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5" r:id="rId9"/>
    <p:sldId id="267" r:id="rId10"/>
    <p:sldId id="271" r:id="rId11"/>
    <p:sldId id="269" r:id="rId12"/>
    <p:sldId id="272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124"/>
    <a:srgbClr val="451D4D"/>
    <a:srgbClr val="414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4" autoAdjust="0"/>
    <p:restoredTop sz="85568" autoAdjust="0"/>
  </p:normalViewPr>
  <p:slideViewPr>
    <p:cSldViewPr snapToGrid="0">
      <p:cViewPr>
        <p:scale>
          <a:sx n="100" d="100"/>
          <a:sy n="100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Sponsor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Hoja1!$A$2:$A$8</c:f>
              <c:strCache>
                <c:ptCount val="7"/>
                <c:pt idx="0">
                  <c:v>IPFPoints</c:v>
                </c:pt>
                <c:pt idx="1">
                  <c:v>Rank TotalKg by sex</c:v>
                </c:pt>
                <c:pt idx="2">
                  <c:v>squat score</c:v>
                </c:pt>
                <c:pt idx="3">
                  <c:v>bench score</c:v>
                </c:pt>
                <c:pt idx="4">
                  <c:v>deadlift score</c:v>
                </c:pt>
                <c:pt idx="5">
                  <c:v>edad</c:v>
                </c:pt>
                <c:pt idx="6">
                  <c:v>año de comp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4.5</c:v>
                </c:pt>
                <c:pt idx="1">
                  <c:v>1.5</c:v>
                </c:pt>
                <c:pt idx="2">
                  <c:v>0.7</c:v>
                </c:pt>
                <c:pt idx="3">
                  <c:v>0.5</c:v>
                </c:pt>
                <c:pt idx="4">
                  <c:v>0.5</c:v>
                </c:pt>
                <c:pt idx="5">
                  <c:v>1.3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D-40F7-B93A-8DD8583E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882B-6B5C-4EFF-8F1A-B61E27324E0B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A834F-03AA-4829-92BB-98FD179BCB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063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A834F-03AA-4829-92BB-98FD179BCB6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95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En este mapa </a:t>
            </a:r>
            <a:r>
              <a:rPr lang="es-AR" dirty="0" err="1"/>
              <a:t>coropletico</a:t>
            </a:r>
            <a:r>
              <a:rPr lang="es-AR" dirty="0"/>
              <a:t> de eventos por país podemos ver como la gran mayoría de competencias se concentran en EEUU, Noruega,  Canadá y Australia. Que también son los que mas competidores envían a este tipo de eventos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A834F-03AA-4829-92BB-98FD179BCB6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23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puntos IPF no son medidas absolutas de fuerza. En cambio, comparan el rendimiento de un levantador con el de otros de su misma categoría de peso y género, considerando tanto el peso total levantado como su peso corporal. A diferencia de los kilos totales que son una medida absoluta que no representan la fuerza </a:t>
            </a:r>
            <a:r>
              <a:rPr lang="es-MX" dirty="0" err="1"/>
              <a:t>realtiva</a:t>
            </a:r>
            <a:r>
              <a:rPr lang="es-MX" dirty="0"/>
              <a:t> de una persona.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A834F-03AA-4829-92BB-98FD179BCB64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766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En el primer grafico se puede notar que las personas que mas compiten son los jóvenes adultos entre 20 y 34 años, (se puede determinar un publico objetivo en esa edad.</a:t>
            </a:r>
          </a:p>
          <a:p>
            <a:r>
              <a:rPr lang="es-AR" dirty="0"/>
              <a:t>En el segundo se puede ver también que las personas con mayor conteo de </a:t>
            </a:r>
            <a:r>
              <a:rPr lang="es-AR" dirty="0" err="1"/>
              <a:t>IPFPoints</a:t>
            </a:r>
            <a:r>
              <a:rPr lang="es-AR" dirty="0"/>
              <a:t> son los adultos desde los 24 hasta los 50 años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A834F-03AA-4829-92BB-98FD179BCB64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4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39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57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7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7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3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pic>
        <p:nvPicPr>
          <p:cNvPr id="1026" name="Picture 2" descr="What Is Powerlifting - History, Rules, and Exercises for Strength">
            <a:extLst>
              <a:ext uri="{FF2B5EF4-FFF2-40B4-BE49-F238E27FC236}">
                <a16:creationId xmlns:a16="http://schemas.microsoft.com/office/drawing/2014/main" id="{70C3045B-3846-2373-9A3F-1DAC13224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>
            <a:fillRect/>
          </a:stretch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F4EFCF-DE40-70FB-5CED-47EC0AED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59" y="415205"/>
            <a:ext cx="9619673" cy="437692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AR" b="1" i="0" noProof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DLaM Display" panose="020F0502020204030204" pitchFamily="2" charset="0"/>
              </a:rPr>
              <a:t>Primera Entrega</a:t>
            </a:r>
            <a:br>
              <a:rPr lang="es-AR" b="1" i="0" noProof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DLaM Display" panose="020F0502020204030204" pitchFamily="2" charset="0"/>
              </a:rPr>
            </a:br>
            <a:r>
              <a:rPr lang="es-AR" b="1" i="0" noProof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DLaM Display" panose="020F0502020204030204" pitchFamily="2" charset="0"/>
              </a:rPr>
              <a:t>Obtención de insights a partir de visualizaciones</a:t>
            </a:r>
            <a:br>
              <a:rPr lang="es-AR" b="1" i="0" noProof="0" dirty="0">
                <a:solidFill>
                  <a:srgbClr val="FFFFFF"/>
                </a:solidFill>
                <a:effectLst/>
                <a:latin typeface="system-ui"/>
              </a:rPr>
            </a:br>
            <a:endParaRPr lang="es-AR" noProof="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EF027-9693-D570-8179-4DBB94418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4681727"/>
            <a:ext cx="5530513" cy="1276249"/>
          </a:xfrm>
        </p:spPr>
        <p:txBody>
          <a:bodyPr>
            <a:normAutofit/>
          </a:bodyPr>
          <a:lstStyle/>
          <a:p>
            <a:r>
              <a:rPr lang="es-AR" noProof="0" dirty="0">
                <a:solidFill>
                  <a:srgbClr val="FFFFFF"/>
                </a:solidFill>
              </a:rPr>
              <a:t>Matias espinel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noProof="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1056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F0086-A918-7BEA-2023-75578192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D4D69-33C9-8D48-B70E-38F88615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1" name="Imagen 10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08E6126D-F360-E142-1E6F-B02D6A479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337"/>
            <a:ext cx="12141200" cy="6816112"/>
          </a:xfrm>
          <a:prstGeom prst="rect">
            <a:avLst/>
          </a:prstGeom>
        </p:spPr>
      </p:pic>
      <p:pic>
        <p:nvPicPr>
          <p:cNvPr id="9" name="Imagen 8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D247B369-C29A-B13B-1FE6-B60EC2CD4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8275"/>
            <a:ext cx="12141200" cy="68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20AA406B-90A3-B288-DBF8-CEE97C78C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2" y="988881"/>
            <a:ext cx="9043434" cy="5394971"/>
          </a:xfrm>
          <a:effectLst>
            <a:softEdge rad="0"/>
          </a:effec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5798DA2-52AF-85B6-3137-E1856DC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223" y="172715"/>
            <a:ext cx="6567553" cy="8161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s-AR" sz="3600" spc="1300" noProof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Análisis de edad</a:t>
            </a:r>
            <a:endParaRPr lang="en-US" sz="3600" spc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1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3FE076-D61E-C650-B6F0-2163C4417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5FD87-F039-6AB9-81B1-9D2ED65B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89" y="262263"/>
            <a:ext cx="5358467" cy="100700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s-AR" sz="3600" spc="1300" noProof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SponsorScore</a:t>
            </a:r>
            <a:endParaRPr lang="en-US" sz="3600" spc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F032-29D2-660C-EC1A-A4CCCD13BBCF}"/>
              </a:ext>
            </a:extLst>
          </p:cNvPr>
          <p:cNvSpPr/>
          <p:nvPr/>
        </p:nvSpPr>
        <p:spPr>
          <a:xfrm>
            <a:off x="506623" y="1522200"/>
            <a:ext cx="5527466" cy="266880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1E447BE-FA79-BF94-E824-23D176DE5A79}"/>
              </a:ext>
            </a:extLst>
          </p:cNvPr>
          <p:cNvSpPr/>
          <p:nvPr/>
        </p:nvSpPr>
        <p:spPr>
          <a:xfrm>
            <a:off x="216915" y="1353578"/>
            <a:ext cx="5527466" cy="266880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36B068-2C7E-9B3C-2D0E-A511D5318E3D}"/>
              </a:ext>
            </a:extLst>
          </p:cNvPr>
          <p:cNvSpPr txBox="1">
            <a:spLocks/>
          </p:cNvSpPr>
          <p:nvPr/>
        </p:nvSpPr>
        <p:spPr>
          <a:xfrm>
            <a:off x="831112" y="2840417"/>
            <a:ext cx="7748501" cy="358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lnSpc>
                <a:spcPct val="130000"/>
              </a:lnSpc>
            </a:pPr>
            <a:endParaRPr lang="es-AR" spc="1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endParaRPr lang="es-AR" sz="600" spc="1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94A032-00B5-92FA-8291-A7A759A5CC5C}"/>
              </a:ext>
            </a:extLst>
          </p:cNvPr>
          <p:cNvSpPr txBox="1"/>
          <p:nvPr/>
        </p:nvSpPr>
        <p:spPr>
          <a:xfrm>
            <a:off x="461335" y="1570417"/>
            <a:ext cx="49734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BASE A LOS DATOS OBTENIDOS MEDIANTE EL EDA Y LAS CONCLUSIONES OBTENIDAS DESARROLLE UN SISTEMA DE PUNTAJE QUE DETERMINA ENTRE 0 Y 1 QUE TAN ÚTIL SERIA DAR SPONSORS A UN ATLETA.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4A15E9C-DC26-95CA-3EEA-F8FCA08CB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657945"/>
              </p:ext>
            </p:extLst>
          </p:nvPr>
        </p:nvGraphicFramePr>
        <p:xfrm>
          <a:off x="4274953" y="642278"/>
          <a:ext cx="8493785" cy="579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97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5" name="Rectangle 2075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87" name="Rectangle 2077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ogue HD Bar Jack | Rogue Fitness">
            <a:extLst>
              <a:ext uri="{FF2B5EF4-FFF2-40B4-BE49-F238E27FC236}">
                <a16:creationId xmlns:a16="http://schemas.microsoft.com/office/drawing/2014/main" id="{C51BB64A-E6D4-DF5F-CBF4-DE7C12D08D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4000"/>
                    </a14:imgEffect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8" name="Freeform: Shape 2079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D0B02F-D4D1-211B-1587-884E584CEB5F}"/>
              </a:ext>
            </a:extLst>
          </p:cNvPr>
          <p:cNvSpPr/>
          <p:nvPr/>
        </p:nvSpPr>
        <p:spPr>
          <a:xfrm>
            <a:off x="113643" y="807522"/>
            <a:ext cx="7452850" cy="371274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D984F2-1AFF-5884-51A9-B3CF67A0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43" y="967794"/>
            <a:ext cx="6933803" cy="285292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s-AR" sz="36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Contenidos:</a:t>
            </a:r>
            <a:br>
              <a:rPr lang="es-AR" sz="36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s-AR" sz="36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objetivo</a:t>
            </a:r>
            <a:br>
              <a:rPr lang="es-AR" sz="36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s-AR" sz="36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 de datos</a:t>
            </a:r>
            <a:b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-Faltantes</a:t>
            </a:r>
            <a:b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-Relación</a:t>
            </a:r>
            <a:b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Análisis de datos</a:t>
            </a:r>
            <a:b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AR" sz="2000" spc="1300" noProof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Relación de datos</a:t>
            </a:r>
          </a:p>
        </p:txBody>
      </p:sp>
      <p:sp>
        <p:nvSpPr>
          <p:cNvPr id="2089" name="Freeform: Shape 2081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6">
              <a:alphaModFix amt="9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2CB86E9-073F-49F8-8EFD-756BEE2AB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6FF0D-3633-38C4-41B9-897A73B6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133" y="742810"/>
            <a:ext cx="3663324" cy="1007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s-AR" sz="3600" spc="1300" noProof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Objetivo</a:t>
            </a:r>
            <a:endParaRPr lang="en-US" sz="3600" spc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D39BCDC-32D4-9C05-D330-85455A3F2E0A}"/>
              </a:ext>
            </a:extLst>
          </p:cNvPr>
          <p:cNvSpPr/>
          <p:nvPr/>
        </p:nvSpPr>
        <p:spPr>
          <a:xfrm>
            <a:off x="862222" y="2792200"/>
            <a:ext cx="7748501" cy="379837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958D27AD-C91C-45C1-AC4F-F99304890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617531" y="0"/>
            <a:ext cx="581000" cy="3664635"/>
            <a:chOff x="5006254" y="-1431285"/>
            <a:chExt cx="581000" cy="3664635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000D9D14-D210-48B9-97F8-C0AA6829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00CD893E-2805-4509-B9DA-C6838B6E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2D06A46B-A004-B7A9-7A2F-BEB559F59FD8}"/>
              </a:ext>
            </a:extLst>
          </p:cNvPr>
          <p:cNvSpPr/>
          <p:nvPr/>
        </p:nvSpPr>
        <p:spPr>
          <a:xfrm>
            <a:off x="572514" y="2623578"/>
            <a:ext cx="7748501" cy="379837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F4880BF-F107-FF35-8BFF-CC8EFB789901}"/>
              </a:ext>
            </a:extLst>
          </p:cNvPr>
          <p:cNvSpPr txBox="1">
            <a:spLocks/>
          </p:cNvSpPr>
          <p:nvPr/>
        </p:nvSpPr>
        <p:spPr>
          <a:xfrm>
            <a:off x="831112" y="2840417"/>
            <a:ext cx="7748501" cy="358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lnSpc>
                <a:spcPct val="130000"/>
              </a:lnSpc>
            </a:pPr>
            <a:endParaRPr lang="es-AR" spc="1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endParaRPr lang="es-AR" sz="600" spc="1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Download HD Free Download - Weightlifter Silhouette Transparent PNG Image -  NicePNG.com">
            <a:extLst>
              <a:ext uri="{FF2B5EF4-FFF2-40B4-BE49-F238E27FC236}">
                <a16:creationId xmlns:a16="http://schemas.microsoft.com/office/drawing/2014/main" id="{A5108A8E-0D5A-856B-6AB4-4EB45004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11" y="3499627"/>
            <a:ext cx="3193085" cy="27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FC2EB9-BEE5-9A51-C731-8C138881DE67}"/>
              </a:ext>
            </a:extLst>
          </p:cNvPr>
          <p:cNvSpPr txBox="1"/>
          <p:nvPr/>
        </p:nvSpPr>
        <p:spPr>
          <a:xfrm>
            <a:off x="816934" y="2840417"/>
            <a:ext cx="750408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OBJETIVO DE ESTE ANÁLISIS ES PODER DETERMINAR LA CONVENIENCIA  DE  SPONSOREO  DE  CADA  ATLETA  BASADOSE   EN: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SUS CUALIDADES FÍSICAS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LEVANTAMIENTOS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(Los elegidos por el atleta)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Fecha de los mismos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PUNTAJES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(Oficiales de IPF)</a:t>
            </a:r>
          </a:p>
        </p:txBody>
      </p:sp>
      <p:pic>
        <p:nvPicPr>
          <p:cNvPr id="12" name="Picture 2" descr="Barbell PNGs for Free Download">
            <a:extLst>
              <a:ext uri="{FF2B5EF4-FFF2-40B4-BE49-F238E27FC236}">
                <a16:creationId xmlns:a16="http://schemas.microsoft.com/office/drawing/2014/main" id="{88F2F2F7-EF90-6FFC-471E-4F6653EC2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36" y="562431"/>
            <a:ext cx="3551140" cy="137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BB370-2578-01EA-F130-9FA0E81EB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095A6B3-334F-5B17-BF03-8E54CB2B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D1C67D7E-6AAB-A8F7-A794-700CEF31E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287FFB8-EEB7-654D-33C5-7024F54C1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FA3E40D-FE68-DE78-8D70-08BAAC614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9F657-371D-56BE-E174-A7A2F6A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19" y="783212"/>
            <a:ext cx="2731991" cy="929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A0974ED-9D89-CB3A-C6AD-2A0E145082B9}"/>
              </a:ext>
            </a:extLst>
          </p:cNvPr>
          <p:cNvSpPr/>
          <p:nvPr/>
        </p:nvSpPr>
        <p:spPr>
          <a:xfrm>
            <a:off x="862222" y="2792200"/>
            <a:ext cx="7748501" cy="379837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32207904-0B84-0346-CC74-ED9E0AC11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617531" y="0"/>
            <a:ext cx="581000" cy="3664635"/>
            <a:chOff x="5006254" y="-1431285"/>
            <a:chExt cx="581000" cy="3664635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6574D3AB-5BB5-6E83-AA5E-2BE9A417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895999DC-B1E3-397A-9703-8E02515D3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9C7B101D-F8DA-4129-A375-900C6FC8AB2F}"/>
              </a:ext>
            </a:extLst>
          </p:cNvPr>
          <p:cNvSpPr/>
          <p:nvPr/>
        </p:nvSpPr>
        <p:spPr>
          <a:xfrm>
            <a:off x="572514" y="2623578"/>
            <a:ext cx="7748501" cy="379837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04BB191-F5A1-4124-5654-29497EDF4C79}"/>
              </a:ext>
            </a:extLst>
          </p:cNvPr>
          <p:cNvSpPr txBox="1">
            <a:spLocks/>
          </p:cNvSpPr>
          <p:nvPr/>
        </p:nvSpPr>
        <p:spPr>
          <a:xfrm>
            <a:off x="831112" y="2840417"/>
            <a:ext cx="7748501" cy="358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s-AR" sz="20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Personales: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LEVANTAMIENTOS 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AR" sz="1200" b="1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PESOS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AR" sz="1200" b="1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MEJORES LEVANTAMIENTOS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AR" sz="1200" b="1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EQUIPAMIENTO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AR" sz="1200" b="1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PUNTAJE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AR" sz="1200" b="1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PAÍS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AR" sz="1200" b="1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EDAD(DIVISIÓN)(</a:t>
            </a:r>
            <a:r>
              <a:rPr lang="es-AR" sz="1200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s-AR" sz="1200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PESO(Y DIVISIÓN)(</a:t>
            </a:r>
            <a:r>
              <a:rPr lang="es-AR" sz="1200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s-AR" sz="1200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SEXO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AR" sz="1200" b="1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PUESTO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AR" sz="1200" b="1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es-AR" sz="1200" b="1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AR" sz="2000" b="1" spc="1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s-AR" sz="20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COMPETENCIA: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DONDE(</a:t>
            </a:r>
            <a:r>
              <a:rPr lang="es-AR" sz="1200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CUANDO(date)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FEDERACIÓN(</a:t>
            </a:r>
            <a:r>
              <a:rPr lang="es-AR" sz="1200" spc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s-AR" sz="12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endParaRPr lang="es-AR" sz="600" spc="1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endParaRPr lang="es-AR" sz="600" spc="1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Download HD Free Download - Weightlifter Silhouette Transparent PNG Image -  NicePNG.com">
            <a:extLst>
              <a:ext uri="{FF2B5EF4-FFF2-40B4-BE49-F238E27FC236}">
                <a16:creationId xmlns:a16="http://schemas.microsoft.com/office/drawing/2014/main" id="{62221A09-8A13-FC48-CEC7-115CDAFB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11" y="3499627"/>
            <a:ext cx="3193085" cy="27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arbell PNGs for Free Download">
            <a:extLst>
              <a:ext uri="{FF2B5EF4-FFF2-40B4-BE49-F238E27FC236}">
                <a16:creationId xmlns:a16="http://schemas.microsoft.com/office/drawing/2014/main" id="{6F431CEA-CDA4-2F86-3520-4FF5224826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36" y="562431"/>
            <a:ext cx="3551140" cy="137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3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81097-CCEA-67BF-EBEA-0F5AE2128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A33B951-2032-62BE-B3B7-86428B373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2EC152CF-E388-4777-DACF-69F0EE806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00CD527A-AB1D-3515-3FB4-2DCC0EBEA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387F034-2A42-BEB6-64EA-95904701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5402A-6EA9-B1E6-E4C1-DCED4311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366" y="839067"/>
            <a:ext cx="4969006" cy="816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s-AR" sz="3600" spc="1300" noProof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FALTANTES</a:t>
            </a:r>
            <a:endParaRPr lang="en-US" sz="3600" spc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Barbell PNGs for Free Download">
            <a:extLst>
              <a:ext uri="{FF2B5EF4-FFF2-40B4-BE49-F238E27FC236}">
                <a16:creationId xmlns:a16="http://schemas.microsoft.com/office/drawing/2014/main" id="{5B0BCC66-6BE1-4461-E5BD-71EE6E6399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36" y="562431"/>
            <a:ext cx="3551140" cy="137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0F2A8D5-2ED1-0192-523B-3D19CEA6F3A0}"/>
              </a:ext>
            </a:extLst>
          </p:cNvPr>
          <p:cNvSpPr/>
          <p:nvPr/>
        </p:nvSpPr>
        <p:spPr>
          <a:xfrm>
            <a:off x="862222" y="2792200"/>
            <a:ext cx="7748501" cy="379837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DE5EB48-B862-4163-9B81-C053C92F6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617531" y="0"/>
            <a:ext cx="581000" cy="3664635"/>
            <a:chOff x="5006254" y="-1431285"/>
            <a:chExt cx="581000" cy="3664635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6E688720-0339-04C8-42BC-EEB0D9E1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E6B2B7F2-76A3-5B91-33B6-4548CB7DD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9EA65635-2858-70D0-4BBA-FC518693188F}"/>
              </a:ext>
            </a:extLst>
          </p:cNvPr>
          <p:cNvSpPr/>
          <p:nvPr/>
        </p:nvSpPr>
        <p:spPr>
          <a:xfrm>
            <a:off x="567782" y="2622327"/>
            <a:ext cx="7748501" cy="379837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A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884DE91-C191-1776-4507-4831ECCC7DC0}"/>
              </a:ext>
            </a:extLst>
          </p:cNvPr>
          <p:cNvSpPr txBox="1">
            <a:spLocks/>
          </p:cNvSpPr>
          <p:nvPr/>
        </p:nvSpPr>
        <p:spPr>
          <a:xfrm>
            <a:off x="827605" y="2840417"/>
            <a:ext cx="7445055" cy="358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es-AR" sz="18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DENTRO DEL DATASET SE PRESENTAN FALTANTES EN CIERTAS CATEGORÍAS, LA MAYORÍA DE ELLOS POR LAS DISTINTAS NORMAS DE CADA COMPETICIÓN , por las decisiones de los atletas o porque no se tomo registro de eso.</a:t>
            </a:r>
          </a:p>
        </p:txBody>
      </p:sp>
      <p:pic>
        <p:nvPicPr>
          <p:cNvPr id="1030" name="Picture 6" descr="Download HD Free Download - Weightlifter Silhouette Transparent PNG Image -  NicePNG.com">
            <a:extLst>
              <a:ext uri="{FF2B5EF4-FFF2-40B4-BE49-F238E27FC236}">
                <a16:creationId xmlns:a16="http://schemas.microsoft.com/office/drawing/2014/main" id="{9445A7B4-5C5B-7DAF-25C3-B7B9905A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837" y="3499627"/>
            <a:ext cx="3193085" cy="27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AA2F7CD-96B9-316E-4B7F-C79A4F74DEC8}"/>
              </a:ext>
            </a:extLst>
          </p:cNvPr>
          <p:cNvSpPr txBox="1">
            <a:spLocks/>
          </p:cNvSpPr>
          <p:nvPr/>
        </p:nvSpPr>
        <p:spPr>
          <a:xfrm>
            <a:off x="827605" y="2852967"/>
            <a:ext cx="7445055" cy="358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es-AR" sz="1800" spc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RELLENAR LOS FALTANTES EN LAS CATEGORÍAS QUE HAYA SIDO NECESARIO, COMO POR EJEMPLO EL PESO, EDAD Y SUS RELATIVAS CLASES DE COMPETICIÓN, SE TOMO EL PROMEDIO DEL MISMO SEXO Y SE RELLENO CON ESO</a:t>
            </a:r>
          </a:p>
        </p:txBody>
      </p:sp>
    </p:spTree>
    <p:extLst>
      <p:ext uri="{BB962C8B-B14F-4D97-AF65-F5344CB8AC3E}">
        <p14:creationId xmlns:p14="http://schemas.microsoft.com/office/powerpoint/2010/main" val="2149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13DE737-1226-439F-DC52-7471AFED5F6E}"/>
              </a:ext>
            </a:extLst>
          </p:cNvPr>
          <p:cNvSpPr/>
          <p:nvPr/>
        </p:nvSpPr>
        <p:spPr>
          <a:xfrm>
            <a:off x="70341" y="424460"/>
            <a:ext cx="5287472" cy="766166"/>
          </a:xfrm>
          <a:prstGeom prst="rect">
            <a:avLst/>
          </a:prstGeom>
          <a:solidFill>
            <a:schemeClr val="accent1">
              <a:alpha val="56000"/>
            </a:schemeClr>
          </a:solidFill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49F700F-5204-4152-2796-F2DF45A3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5" y="424460"/>
            <a:ext cx="5683346" cy="8161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s-AR" sz="3600" spc="1300" noProof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Correlaciones</a:t>
            </a:r>
            <a:endParaRPr lang="en-US" sz="3600" spc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Marcador de contenido 8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12C608D8-F8CD-15FE-90EF-4EE00BF2F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"/>
          <a:stretch/>
        </p:blipFill>
        <p:spPr>
          <a:xfrm>
            <a:off x="5369168" y="0"/>
            <a:ext cx="6822832" cy="6858000"/>
          </a:xfr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5BA535E-3105-AADE-4DB1-A74C2D19CCE9}"/>
              </a:ext>
            </a:extLst>
          </p:cNvPr>
          <p:cNvSpPr txBox="1"/>
          <p:nvPr/>
        </p:nvSpPr>
        <p:spPr>
          <a:xfrm>
            <a:off x="160459" y="3973597"/>
            <a:ext cx="504825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8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 Podemos notar también que los valores de Los mejores 3 levantamientos son correlativos entre si, es decir que a regla general un valor alto de s, b, d se puede tomar como indicio de la fuerza de esa persona </a:t>
            </a:r>
          </a:p>
          <a:p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EE5F61-6073-019A-8737-E58BB6825914}"/>
              </a:ext>
            </a:extLst>
          </p:cNvPr>
          <p:cNvSpPr txBox="1"/>
          <p:nvPr/>
        </p:nvSpPr>
        <p:spPr>
          <a:xfrm>
            <a:off x="166688" y="1304925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s-MX" sz="18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Los sistemas de puntaje tienen una alta relación lineal positiva con los valores de los levantamientos ya que toman la mayoría de los valores de ahí y también entre ellos ya que varían poco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1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AEE81-B5F7-B8A5-6D60-ED2964D1D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Mapa&#10;&#10;El contenido generado por IA puede ser incorrecto.">
            <a:extLst>
              <a:ext uri="{FF2B5EF4-FFF2-40B4-BE49-F238E27FC236}">
                <a16:creationId xmlns:a16="http://schemas.microsoft.com/office/drawing/2014/main" id="{9B2BD0FE-9077-D74E-3AF1-E4ED663F4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C8CECD8-D99D-9332-C29A-90D3E82DDA14}"/>
              </a:ext>
            </a:extLst>
          </p:cNvPr>
          <p:cNvSpPr txBox="1">
            <a:spLocks/>
          </p:cNvSpPr>
          <p:nvPr/>
        </p:nvSpPr>
        <p:spPr>
          <a:xfrm>
            <a:off x="831112" y="2840417"/>
            <a:ext cx="7748501" cy="358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lnSpc>
                <a:spcPct val="130000"/>
              </a:lnSpc>
              <a:spcAft>
                <a:spcPts val="600"/>
              </a:spcAft>
            </a:pPr>
            <a:endParaRPr lang="es-AR" sz="600" spc="13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endParaRPr lang="es-AR" sz="600" spc="130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Marcador de contenido 4" descr="Mapa&#10;&#10;El contenido generado por IA puede ser incorrecto.">
            <a:extLst>
              <a:ext uri="{FF2B5EF4-FFF2-40B4-BE49-F238E27FC236}">
                <a16:creationId xmlns:a16="http://schemas.microsoft.com/office/drawing/2014/main" id="{128E3E3F-ED9A-4A7F-9C78-D54099B2F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5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8FB13-464F-495D-8CCD-8CF6966AA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71" y="2588084"/>
            <a:ext cx="3089366" cy="421277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D2467DD-68FC-4708-92F7-F2DCB056E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0358" y="-86060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CE7B49A6-2B22-454D-A4E1-EFEA0B73F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6"/>
          <a:stretch>
            <a:fillRect/>
          </a:stretch>
        </p:blipFill>
        <p:spPr>
          <a:xfrm>
            <a:off x="758536" y="729589"/>
            <a:ext cx="10707478" cy="5461620"/>
          </a:xfrm>
          <a:prstGeom prst="rect">
            <a:avLst/>
          </a:prstGeom>
          <a:effectLst>
            <a:outerShdw dist="165100" dir="18900000" algn="bl" rotWithShape="0">
              <a:schemeClr val="tx1"/>
            </a:outerShdw>
          </a:effectLst>
        </p:spPr>
      </p:pic>
      <p:pic>
        <p:nvPicPr>
          <p:cNvPr id="6" name="Picture 2" descr="Barbell PNGs for Free Download">
            <a:extLst>
              <a:ext uri="{FF2B5EF4-FFF2-40B4-BE49-F238E27FC236}">
                <a16:creationId xmlns:a16="http://schemas.microsoft.com/office/drawing/2014/main" id="{71F1FB04-FA3E-A45A-C45F-046F27A0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0650" y="119943"/>
            <a:ext cx="1068026" cy="41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rbell PNGs for Free Download">
            <a:extLst>
              <a:ext uri="{FF2B5EF4-FFF2-40B4-BE49-F238E27FC236}">
                <a16:creationId xmlns:a16="http://schemas.microsoft.com/office/drawing/2014/main" id="{BBF17C22-E536-6E6A-DE3F-ACB6E7D5F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11363802" y="2381902"/>
            <a:ext cx="1068026" cy="41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4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CC651D-13CB-C1CB-6368-4C9834876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750D5DF7-C11B-2124-36DE-C90A67D4FDE6}"/>
              </a:ext>
            </a:extLst>
          </p:cNvPr>
          <p:cNvSpPr/>
          <p:nvPr/>
        </p:nvSpPr>
        <p:spPr>
          <a:xfrm>
            <a:off x="11050621" y="179836"/>
            <a:ext cx="812261" cy="846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C6984C-5AE9-F4AC-96CA-14123BC9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720" y="179836"/>
            <a:ext cx="637162" cy="846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600" spc="1300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</a:p>
        </p:txBody>
      </p:sp>
      <p:pic>
        <p:nvPicPr>
          <p:cNvPr id="13" name="Imagen 12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90A34CB6-EBDC-395A-1D18-54385675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4255" r="902" b="1844"/>
          <a:stretch/>
        </p:blipFill>
        <p:spPr>
          <a:xfrm>
            <a:off x="0" y="1131"/>
            <a:ext cx="10792838" cy="6856869"/>
          </a:xfrm>
          <a:prstGeom prst="rect">
            <a:avLst/>
          </a:prstGeom>
        </p:spPr>
      </p:pic>
      <p:pic>
        <p:nvPicPr>
          <p:cNvPr id="15" name="Imagen 14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E5E7D5B8-BFB0-134B-1329-C1321115C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4186" r="1055" b="2622"/>
          <a:stretch/>
        </p:blipFill>
        <p:spPr>
          <a:xfrm>
            <a:off x="34047" y="0"/>
            <a:ext cx="10758791" cy="6840518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DBA37B1-1657-F544-B8CE-D0BA19FC3F1A}"/>
              </a:ext>
            </a:extLst>
          </p:cNvPr>
          <p:cNvSpPr txBox="1">
            <a:spLocks/>
          </p:cNvSpPr>
          <p:nvPr/>
        </p:nvSpPr>
        <p:spPr>
          <a:xfrm>
            <a:off x="11225720" y="179835"/>
            <a:ext cx="637162" cy="846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sz="3600" spc="1300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9584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514</Words>
  <Application>Microsoft Office PowerPoint</Application>
  <PresentationFormat>Panorámica</PresentationFormat>
  <Paragraphs>47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Roboto</vt:lpstr>
      <vt:lpstr>system-ui</vt:lpstr>
      <vt:lpstr>VeniceBeachVTI</vt:lpstr>
      <vt:lpstr>Primera Entrega Obtención de insights a partir de visualizaciones </vt:lpstr>
      <vt:lpstr>Contenidos: - objetivo - Descripción de datos  -Faltantes  -Relación - Análisis de datos  - Relación de datos</vt:lpstr>
      <vt:lpstr>Objetivo</vt:lpstr>
      <vt:lpstr>Datos</vt:lpstr>
      <vt:lpstr>FALTANTES</vt:lpstr>
      <vt:lpstr>Correlaciones</vt:lpstr>
      <vt:lpstr>Presentación de PowerPoint</vt:lpstr>
      <vt:lpstr>Presentación de PowerPoint</vt:lpstr>
      <vt:lpstr>M</vt:lpstr>
      <vt:lpstr>Presentación de PowerPoint</vt:lpstr>
      <vt:lpstr>Análisis de edad</vt:lpstr>
      <vt:lpstr>SponsorScore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espinel</dc:creator>
  <cp:lastModifiedBy>matias espinel</cp:lastModifiedBy>
  <cp:revision>4</cp:revision>
  <dcterms:created xsi:type="dcterms:W3CDTF">2025-05-29T20:52:31Z</dcterms:created>
  <dcterms:modified xsi:type="dcterms:W3CDTF">2025-06-01T22:54:16Z</dcterms:modified>
</cp:coreProperties>
</file>