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C9FCC3-BFB2-49EB-80BE-90E36E4B262C}">
  <a:tblStyle styleId="{C2C9FCC3-BFB2-49EB-80BE-90E36E4B2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6ee477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6ee477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6ee477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6ee477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6ee477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6ee477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6ee47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6ee47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6ee4752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6ee4752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6ee47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6ee47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6ee477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6ee477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6ee477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6ee477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6ee477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6ee477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6ee477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6ee477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6ee477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6ee477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156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 Zone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Bruno - Tomás Ferrer - Matías Heimann - Marcos Lund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7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Nodos Analizados</a:t>
            </a:r>
            <a:endParaRPr/>
          </a:p>
        </p:txBody>
      </p:sp>
      <p:pic>
        <p:nvPicPr>
          <p:cNvPr id="172" name="Google Shape;172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350"/>
            <a:ext cx="4515676" cy="27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725" y="1989050"/>
            <a:ext cx="4719275" cy="2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7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Nodos Frontera</a:t>
            </a:r>
            <a:endParaRPr/>
          </a:p>
        </p:txBody>
      </p:sp>
      <p:pic>
        <p:nvPicPr>
          <p:cNvPr id="179" name="Google Shape;179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350"/>
            <a:ext cx="4479825" cy="27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475" y="1955950"/>
            <a:ext cx="4763525" cy="2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Tiempo de ejecución Vs. Profundidad de exploración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Comparación de heurísticas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de un balance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598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Objetivo: ‘pintar’ tablero de un solo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jugador comienza con una celda en la esquina superior izquierda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un turno se puede cambiar el color de todas las celdas en poder del jugador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adquieren las celdas adyacentes que sean del mismo color de las celdas del jugador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6771150" y="9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del Problema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costo constante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intenta minimizar la cantidad de turnos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Estados cuentan con grafo de adyacencias y matriz de celdas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matriz se utiliza para la representación gráfica, no para la lógica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Podría usarse sólo una de ambas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una regla implica colorear las celdas obtenidas de un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Cada turno implica un cambio de color obligatoriamente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Unvisited Cells Heuristic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admisible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507525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3497700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6521700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1208538" y="4026950"/>
            <a:ext cx="575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98700" y="4026950"/>
            <a:ext cx="575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222713" y="1187300"/>
            <a:ext cx="575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Isle Count </a:t>
            </a:r>
            <a:r>
              <a:rPr lang="es"/>
              <a:t>Heuristic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admisible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507525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6521700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7"/>
          <p:cNvGraphicFramePr/>
          <p:nvPr/>
        </p:nvGraphicFramePr>
        <p:xfrm>
          <a:off x="3514613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1230575" y="4090875"/>
            <a:ext cx="53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237675" y="4090875"/>
            <a:ext cx="53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244775" y="4090875"/>
            <a:ext cx="53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 Distance</a:t>
            </a:r>
            <a:r>
              <a:rPr lang="es"/>
              <a:t> Heuristic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40245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s admisible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507525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8"/>
          <p:cNvGraphicFramePr/>
          <p:nvPr/>
        </p:nvGraphicFramePr>
        <p:xfrm>
          <a:off x="3514613" y="18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{C2C9FCC3-BFB2-49EB-80BE-90E36E4B262C}</a:tableStyleId>
              </a:tblPr>
              <a:tblGrid>
                <a:gridCol w="653600"/>
                <a:gridCol w="653600"/>
                <a:gridCol w="669925"/>
              </a:tblGrid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63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8"/>
          <p:cNvSpPr/>
          <p:nvPr/>
        </p:nvSpPr>
        <p:spPr>
          <a:xfrm>
            <a:off x="7464300" y="246838"/>
            <a:ext cx="432600" cy="43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945050" y="879138"/>
            <a:ext cx="432600" cy="432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8066425" y="879138"/>
            <a:ext cx="432600" cy="43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945050" y="1591263"/>
            <a:ext cx="432600" cy="432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8"/>
          <p:cNvCxnSpPr>
            <a:stCxn id="132" idx="3"/>
            <a:endCxn id="133" idx="0"/>
          </p:cNvCxnSpPr>
          <p:nvPr/>
        </p:nvCxnSpPr>
        <p:spPr>
          <a:xfrm flipH="1">
            <a:off x="7161353" y="616085"/>
            <a:ext cx="3663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2" idx="5"/>
            <a:endCxn id="134" idx="1"/>
          </p:cNvCxnSpPr>
          <p:nvPr/>
        </p:nvCxnSpPr>
        <p:spPr>
          <a:xfrm>
            <a:off x="7833547" y="616085"/>
            <a:ext cx="2961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33" idx="4"/>
            <a:endCxn id="135" idx="0"/>
          </p:cNvCxnSpPr>
          <p:nvPr/>
        </p:nvCxnSpPr>
        <p:spPr>
          <a:xfrm>
            <a:off x="7161350" y="1311738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7422850" y="2377738"/>
            <a:ext cx="432600" cy="432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903600" y="3010038"/>
            <a:ext cx="432600" cy="432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024975" y="3010038"/>
            <a:ext cx="432600" cy="43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>
            <a:stCxn id="139" idx="3"/>
            <a:endCxn id="140" idx="0"/>
          </p:cNvCxnSpPr>
          <p:nvPr/>
        </p:nvCxnSpPr>
        <p:spPr>
          <a:xfrm flipH="1">
            <a:off x="7119903" y="2746985"/>
            <a:ext cx="3663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stCxn id="139" idx="5"/>
            <a:endCxn id="141" idx="1"/>
          </p:cNvCxnSpPr>
          <p:nvPr/>
        </p:nvCxnSpPr>
        <p:spPr>
          <a:xfrm>
            <a:off x="7792097" y="2746985"/>
            <a:ext cx="2961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 txBox="1"/>
          <p:nvPr/>
        </p:nvSpPr>
        <p:spPr>
          <a:xfrm>
            <a:off x="1272250" y="4170750"/>
            <a:ext cx="4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293025" y="4170750"/>
            <a:ext cx="4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7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Tiempos</a:t>
            </a:r>
            <a:endParaRPr/>
          </a:p>
        </p:txBody>
      </p:sp>
      <p:pic>
        <p:nvPicPr>
          <p:cNvPr id="151" name="Google Shape;151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0" y="685950"/>
            <a:ext cx="4631325" cy="286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675" y="2035926"/>
            <a:ext cx="4631324" cy="2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7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Profundidad</a:t>
            </a:r>
            <a:endParaRPr/>
          </a:p>
        </p:txBody>
      </p:sp>
      <p:pic>
        <p:nvPicPr>
          <p:cNvPr id="158" name="Google Shape;158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5" y="594475"/>
            <a:ext cx="4924700" cy="30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300" y="2162248"/>
            <a:ext cx="4413700" cy="27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78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Nodos Expandidos</a:t>
            </a:r>
            <a:endParaRPr/>
          </a:p>
        </p:txBody>
      </p:sp>
      <p:pic>
        <p:nvPicPr>
          <p:cNvPr id="165" name="Google Shape;165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350"/>
            <a:ext cx="4515650" cy="27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725" y="1991676"/>
            <a:ext cx="4703275" cy="29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