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78" r:id="rId28"/>
    <p:sldId id="280" r:id="rId29"/>
    <p:sldId id="281" r:id="rId30"/>
    <p:sldId id="282" r:id="rId31"/>
    <p:sldId id="283" r:id="rId32"/>
    <p:sldId id="284" r:id="rId33"/>
    <p:sldId id="285" r:id="rId34"/>
    <p:sldId id="286" r:id="rId35"/>
    <p:sldId id="287" r:id="rId36"/>
    <p:sldId id="288"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Raleway"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EA2B1-0494-4B2A-8DDC-67F18355F951}" v="1" dt="2023-09-17T23:10:28.413"/>
    <p1510:client id="{6F1433D9-AD8C-4056-A3E4-4487738E302E}" v="1" dt="2022-11-30T19:54:28.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Agustin Salinas Soto" userId="S::ss266628@fi365.ort.edu.uy::e9c0c8dc-8f84-409f-a8a0-d2cadc5313b0" providerId="AD" clId="Web-{373EA2B1-0494-4B2A-8DDC-67F18355F951}"/>
    <pc:docChg chg="sldOrd">
      <pc:chgData name="Santiago Agustin Salinas Soto" userId="S::ss266628@fi365.ort.edu.uy::e9c0c8dc-8f84-409f-a8a0-d2cadc5313b0" providerId="AD" clId="Web-{373EA2B1-0494-4B2A-8DDC-67F18355F951}" dt="2023-09-17T23:10:28.413" v="0"/>
      <pc:docMkLst>
        <pc:docMk/>
      </pc:docMkLst>
      <pc:sldChg chg="ord">
        <pc:chgData name="Santiago Agustin Salinas Soto" userId="S::ss266628@fi365.ort.edu.uy::e9c0c8dc-8f84-409f-a8a0-d2cadc5313b0" providerId="AD" clId="Web-{373EA2B1-0494-4B2A-8DDC-67F18355F951}" dt="2023-09-17T23:10:28.413" v="0"/>
        <pc:sldMkLst>
          <pc:docMk/>
          <pc:sldMk cId="0" sldId="278"/>
        </pc:sldMkLst>
      </pc:sldChg>
    </pc:docChg>
  </pc:docChgLst>
  <pc:docChgLst>
    <pc:chgData name="Facundo Diaz" userId="S::fd263783@fi365.ort.edu.uy::ecfefb0e-d9f5-4344-a106-98c1f4120199" providerId="AD" clId="Web-{6F1433D9-AD8C-4056-A3E4-4487738E302E}"/>
    <pc:docChg chg="modSld">
      <pc:chgData name="Facundo Diaz" userId="S::fd263783@fi365.ort.edu.uy::ecfefb0e-d9f5-4344-a106-98c1f4120199" providerId="AD" clId="Web-{6F1433D9-AD8C-4056-A3E4-4487738E302E}" dt="2022-11-30T19:54:28.776" v="0" actId="1076"/>
      <pc:docMkLst>
        <pc:docMk/>
      </pc:docMkLst>
      <pc:sldChg chg="modSp">
        <pc:chgData name="Facundo Diaz" userId="S::fd263783@fi365.ort.edu.uy::ecfefb0e-d9f5-4344-a106-98c1f4120199" providerId="AD" clId="Web-{6F1433D9-AD8C-4056-A3E4-4487738E302E}" dt="2022-11-30T19:54:28.776" v="0" actId="1076"/>
        <pc:sldMkLst>
          <pc:docMk/>
          <pc:sldMk cId="0" sldId="281"/>
        </pc:sldMkLst>
        <pc:spChg chg="mod">
          <ac:chgData name="Facundo Diaz" userId="S::fd263783@fi365.ort.edu.uy::ecfefb0e-d9f5-4344-a106-98c1f4120199" providerId="AD" clId="Web-{6F1433D9-AD8C-4056-A3E4-4487738E302E}" dt="2022-11-30T19:54:28.776" v="0" actId="1076"/>
          <ac:spMkLst>
            <pc:docMk/>
            <pc:sldMk cId="0" sldId="281"/>
            <ac:spMk id="2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ac1c9052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4ac1c9052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ac1c9052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ac1c9052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ac1c905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ac1c905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ac1c9052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4ac1c9052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4ac1c905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4ac1c905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4ac1c9052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4ac1c9052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4ac1c9052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4ac1c9052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4ac1c9052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4ac1c9052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4ac1c90521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4ac1c9052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ac1c90521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ac1c9052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a92a12ba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a92a12ba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ac1c9052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ac1c9052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ac1c90521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4ac1c90521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ac1c905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4ac1c905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4ac1c90521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4ac1c90521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ac1c90521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ac1c90521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ac1c90521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ac1c90521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ac1c90521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ac1c90521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4ac1c9052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4ac1c9052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ac1c9052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ac1c9052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4ac1c90521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4ac1c90521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ac1c905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ac1c9052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a92a12ba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a92a12ba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4a92a12ba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4a92a12ba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4a92a12ba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4a92a12ba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4a92a12ba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4a92a12ba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4a92a12ba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4a92a12ba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a92a12ba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4a92a12ba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a92a12ba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a92a12ba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a92a12ba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4a92a12ba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a92a12ba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a92a12ba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a92a12ba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4a92a12ba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Estimación y planificación ágil</a:t>
            </a:r>
            <a:endParaRPr/>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727950" y="3766825"/>
            <a:ext cx="7688100" cy="90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Ingeniería de software ágil 1</a:t>
            </a:r>
            <a:endParaRPr/>
          </a:p>
          <a:p>
            <a:pPr marL="0" lvl="0" indent="0" algn="l" rtl="0">
              <a:spcBef>
                <a:spcPts val="0"/>
              </a:spcBef>
              <a:spcAft>
                <a:spcPts val="0"/>
              </a:spcAft>
              <a:buNone/>
            </a:pPr>
            <a:r>
              <a:rPr lang="es"/>
              <a:t>Universidad ORT</a:t>
            </a:r>
            <a:endParaRPr/>
          </a:p>
        </p:txBody>
      </p:sp>
      <p:pic>
        <p:nvPicPr>
          <p:cNvPr id="88" name="Google Shape;88;p13"/>
          <p:cNvPicPr preferRelativeResize="0"/>
          <p:nvPr/>
        </p:nvPicPr>
        <p:blipFill>
          <a:blip r:embed="rId3">
            <a:alphaModFix/>
          </a:blip>
          <a:stretch>
            <a:fillRect/>
          </a:stretch>
        </p:blipFill>
        <p:spPr>
          <a:xfrm>
            <a:off x="7035900" y="3123500"/>
            <a:ext cx="1381650" cy="138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770525" y="1173324"/>
            <a:ext cx="6907301" cy="3650200"/>
          </a:xfrm>
          <a:prstGeom prst="rect">
            <a:avLst/>
          </a:prstGeom>
          <a:noFill/>
          <a:ln>
            <a:noFill/>
          </a:ln>
        </p:spPr>
      </p:pic>
      <p:sp>
        <p:nvSpPr>
          <p:cNvPr id="143" name="Google Shape;143;p22"/>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Pasos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727650" y="1564475"/>
            <a:ext cx="7688700" cy="1595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Es importante conocer los criterios por los cuales el proyecto será evaluado como un éxito o un fracaso</a:t>
            </a:r>
            <a:endParaRPr/>
          </a:p>
          <a:p>
            <a:pPr marL="457200" lvl="0" indent="-311150" algn="l" rtl="0">
              <a:spcBef>
                <a:spcPts val="0"/>
              </a:spcBef>
              <a:spcAft>
                <a:spcPts val="0"/>
              </a:spcAft>
              <a:buSzPts val="1300"/>
              <a:buChar char="●"/>
            </a:pPr>
            <a:r>
              <a:rPr lang="es"/>
              <a:t>Para la mayoría de los proyectos, el cuadro de mando definitivo es la cantidad de dinero ahorrado o generado</a:t>
            </a:r>
            <a:endParaRPr/>
          </a:p>
          <a:p>
            <a:pPr marL="457200" lvl="0" indent="-311150" algn="l" rtl="0">
              <a:spcBef>
                <a:spcPts val="0"/>
              </a:spcBef>
              <a:spcAft>
                <a:spcPts val="0"/>
              </a:spcAft>
              <a:buSzPts val="1300"/>
              <a:buChar char="●"/>
            </a:pPr>
            <a:r>
              <a:rPr lang="es"/>
              <a:t>La mayoría de los proyectos utilizan el triunvirato de cronograma, alcance y recursos</a:t>
            </a:r>
            <a:endParaRPr/>
          </a:p>
        </p:txBody>
      </p:sp>
      <p:sp>
        <p:nvSpPr>
          <p:cNvPr id="149" name="Google Shape;149;p23"/>
          <p:cNvSpPr txBox="1">
            <a:spLocks noGrp="1"/>
          </p:cNvSpPr>
          <p:nvPr>
            <p:ph type="title"/>
          </p:nvPr>
        </p:nvSpPr>
        <p:spPr>
          <a:xfrm>
            <a:off x="302550" y="579050"/>
            <a:ext cx="8751900" cy="81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Determinar las Condiciones de Satisfacción</a:t>
            </a:r>
            <a:endParaRPr/>
          </a:p>
        </p:txBody>
      </p:sp>
      <p:pic>
        <p:nvPicPr>
          <p:cNvPr id="150" name="Google Shape;150;p23"/>
          <p:cNvPicPr preferRelativeResize="0"/>
          <p:nvPr/>
        </p:nvPicPr>
        <p:blipFill>
          <a:blip r:embed="rId3">
            <a:alphaModFix/>
          </a:blip>
          <a:stretch>
            <a:fillRect/>
          </a:stretch>
        </p:blipFill>
        <p:spPr>
          <a:xfrm>
            <a:off x="6252875" y="3523200"/>
            <a:ext cx="2693899" cy="142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body" idx="1"/>
          </p:nvPr>
        </p:nvSpPr>
        <p:spPr>
          <a:xfrm>
            <a:off x="727650" y="15970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Debido a que una estimación representa el costo de desarrollar una historia de usuario, es importante que cada una haya sido estimada.</a:t>
            </a:r>
            <a:endParaRPr/>
          </a:p>
          <a:p>
            <a:pPr marL="457200" lvl="0" indent="-311150" algn="l" rtl="0">
              <a:spcBef>
                <a:spcPts val="0"/>
              </a:spcBef>
              <a:spcAft>
                <a:spcPts val="0"/>
              </a:spcAft>
              <a:buSzPts val="1300"/>
              <a:buChar char="●"/>
            </a:pPr>
            <a:r>
              <a:rPr lang="es"/>
              <a:t>Solo es necesario tener una estimación para cada feature  nueva que tenga alguna posibilidad de ser seleccionada para su inclusión en la próxima versión. </a:t>
            </a:r>
            <a:endParaRPr/>
          </a:p>
          <a:p>
            <a:pPr marL="457200" lvl="0" indent="-311150" algn="l" rtl="0">
              <a:spcBef>
                <a:spcPts val="0"/>
              </a:spcBef>
              <a:spcAft>
                <a:spcPts val="0"/>
              </a:spcAft>
              <a:buSzPts val="1300"/>
              <a:buChar char="●"/>
            </a:pPr>
            <a:r>
              <a:rPr lang="es"/>
              <a:t>El PO tiene  una lista de deseos que incluye dos, tres o más releases  en el futuro. No es necesario tener estimaciones sobre el trabajo más lejano.</a:t>
            </a:r>
            <a:endParaRPr/>
          </a:p>
        </p:txBody>
      </p:sp>
      <p:sp>
        <p:nvSpPr>
          <p:cNvPr id="156" name="Google Shape;156;p24"/>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Estimar las historias de usuario</a:t>
            </a:r>
            <a:endParaRPr/>
          </a:p>
        </p:txBody>
      </p:sp>
      <p:pic>
        <p:nvPicPr>
          <p:cNvPr id="157" name="Google Shape;157;p24"/>
          <p:cNvPicPr preferRelativeResize="0"/>
          <p:nvPr/>
        </p:nvPicPr>
        <p:blipFill>
          <a:blip r:embed="rId3">
            <a:alphaModFix/>
          </a:blip>
          <a:stretch>
            <a:fillRect/>
          </a:stretch>
        </p:blipFill>
        <p:spPr>
          <a:xfrm>
            <a:off x="6252875" y="3523200"/>
            <a:ext cx="2693899" cy="14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Seleccionar duración de iteración</a:t>
            </a:r>
            <a:endParaRPr/>
          </a:p>
        </p:txBody>
      </p:sp>
      <p:pic>
        <p:nvPicPr>
          <p:cNvPr id="163" name="Google Shape;163;p25"/>
          <p:cNvPicPr preferRelativeResize="0"/>
          <p:nvPr/>
        </p:nvPicPr>
        <p:blipFill>
          <a:blip r:embed="rId3">
            <a:alphaModFix/>
          </a:blip>
          <a:stretch>
            <a:fillRect/>
          </a:stretch>
        </p:blipFill>
        <p:spPr>
          <a:xfrm>
            <a:off x="6252875" y="3523200"/>
            <a:ext cx="2693899" cy="1423600"/>
          </a:xfrm>
          <a:prstGeom prst="rect">
            <a:avLst/>
          </a:prstGeom>
          <a:noFill/>
          <a:ln>
            <a:noFill/>
          </a:ln>
        </p:spPr>
      </p:pic>
      <p:sp>
        <p:nvSpPr>
          <p:cNvPr id="164" name="Google Shape;164;p25"/>
          <p:cNvSpPr txBox="1">
            <a:spLocks noGrp="1"/>
          </p:cNvSpPr>
          <p:nvPr>
            <p:ph type="body" idx="1"/>
          </p:nvPr>
        </p:nvSpPr>
        <p:spPr>
          <a:xfrm>
            <a:off x="727650" y="15970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 mayoría de los equipos ágiles trabajan en iteraciones de una a cuatro semanas. </a:t>
            </a:r>
            <a:endParaRPr/>
          </a:p>
          <a:p>
            <a:pPr marL="457200" lvl="0" indent="-311150" algn="l" rtl="0">
              <a:spcBef>
                <a:spcPts val="0"/>
              </a:spcBef>
              <a:spcAft>
                <a:spcPts val="0"/>
              </a:spcAft>
              <a:buSzPts val="1300"/>
              <a:buChar char="●"/>
            </a:pPr>
            <a:r>
              <a:rPr lang="es"/>
              <a:t>Al planificar un release, es  necesario elegir una duración de iteración adecuada.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Estimar la velocidad</a:t>
            </a:r>
            <a:endParaRPr/>
          </a:p>
        </p:txBody>
      </p:sp>
      <p:pic>
        <p:nvPicPr>
          <p:cNvPr id="170" name="Google Shape;170;p26"/>
          <p:cNvPicPr preferRelativeResize="0"/>
          <p:nvPr/>
        </p:nvPicPr>
        <p:blipFill>
          <a:blip r:embed="rId3">
            <a:alphaModFix/>
          </a:blip>
          <a:stretch>
            <a:fillRect/>
          </a:stretch>
        </p:blipFill>
        <p:spPr>
          <a:xfrm>
            <a:off x="6252875" y="3523200"/>
            <a:ext cx="2693899" cy="1423600"/>
          </a:xfrm>
          <a:prstGeom prst="rect">
            <a:avLst/>
          </a:prstGeom>
          <a:noFill/>
          <a:ln>
            <a:noFill/>
          </a:ln>
        </p:spPr>
      </p:pic>
      <p:sp>
        <p:nvSpPr>
          <p:cNvPr id="171" name="Google Shape;171;p26"/>
          <p:cNvSpPr txBox="1">
            <a:spLocks noGrp="1"/>
          </p:cNvSpPr>
          <p:nvPr>
            <p:ph type="body" idx="1"/>
          </p:nvPr>
        </p:nvSpPr>
        <p:spPr>
          <a:xfrm>
            <a:off x="727650" y="15970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Si el equipo tiene experiencia trabajando en conjunto, lo mejor que puede hacer es usar la velocidad que el equipo exhibió más recientemente</a:t>
            </a:r>
            <a:endParaRPr/>
          </a:p>
          <a:p>
            <a:pPr marL="457200" lvl="0" indent="-311150" algn="l" rtl="0">
              <a:spcBef>
                <a:spcPts val="0"/>
              </a:spcBef>
              <a:spcAft>
                <a:spcPts val="0"/>
              </a:spcAft>
              <a:buSzPts val="1300"/>
              <a:buChar char="●"/>
            </a:pPr>
            <a:r>
              <a:rPr lang="es"/>
              <a:t>Si la tecnología o el dominio comercial cambiaron drásticamente, puede que no sea apropiado utilizar la velocidad anterior de un equipo.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Priorizar historias de usuarios</a:t>
            </a:r>
            <a:endParaRPr/>
          </a:p>
        </p:txBody>
      </p:sp>
      <p:pic>
        <p:nvPicPr>
          <p:cNvPr id="177" name="Google Shape;177;p27"/>
          <p:cNvPicPr preferRelativeResize="0"/>
          <p:nvPr/>
        </p:nvPicPr>
        <p:blipFill>
          <a:blip r:embed="rId3">
            <a:alphaModFix/>
          </a:blip>
          <a:stretch>
            <a:fillRect/>
          </a:stretch>
        </p:blipFill>
        <p:spPr>
          <a:xfrm>
            <a:off x="6252875" y="3523200"/>
            <a:ext cx="2693899" cy="1423600"/>
          </a:xfrm>
          <a:prstGeom prst="rect">
            <a:avLst/>
          </a:prstGeom>
          <a:noFill/>
          <a:ln>
            <a:noFill/>
          </a:ln>
        </p:spPr>
      </p:pic>
      <p:sp>
        <p:nvSpPr>
          <p:cNvPr id="178" name="Google Shape;178;p27"/>
          <p:cNvSpPr txBox="1">
            <a:spLocks noGrp="1"/>
          </p:cNvSpPr>
          <p:nvPr>
            <p:ph type="body" idx="1"/>
          </p:nvPr>
        </p:nvSpPr>
        <p:spPr>
          <a:xfrm>
            <a:off x="727650" y="15970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 mayoría de los proyectos tienen muy poco tiempo o demasiadas features. A menudo es imposible hacer todo lo que todos quieren en el tiempo permitido. Debido a esto, el PO debe priorizar las features  que desea desarrollar. </a:t>
            </a:r>
            <a:endParaRPr/>
          </a:p>
          <a:p>
            <a:pPr marL="457200" lvl="0" indent="-311150" algn="l" rtl="0">
              <a:spcBef>
                <a:spcPts val="0"/>
              </a:spcBef>
              <a:spcAft>
                <a:spcPts val="0"/>
              </a:spcAft>
              <a:buSzPts val="1300"/>
              <a:buChar char="●"/>
            </a:pPr>
            <a:r>
              <a:rPr lang="es"/>
              <a:t>Un buen PO aceptará la responsabilidad final de priorizar, pero escuchará los consejos del equipo de desarrollo, especialmente sobre la secuenciación.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Seleccionar historias y una fecha</a:t>
            </a:r>
            <a:endParaRPr/>
          </a:p>
        </p:txBody>
      </p:sp>
      <p:sp>
        <p:nvSpPr>
          <p:cNvPr id="184" name="Google Shape;184;p28"/>
          <p:cNvSpPr txBox="1">
            <a:spLocks noGrp="1"/>
          </p:cNvSpPr>
          <p:nvPr>
            <p:ph type="body" idx="1"/>
          </p:nvPr>
        </p:nvSpPr>
        <p:spPr>
          <a:xfrm>
            <a:off x="727650" y="1496175"/>
            <a:ext cx="8001600" cy="3434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Existe  una estimación de la velocidad del equipo por iteración y tiene una suposición sobre cuántas iteraciones habrá. Es hora de ver si se puede planificar un lanzamiento que cumpla con las condiciones de satisfacción del proyecto.</a:t>
            </a:r>
            <a:endParaRPr/>
          </a:p>
          <a:p>
            <a:pPr marL="457200" lvl="0" indent="-311150" algn="l" rtl="0">
              <a:spcBef>
                <a:spcPts val="0"/>
              </a:spcBef>
              <a:spcAft>
                <a:spcPts val="0"/>
              </a:spcAft>
              <a:buSzPts val="1300"/>
              <a:buChar char="●"/>
            </a:pPr>
            <a:r>
              <a:rPr lang="es"/>
              <a:t>Si el proyecto está </a:t>
            </a:r>
            <a:r>
              <a:rPr lang="es" b="1"/>
              <a:t>basado en features</a:t>
            </a:r>
            <a:r>
              <a:rPr lang="es"/>
              <a:t>, podemos sumar las estimaciones de todas las características necesarias y dividirlas por la velocidad esperada. Esto nos dará el número de iteraciones necesarias para completar la funcionalidad deseada.</a:t>
            </a:r>
            <a:endParaRPr/>
          </a:p>
          <a:p>
            <a:pPr marL="457200" lvl="0" indent="-311150" algn="l" rtl="0">
              <a:spcBef>
                <a:spcPts val="0"/>
              </a:spcBef>
              <a:spcAft>
                <a:spcPts val="0"/>
              </a:spcAft>
              <a:buSzPts val="1300"/>
              <a:buChar char="●"/>
            </a:pPr>
            <a:r>
              <a:rPr lang="es"/>
              <a:t>Si el proyecto está </a:t>
            </a:r>
            <a:r>
              <a:rPr lang="es" b="1"/>
              <a:t>basado en fechas</a:t>
            </a:r>
            <a:r>
              <a:rPr lang="es"/>
              <a:t>, podemos determinar el número de iteraciones mirando un calendario. Multiplicar el número de iteraciones por la velocidad esperada nos dirá cuántos puntos de historia o días ideales caben en el lanzamiento.</a:t>
            </a:r>
            <a:endParaRPr/>
          </a:p>
          <a:p>
            <a:pPr marL="457200" lvl="0" indent="-311150" algn="l" rtl="0">
              <a:spcBef>
                <a:spcPts val="0"/>
              </a:spcBef>
              <a:spcAft>
                <a:spcPts val="0"/>
              </a:spcAft>
              <a:buSzPts val="1300"/>
              <a:buChar char="●"/>
            </a:pPr>
            <a:r>
              <a:rPr lang="es"/>
              <a:t>¿Qué tan detallado será el release plan?	</a:t>
            </a:r>
            <a:endParaRPr/>
          </a:p>
          <a:p>
            <a:pPr marL="914400" lvl="1" indent="-298450" algn="l" rtl="0">
              <a:spcBef>
                <a:spcPts val="0"/>
              </a:spcBef>
              <a:spcAft>
                <a:spcPts val="0"/>
              </a:spcAft>
              <a:buSzPts val="1100"/>
              <a:buChar char="○"/>
            </a:pPr>
            <a:r>
              <a:rPr lang="es"/>
              <a:t>Mostrar  lo que esperan desarrollar durante cada iteración. (+ esfuerzo y - conocimiento del proyecto)</a:t>
            </a:r>
            <a:endParaRPr/>
          </a:p>
          <a:p>
            <a:pPr marL="914400" lvl="1" indent="-298450" algn="l" rtl="0">
              <a:spcBef>
                <a:spcPts val="0"/>
              </a:spcBef>
              <a:spcAft>
                <a:spcPts val="0"/>
              </a:spcAft>
              <a:buSzPts val="1100"/>
              <a:buChar char="○"/>
            </a:pPr>
            <a:r>
              <a:rPr lang="es"/>
              <a:t>Mostrar lo que creen que se desarrollará durante el release en  general, dejando los detalles de cada iteración para más adelante.  (- esfuerzo, luego + conocimiento del proyecto)</a:t>
            </a:r>
            <a:endParaRPr/>
          </a:p>
          <a:p>
            <a:pPr marL="914400" lvl="1" indent="-298450" algn="l" rtl="0">
              <a:spcBef>
                <a:spcPts val="0"/>
              </a:spcBef>
              <a:spcAft>
                <a:spcPts val="0"/>
              </a:spcAft>
              <a:buSzPts val="1100"/>
              <a:buChar char="○"/>
            </a:pPr>
            <a:r>
              <a:rPr lang="es"/>
              <a:t>Esto es algo que debe discutirse y decidirse durante la planificación del lanzamiento.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Seleccionar historias y una fecha</a:t>
            </a:r>
            <a:endParaRPr/>
          </a:p>
        </p:txBody>
      </p:sp>
      <p:sp>
        <p:nvSpPr>
          <p:cNvPr id="190" name="Google Shape;190;p29"/>
          <p:cNvSpPr txBox="1">
            <a:spLocks noGrp="1"/>
          </p:cNvSpPr>
          <p:nvPr>
            <p:ph type="body" idx="1"/>
          </p:nvPr>
        </p:nvSpPr>
        <p:spPr>
          <a:xfrm>
            <a:off x="727650" y="1597025"/>
            <a:ext cx="7688700" cy="1070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Para planificar un release, el PO selecciona sus elementos de máxima prioridad que encajarán en la primera iteración. </a:t>
            </a:r>
            <a:endParaRPr/>
          </a:p>
          <a:p>
            <a:pPr marL="457200" lvl="0" indent="-311150" algn="l" rtl="0">
              <a:spcBef>
                <a:spcPts val="0"/>
              </a:spcBef>
              <a:spcAft>
                <a:spcPts val="0"/>
              </a:spcAft>
              <a:buSzPts val="1300"/>
              <a:buChar char="●"/>
            </a:pPr>
            <a:r>
              <a:rPr lang="es"/>
              <a:t>Las tarjetas se apilan o se organizan para indicar qué historias comprenden cada iteración.</a:t>
            </a:r>
            <a:endParaRPr/>
          </a:p>
        </p:txBody>
      </p:sp>
      <p:pic>
        <p:nvPicPr>
          <p:cNvPr id="191" name="Google Shape;191;p29"/>
          <p:cNvPicPr preferRelativeResize="0"/>
          <p:nvPr/>
        </p:nvPicPr>
        <p:blipFill>
          <a:blip r:embed="rId3">
            <a:alphaModFix/>
          </a:blip>
          <a:stretch>
            <a:fillRect/>
          </a:stretch>
        </p:blipFill>
        <p:spPr>
          <a:xfrm>
            <a:off x="2380800" y="2622300"/>
            <a:ext cx="4117051" cy="23277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 Actualización</a:t>
            </a:r>
            <a:endParaRPr/>
          </a:p>
        </p:txBody>
      </p:sp>
      <p:sp>
        <p:nvSpPr>
          <p:cNvPr id="197" name="Google Shape;197;p30"/>
          <p:cNvSpPr txBox="1">
            <a:spLocks noGrp="1"/>
          </p:cNvSpPr>
          <p:nvPr>
            <p:ph type="body" idx="1"/>
          </p:nvPr>
        </p:nvSpPr>
        <p:spPr>
          <a:xfrm>
            <a:off x="727650" y="1597025"/>
            <a:ext cx="7688700" cy="2840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El release  plan debe revisarse y actualizarse con cierta frecuencia regular. </a:t>
            </a:r>
            <a:endParaRPr/>
          </a:p>
          <a:p>
            <a:pPr marL="457200" lvl="0" indent="-311150" algn="l" rtl="0">
              <a:spcBef>
                <a:spcPts val="0"/>
              </a:spcBef>
              <a:spcAft>
                <a:spcPts val="0"/>
              </a:spcAft>
              <a:buSzPts val="1300"/>
              <a:buChar char="●"/>
            </a:pPr>
            <a:r>
              <a:rPr lang="es"/>
              <a:t>Si la velocidad del equipo de desarrollo se ha mantenido bastante constante y la planificación de la iteración no ha presentado grandes sorpresas, es posible que desee pasar de cuatro a seis semanas sin actualizar formalmente el mismo. </a:t>
            </a:r>
            <a:endParaRPr/>
          </a:p>
          <a:p>
            <a:pPr marL="457200" lvl="0" indent="-311150" algn="l" rtl="0">
              <a:spcBef>
                <a:spcPts val="0"/>
              </a:spcBef>
              <a:spcAft>
                <a:spcPts val="0"/>
              </a:spcAft>
              <a:buSzPts val="1300"/>
              <a:buChar char="●"/>
            </a:pPr>
            <a:r>
              <a:rPr lang="es"/>
              <a:t>Muchos proyectos se benefician al establecer una regla de que el release plan  se revisa  después de cada iteración.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685175" y="203580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Iteration Planning</a:t>
            </a:r>
            <a:endParaRPr/>
          </a:p>
        </p:txBody>
      </p:sp>
      <p:pic>
        <p:nvPicPr>
          <p:cNvPr id="203" name="Google Shape;203;p31"/>
          <p:cNvPicPr preferRelativeResize="0"/>
          <p:nvPr/>
        </p:nvPicPr>
        <p:blipFill>
          <a:blip r:embed="rId3">
            <a:alphaModFix/>
          </a:blip>
          <a:stretch>
            <a:fillRect/>
          </a:stretch>
        </p:blipFill>
        <p:spPr>
          <a:xfrm>
            <a:off x="6055600" y="1619250"/>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2281850" y="1898400"/>
            <a:ext cx="44703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Estimación ágil</a:t>
            </a:r>
            <a:endParaRPr/>
          </a:p>
          <a:p>
            <a:pPr marL="0" lvl="0" indent="0" algn="l" rtl="0">
              <a:spcBef>
                <a:spcPts val="0"/>
              </a:spcBef>
              <a:spcAft>
                <a:spcPts val="0"/>
              </a:spcAft>
              <a:buNone/>
            </a:pPr>
            <a:endParaRPr/>
          </a:p>
        </p:txBody>
      </p:sp>
      <p:pic>
        <p:nvPicPr>
          <p:cNvPr id="94" name="Google Shape;94;p14"/>
          <p:cNvPicPr preferRelativeResize="0"/>
          <p:nvPr/>
        </p:nvPicPr>
        <p:blipFill>
          <a:blip r:embed="rId3">
            <a:alphaModFix/>
          </a:blip>
          <a:stretch>
            <a:fillRect/>
          </a:stretch>
        </p:blipFill>
        <p:spPr>
          <a:xfrm>
            <a:off x="7035900" y="3123500"/>
            <a:ext cx="1381650" cy="138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a:t>
            </a:r>
            <a:endParaRPr/>
          </a:p>
        </p:txBody>
      </p:sp>
      <p:sp>
        <p:nvSpPr>
          <p:cNvPr id="209" name="Google Shape;209;p32"/>
          <p:cNvSpPr txBox="1">
            <a:spLocks noGrp="1"/>
          </p:cNvSpPr>
          <p:nvPr>
            <p:ph type="body" idx="1"/>
          </p:nvPr>
        </p:nvSpPr>
        <p:spPr>
          <a:xfrm>
            <a:off x="213300" y="1372575"/>
            <a:ext cx="4125900" cy="3639900"/>
          </a:xfrm>
          <a:prstGeom prst="rect">
            <a:avLst/>
          </a:prstGeom>
        </p:spPr>
        <p:txBody>
          <a:bodyPr spcFirstLastPara="1" wrap="square" lIns="91425" tIns="91425" rIns="91425" bIns="91425" anchor="t" anchorCtr="0">
            <a:normAutofit fontScale="92500" lnSpcReduction="10000"/>
          </a:bodyPr>
          <a:lstStyle/>
          <a:p>
            <a:pPr marL="457200" lvl="0" indent="-304958" algn="l" rtl="0">
              <a:spcBef>
                <a:spcPts val="0"/>
              </a:spcBef>
              <a:spcAft>
                <a:spcPts val="0"/>
              </a:spcAft>
              <a:buSzPct val="100000"/>
              <a:buChar char="●"/>
            </a:pPr>
            <a:r>
              <a:rPr lang="es"/>
              <a:t>Un release plan no proporciona la vista más detallada a corto plazo que utilizan los equipos para impulsar el trabajo que se produce en una iteración. </a:t>
            </a:r>
            <a:endParaRPr/>
          </a:p>
          <a:p>
            <a:pPr marL="457200" lvl="0" indent="-304958" algn="l" rtl="0">
              <a:spcBef>
                <a:spcPts val="0"/>
              </a:spcBef>
              <a:spcAft>
                <a:spcPts val="0"/>
              </a:spcAft>
              <a:buSzPct val="100000"/>
              <a:buChar char="●"/>
            </a:pPr>
            <a:r>
              <a:rPr lang="es"/>
              <a:t>Con un plan de iteración, un equipo analiza de manera más enfocada y detallada lo que será necesario para implementar completamente solo aquellas historias de usuario seleccionadas para la nueva iteración.</a:t>
            </a:r>
            <a:endParaRPr/>
          </a:p>
          <a:p>
            <a:pPr marL="457200" lvl="0" indent="-304958" algn="l" rtl="0">
              <a:spcBef>
                <a:spcPts val="0"/>
              </a:spcBef>
              <a:spcAft>
                <a:spcPts val="0"/>
              </a:spcAft>
              <a:buSzPct val="100000"/>
              <a:buChar char="●"/>
            </a:pPr>
            <a:r>
              <a:rPr lang="es"/>
              <a:t>Un plan de iteración se crea en una reunión de planificación de iteraciones. A esta reunión deben asistir el PO, analistas, programadores, evaluadores, ingenieros de bases de datos, diseñadores de interacción con el usuario, etc. </a:t>
            </a:r>
            <a:endParaRPr/>
          </a:p>
          <a:p>
            <a:pPr marL="457200" lvl="0" indent="-304958" algn="l" rtl="0">
              <a:spcBef>
                <a:spcPts val="0"/>
              </a:spcBef>
              <a:spcAft>
                <a:spcPts val="0"/>
              </a:spcAft>
              <a:buSzPct val="100000"/>
              <a:buChar char="●"/>
            </a:pPr>
            <a:r>
              <a:rPr lang="es"/>
              <a:t>Las tareas y las historias deben organizarse de modo que sea posible saber qué tareas van con qué historias.</a:t>
            </a:r>
            <a:endParaRPr/>
          </a:p>
          <a:p>
            <a:pPr marL="457200" lvl="0" indent="-304958" algn="l" rtl="0">
              <a:spcBef>
                <a:spcPts val="0"/>
              </a:spcBef>
              <a:spcAft>
                <a:spcPts val="0"/>
              </a:spcAft>
              <a:buSzPct val="100000"/>
              <a:buChar char="●"/>
            </a:pPr>
            <a:r>
              <a:rPr lang="es"/>
              <a:t>Todos deben poder participar del proceso durante la planificación.</a:t>
            </a:r>
            <a:endParaRPr/>
          </a:p>
        </p:txBody>
      </p:sp>
      <p:pic>
        <p:nvPicPr>
          <p:cNvPr id="210" name="Google Shape;210;p32"/>
          <p:cNvPicPr preferRelativeResize="0"/>
          <p:nvPr/>
        </p:nvPicPr>
        <p:blipFill>
          <a:blip r:embed="rId3">
            <a:alphaModFix/>
          </a:blip>
          <a:stretch>
            <a:fillRect/>
          </a:stretch>
        </p:blipFill>
        <p:spPr>
          <a:xfrm>
            <a:off x="4398125" y="1083350"/>
            <a:ext cx="4591039" cy="37020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2990309" y="1136675"/>
            <a:ext cx="5806292" cy="3843226"/>
          </a:xfrm>
          <a:prstGeom prst="rect">
            <a:avLst/>
          </a:prstGeom>
          <a:noFill/>
          <a:ln>
            <a:noFill/>
          </a:ln>
        </p:spPr>
      </p:pic>
      <p:sp>
        <p:nvSpPr>
          <p:cNvPr id="216" name="Google Shape;216;p33"/>
          <p:cNvSpPr txBox="1">
            <a:spLocks noGrp="1"/>
          </p:cNvSpPr>
          <p:nvPr>
            <p:ph type="title"/>
          </p:nvPr>
        </p:nvSpPr>
        <p:spPr>
          <a:xfrm>
            <a:off x="594975" y="601475"/>
            <a:ext cx="79899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 - Ejemplo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a:t>
            </a:r>
            <a:endParaRPr/>
          </a:p>
        </p:txBody>
      </p:sp>
      <p:sp>
        <p:nvSpPr>
          <p:cNvPr id="222" name="Google Shape;222;p34"/>
          <p:cNvSpPr txBox="1">
            <a:spLocks noGrp="1"/>
          </p:cNvSpPr>
          <p:nvPr>
            <p:ph type="body" idx="1"/>
          </p:nvPr>
        </p:nvSpPr>
        <p:spPr>
          <a:xfrm>
            <a:off x="727650" y="1597025"/>
            <a:ext cx="7688700" cy="2840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Las tareas no se asignan durante la planificación de la iteración</a:t>
            </a:r>
            <a:endParaRPr/>
          </a:p>
          <a:p>
            <a:pPr marL="914400" lvl="1" indent="-298450" algn="l" rtl="0">
              <a:spcBef>
                <a:spcPts val="0"/>
              </a:spcBef>
              <a:spcAft>
                <a:spcPts val="0"/>
              </a:spcAft>
              <a:buSzPts val="1100"/>
              <a:buChar char="○"/>
            </a:pPr>
            <a:r>
              <a:rPr lang="es"/>
              <a:t>Las personas no se asignan  las tareas hasta que comienza la iteración</a:t>
            </a:r>
            <a:endParaRPr/>
          </a:p>
          <a:p>
            <a:pPr marL="914400" lvl="1" indent="-298450" algn="l" rtl="0">
              <a:spcBef>
                <a:spcPts val="0"/>
              </a:spcBef>
              <a:spcAft>
                <a:spcPts val="0"/>
              </a:spcAft>
              <a:buSzPts val="1100"/>
              <a:buChar char="○"/>
            </a:pPr>
            <a:r>
              <a:rPr lang="es"/>
              <a:t>Solo se asignan una o dos tareas relacionadas a la vez</a:t>
            </a:r>
            <a:endParaRPr/>
          </a:p>
          <a:p>
            <a:pPr marL="914400" lvl="1" indent="-298450" algn="l" rtl="0">
              <a:spcBef>
                <a:spcPts val="0"/>
              </a:spcBef>
              <a:spcAft>
                <a:spcPts val="0"/>
              </a:spcAft>
              <a:buSzPts val="1100"/>
              <a:buChar char="○"/>
            </a:pPr>
            <a:r>
              <a:rPr lang="es"/>
              <a:t>Las tareas nuevas no se inician hasta que se completan las previamente seleccionadas</a:t>
            </a:r>
            <a:endParaRPr/>
          </a:p>
          <a:p>
            <a:pPr marL="457200" lvl="0" indent="-311150" algn="l" rtl="0">
              <a:spcBef>
                <a:spcPts val="0"/>
              </a:spcBef>
              <a:spcAft>
                <a:spcPts val="0"/>
              </a:spcAft>
              <a:buSzPts val="1300"/>
              <a:buChar char="●"/>
            </a:pPr>
            <a:r>
              <a:rPr lang="es"/>
              <a:t>La creación del iteration plan  lleva a un equipo a discutir tanto el diseño del producto como el diseño del software.</a:t>
            </a:r>
            <a:endParaRPr/>
          </a:p>
          <a:p>
            <a:pPr marL="457200" lvl="0" indent="-311150" algn="l" rtl="0">
              <a:spcBef>
                <a:spcPts val="0"/>
              </a:spcBef>
              <a:spcAft>
                <a:spcPts val="0"/>
              </a:spcAft>
              <a:buSzPts val="1300"/>
              <a:buChar char="●"/>
            </a:pPr>
            <a:r>
              <a:rPr lang="es"/>
              <a:t>Hay dos formas de planificar una iteración:</a:t>
            </a:r>
            <a:endParaRPr/>
          </a:p>
          <a:p>
            <a:pPr marL="914400" lvl="1" indent="-298450" algn="l" rtl="0">
              <a:spcBef>
                <a:spcPts val="0"/>
              </a:spcBef>
              <a:spcAft>
                <a:spcPts val="0"/>
              </a:spcAft>
              <a:buSzPts val="1100"/>
              <a:buChar char="○"/>
            </a:pPr>
            <a:r>
              <a:rPr lang="es"/>
              <a:t>Impulsada por la velocidad </a:t>
            </a:r>
            <a:endParaRPr/>
          </a:p>
          <a:p>
            <a:pPr marL="914400" lvl="1" indent="-298450" algn="l" rtl="0">
              <a:spcBef>
                <a:spcPts val="0"/>
              </a:spcBef>
              <a:spcAft>
                <a:spcPts val="0"/>
              </a:spcAft>
              <a:buSzPts val="1100"/>
              <a:buChar char="○"/>
            </a:pPr>
            <a:r>
              <a:rPr lang="es"/>
              <a:t>Impulsada por el compromiso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594975" y="601475"/>
            <a:ext cx="8380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planning - Velocity-Driven - Dividir US en tareas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6"/>
          <p:cNvSpPr txBox="1">
            <a:spLocks noGrp="1"/>
          </p:cNvSpPr>
          <p:nvPr>
            <p:ph type="body" idx="1"/>
          </p:nvPr>
        </p:nvSpPr>
        <p:spPr>
          <a:xfrm>
            <a:off x="727650" y="1597025"/>
            <a:ext cx="7956900" cy="3288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Incluir  solo trabajos que agreguen valor a este proyecto. Ej: responder correos no se incluye</a:t>
            </a:r>
            <a:endParaRPr/>
          </a:p>
          <a:p>
            <a:pPr marL="457200" lvl="0" indent="-311150" algn="l" rtl="0">
              <a:spcBef>
                <a:spcPts val="0"/>
              </a:spcBef>
              <a:spcAft>
                <a:spcPts val="0"/>
              </a:spcAft>
              <a:buSzPts val="1300"/>
              <a:buChar char="●"/>
            </a:pPr>
            <a:r>
              <a:rPr lang="es"/>
              <a:t>Ser específico hasta que sea un hábito. Ej: pruebas unitarias</a:t>
            </a:r>
            <a:endParaRPr/>
          </a:p>
          <a:p>
            <a:pPr marL="457200" lvl="0" indent="-311150" algn="l" rtl="0">
              <a:spcBef>
                <a:spcPts val="0"/>
              </a:spcBef>
              <a:spcAft>
                <a:spcPts val="0"/>
              </a:spcAft>
              <a:buSzPts val="1300"/>
              <a:buChar char="●"/>
            </a:pPr>
            <a:r>
              <a:rPr lang="es"/>
              <a:t>Las reuniones cuentan (mucho)</a:t>
            </a:r>
            <a:endParaRPr/>
          </a:p>
          <a:p>
            <a:pPr marL="914400" lvl="1" indent="-298450" algn="l" rtl="0">
              <a:spcBef>
                <a:spcPts val="0"/>
              </a:spcBef>
              <a:spcAft>
                <a:spcPts val="0"/>
              </a:spcAft>
              <a:buSzPts val="1100"/>
              <a:buChar char="○"/>
            </a:pPr>
            <a:r>
              <a:rPr lang="es"/>
              <a:t>Identificar, estimar e incluir tareas para reuniones relacionadas con el proyecto. </a:t>
            </a:r>
            <a:endParaRPr/>
          </a:p>
          <a:p>
            <a:pPr marL="914400" lvl="1" indent="-298450" algn="l" rtl="0">
              <a:spcBef>
                <a:spcPts val="0"/>
              </a:spcBef>
              <a:spcAft>
                <a:spcPts val="0"/>
              </a:spcAft>
              <a:buSzPts val="1100"/>
              <a:buChar char="○"/>
            </a:pPr>
            <a:r>
              <a:rPr lang="es"/>
              <a:t>Al estimar la reunión, asegurarse  de incluir el tiempo de todos los participantes, así como el tiempo dedicado a la preparación de la reunión.</a:t>
            </a:r>
            <a:endParaRPr/>
          </a:p>
          <a:p>
            <a:pPr marL="457200" lvl="0" indent="-311150" algn="l" rtl="0">
              <a:spcBef>
                <a:spcPts val="0"/>
              </a:spcBef>
              <a:spcAft>
                <a:spcPts val="0"/>
              </a:spcAft>
              <a:buSzPts val="1300"/>
              <a:buChar char="●"/>
            </a:pPr>
            <a:r>
              <a:rPr lang="es"/>
              <a:t>Bugs</a:t>
            </a:r>
            <a:endParaRPr/>
          </a:p>
          <a:p>
            <a:pPr marL="914400" marR="0" lvl="1" indent="-298450" algn="l" rtl="0">
              <a:lnSpc>
                <a:spcPct val="115000"/>
              </a:lnSpc>
              <a:spcBef>
                <a:spcPts val="0"/>
              </a:spcBef>
              <a:spcAft>
                <a:spcPts val="0"/>
              </a:spcAft>
              <a:buSzPts val="1100"/>
              <a:buChar char="○"/>
            </a:pPr>
            <a:r>
              <a:rPr lang="es"/>
              <a:t>Un equipo ágil tiene el objetivo de corregir todos los errores en la iteración en que se descubren. </a:t>
            </a:r>
            <a:endParaRPr/>
          </a:p>
          <a:p>
            <a:pPr marL="914400" marR="0" lvl="1" indent="-298450" algn="l" rtl="0">
              <a:lnSpc>
                <a:spcPct val="115000"/>
              </a:lnSpc>
              <a:spcBef>
                <a:spcPts val="0"/>
              </a:spcBef>
              <a:spcAft>
                <a:spcPts val="0"/>
              </a:spcAft>
              <a:buSzPts val="1100"/>
              <a:buChar char="○"/>
            </a:pPr>
            <a:r>
              <a:rPr lang="es"/>
              <a:t>Cuando un programador da una estimación para codificar algo, esa estimación incluye tiempo para corregir cualquier error encontrado en la implementación o se identifica y estima una tarea separada.</a:t>
            </a:r>
            <a:endParaRPr/>
          </a:p>
          <a:p>
            <a:pPr marL="914400" marR="0" lvl="1" indent="-298450" algn="l" rtl="0">
              <a:lnSpc>
                <a:spcPct val="115000"/>
              </a:lnSpc>
              <a:spcBef>
                <a:spcPts val="0"/>
              </a:spcBef>
              <a:spcAft>
                <a:spcPts val="0"/>
              </a:spcAft>
              <a:buSzPts val="1100"/>
              <a:buChar char="○"/>
            </a:pPr>
            <a:r>
              <a:rPr lang="es"/>
              <a:t>Un defecto encontrado más tarde (o no corregido durante la iteración en que se descubrió) se trata igual que una historia de usuario. La reparación del defecto deberá priorizarse en una iteración posterior de la misma manera que cualquier otra historia de usuario.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planning - Velocity-Driven </a:t>
            </a:r>
            <a:endParaRPr/>
          </a:p>
        </p:txBody>
      </p:sp>
      <p:pic>
        <p:nvPicPr>
          <p:cNvPr id="228" name="Google Shape;228;p35"/>
          <p:cNvPicPr preferRelativeResize="0"/>
          <p:nvPr/>
        </p:nvPicPr>
        <p:blipFill>
          <a:blip r:embed="rId3">
            <a:alphaModFix/>
          </a:blip>
          <a:stretch>
            <a:fillRect/>
          </a:stretch>
        </p:blipFill>
        <p:spPr>
          <a:xfrm>
            <a:off x="152400" y="1289075"/>
            <a:ext cx="8839203" cy="35198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594975" y="601475"/>
            <a:ext cx="8425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planning - Velocity-Driven - Dividir US en tareas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0" name="Google Shape;240;p37"/>
          <p:cNvSpPr txBox="1">
            <a:spLocks noGrp="1"/>
          </p:cNvSpPr>
          <p:nvPr>
            <p:ph type="body" idx="1"/>
          </p:nvPr>
        </p:nvSpPr>
        <p:spPr>
          <a:xfrm>
            <a:off x="727650" y="1597025"/>
            <a:ext cx="7956900" cy="3288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Manejo de dependencias</a:t>
            </a:r>
            <a:endParaRPr/>
          </a:p>
          <a:p>
            <a:pPr marL="914400" lvl="1" indent="-298450" algn="l" rtl="0">
              <a:spcBef>
                <a:spcPts val="0"/>
              </a:spcBef>
              <a:spcAft>
                <a:spcPts val="0"/>
              </a:spcAft>
              <a:buSzPts val="1100"/>
              <a:buChar char="○"/>
            </a:pPr>
            <a:r>
              <a:rPr lang="es"/>
              <a:t>Orden natural de funcionalidades</a:t>
            </a:r>
            <a:endParaRPr/>
          </a:p>
          <a:p>
            <a:pPr marL="914400" lvl="1" indent="-298450" algn="l" rtl="0">
              <a:spcBef>
                <a:spcPts val="0"/>
              </a:spcBef>
              <a:spcAft>
                <a:spcPts val="0"/>
              </a:spcAft>
              <a:buSzPts val="1100"/>
              <a:buChar char="○"/>
            </a:pPr>
            <a:r>
              <a:rPr lang="es"/>
              <a:t>En caso de no seguir el orden natural, seguramente implique generar datos de prueba o alguna acción que permita seguir con el desarrollo deseado. No quiere decir que tome más tiempo ya que es tiempo invertido ahora que luego agiliza o si toma más tiempo es algo admitido  por el PO.</a:t>
            </a:r>
            <a:endParaRPr/>
          </a:p>
          <a:p>
            <a:pPr marL="457200" lvl="0" indent="-311150" algn="l" rtl="0">
              <a:spcBef>
                <a:spcPts val="0"/>
              </a:spcBef>
              <a:spcAft>
                <a:spcPts val="0"/>
              </a:spcAft>
              <a:buSzPts val="1300"/>
              <a:buChar char="●"/>
            </a:pPr>
            <a:r>
              <a:rPr lang="es"/>
              <a:t>Trabajo que es difícil de dividir</a:t>
            </a:r>
            <a:endParaRPr/>
          </a:p>
          <a:p>
            <a:pPr marL="914400" lvl="1" indent="-298450" algn="l" rtl="0">
              <a:spcBef>
                <a:spcPts val="0"/>
              </a:spcBef>
              <a:spcAft>
                <a:spcPts val="0"/>
              </a:spcAft>
              <a:buSzPts val="1100"/>
              <a:buChar char="○"/>
            </a:pPr>
            <a:r>
              <a:rPr lang="es"/>
              <a:t>Utilizar  spike:  tarea incluida en un plan de iteración que se lleva a cabo específicamente para obtener conocimiento o responder una pregunta. Ayuda  al equipo a aprender cómo abordar  la otra tarea y  les permite estimarla.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594975" y="601475"/>
            <a:ext cx="8425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planning - Velocity-Driven - Estimar tareas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6" name="Google Shape;246;p38"/>
          <p:cNvSpPr txBox="1">
            <a:spLocks noGrp="1"/>
          </p:cNvSpPr>
          <p:nvPr>
            <p:ph type="body" idx="1"/>
          </p:nvPr>
        </p:nvSpPr>
        <p:spPr>
          <a:xfrm>
            <a:off x="727650" y="1603670"/>
            <a:ext cx="7956900" cy="3288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Algunos equipos prefieren estimar las tareas después de que se hayan identificado todas, otros equipos prefieren estimar las tareas a medida que se identifican</a:t>
            </a:r>
            <a:endParaRPr/>
          </a:p>
          <a:p>
            <a:pPr marL="457200" lvl="0" indent="-311150" algn="l" rtl="0">
              <a:spcBef>
                <a:spcPts val="0"/>
              </a:spcBef>
              <a:spcAft>
                <a:spcPts val="0"/>
              </a:spcAft>
              <a:buSzPts val="1300"/>
              <a:buChar char="●"/>
            </a:pPr>
            <a:r>
              <a:rPr lang="es"/>
              <a:t>Las estimaciones de tareas se expresan en tiempo ideal.</a:t>
            </a:r>
            <a:endParaRPr/>
          </a:p>
          <a:p>
            <a:pPr marL="457200" lvl="0" indent="-311150" algn="l" rtl="0">
              <a:spcBef>
                <a:spcPts val="0"/>
              </a:spcBef>
              <a:spcAft>
                <a:spcPts val="0"/>
              </a:spcAft>
              <a:buSzPts val="1300"/>
              <a:buChar char="●"/>
            </a:pPr>
            <a:r>
              <a:rPr lang="es"/>
              <a:t>Todos deben estimar</a:t>
            </a:r>
            <a:endParaRPr/>
          </a:p>
          <a:p>
            <a:pPr marL="457200" lvl="0" indent="-311150" algn="l" rtl="0">
              <a:spcBef>
                <a:spcPts val="0"/>
              </a:spcBef>
              <a:spcAft>
                <a:spcPts val="0"/>
              </a:spcAft>
              <a:buSzPts val="1300"/>
              <a:buChar char="●"/>
            </a:pPr>
            <a:r>
              <a:rPr lang="es"/>
              <a:t>Algún diseño está bien: en la iteration planning se discute diseño pero sin mayor grado de profundización.</a:t>
            </a:r>
            <a:endParaRPr/>
          </a:p>
          <a:p>
            <a:pPr marL="457200" lvl="0" indent="-311150" algn="l" rtl="0">
              <a:spcBef>
                <a:spcPts val="0"/>
              </a:spcBef>
              <a:spcAft>
                <a:spcPts val="0"/>
              </a:spcAft>
              <a:buSzPts val="1300"/>
              <a:buChar char="●"/>
            </a:pPr>
            <a:r>
              <a:rPr lang="es"/>
              <a:t>El tamaño adecuado para una tarea: tener un tamaño aproximado para que cada desarrollador pueda terminar un promedio de una al día para tener visibilidad en dailys y ver avance.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planning - Commitment-Driven</a:t>
            </a:r>
            <a:endParaRPr/>
          </a:p>
        </p:txBody>
      </p:sp>
      <p:pic>
        <p:nvPicPr>
          <p:cNvPr id="252" name="Google Shape;252;p39"/>
          <p:cNvPicPr preferRelativeResize="0"/>
          <p:nvPr/>
        </p:nvPicPr>
        <p:blipFill>
          <a:blip r:embed="rId3">
            <a:alphaModFix/>
          </a:blip>
          <a:stretch>
            <a:fillRect/>
          </a:stretch>
        </p:blipFill>
        <p:spPr>
          <a:xfrm>
            <a:off x="1063213" y="1300275"/>
            <a:ext cx="7017576" cy="37020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594975" y="601475"/>
            <a:ext cx="8425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Iteration planning - Commitment-Driven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8" name="Google Shape;258;p40"/>
          <p:cNvSpPr txBox="1">
            <a:spLocks noGrp="1"/>
          </p:cNvSpPr>
          <p:nvPr>
            <p:ph type="body" idx="1"/>
          </p:nvPr>
        </p:nvSpPr>
        <p:spPr>
          <a:xfrm>
            <a:off x="746350" y="1428675"/>
            <a:ext cx="7956900" cy="3288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Las historias se seleccionan una a la vez porque después de que cada historia se divide en tareas y se estiman las tareas, el equipo decide si puede o no comprometerse a entregar esa historia durante la iteración.</a:t>
            </a:r>
            <a:endParaRPr/>
          </a:p>
          <a:p>
            <a:pPr marL="457200" lvl="0" indent="-311150" algn="l" rtl="0">
              <a:spcBef>
                <a:spcPts val="0"/>
              </a:spcBef>
              <a:spcAft>
                <a:spcPts val="0"/>
              </a:spcAft>
              <a:buSzPts val="1300"/>
              <a:buChar char="●"/>
            </a:pPr>
            <a:r>
              <a:rPr lang="es"/>
              <a:t>Después de tan solo un par de iteraciones, la mayoría de los equipos comienzan a tener una idea de cuántas horas aproximadamente deben planificar para una iteración.</a:t>
            </a:r>
            <a:endParaRPr/>
          </a:p>
          <a:p>
            <a:pPr marL="457200" lvl="0" indent="-311150" algn="l" rtl="0">
              <a:spcBef>
                <a:spcPts val="0"/>
              </a:spcBef>
              <a:spcAft>
                <a:spcPts val="0"/>
              </a:spcAft>
              <a:buSzPts val="1300"/>
              <a:buChar char="●"/>
            </a:pPr>
            <a:r>
              <a:rPr lang="es"/>
              <a:t>Mantenimiento y el Compromiso: tener en cuenta que además de avanzar en un proyecto, muchos equipos también son responsables del soporte y mantenimiento de otro sistema.</a:t>
            </a:r>
            <a:endParaRPr/>
          </a:p>
          <a:p>
            <a:pPr marL="457200" lvl="0" indent="-311150" algn="l" rtl="0">
              <a:spcBef>
                <a:spcPts val="0"/>
              </a:spcBef>
              <a:spcAft>
                <a:spcPts val="0"/>
              </a:spcAft>
              <a:buSzPts val="1300"/>
              <a:buChar char="●"/>
            </a:pPr>
            <a:r>
              <a:rPr lang="es"/>
              <a:t>No existe una fuerte relación entre un punto de la historia y un número exacto de horas.</a:t>
            </a:r>
            <a:endParaRPr/>
          </a:p>
        </p:txBody>
      </p:sp>
      <p:pic>
        <p:nvPicPr>
          <p:cNvPr id="259" name="Google Shape;259;p40"/>
          <p:cNvPicPr preferRelativeResize="0"/>
          <p:nvPr/>
        </p:nvPicPr>
        <p:blipFill>
          <a:blip r:embed="rId3">
            <a:alphaModFix/>
          </a:blip>
          <a:stretch>
            <a:fillRect/>
          </a:stretch>
        </p:blipFill>
        <p:spPr>
          <a:xfrm>
            <a:off x="5449725" y="3413425"/>
            <a:ext cx="3488524" cy="162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 vs Iteration plan</a:t>
            </a:r>
            <a:endParaRPr/>
          </a:p>
        </p:txBody>
      </p:sp>
      <p:pic>
        <p:nvPicPr>
          <p:cNvPr id="265" name="Google Shape;265;p41"/>
          <p:cNvPicPr preferRelativeResize="0"/>
          <p:nvPr/>
        </p:nvPicPr>
        <p:blipFill>
          <a:blip r:embed="rId3">
            <a:alphaModFix/>
          </a:blip>
          <a:stretch>
            <a:fillRect/>
          </a:stretch>
        </p:blipFill>
        <p:spPr>
          <a:xfrm>
            <a:off x="834388" y="1804525"/>
            <a:ext cx="7209874" cy="2119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Estimación de tamaño con Story Points</a:t>
            </a:r>
            <a:endParaRPr/>
          </a:p>
        </p:txBody>
      </p:sp>
      <p:sp>
        <p:nvSpPr>
          <p:cNvPr id="100" name="Google Shape;100;p15"/>
          <p:cNvSpPr txBox="1">
            <a:spLocks noGrp="1"/>
          </p:cNvSpPr>
          <p:nvPr>
            <p:ph type="body" idx="1"/>
          </p:nvPr>
        </p:nvSpPr>
        <p:spPr>
          <a:xfrm>
            <a:off x="727650" y="1441200"/>
            <a:ext cx="8001600" cy="355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En proyectos de software todo lo que se necesita  saber es si una historia en particular es más grande o más pequeña que otras historias y features.</a:t>
            </a:r>
            <a:endParaRPr/>
          </a:p>
          <a:p>
            <a:pPr marL="457200" lvl="0" indent="-311150" algn="l" rtl="0">
              <a:spcBef>
                <a:spcPts val="0"/>
              </a:spcBef>
              <a:spcAft>
                <a:spcPts val="0"/>
              </a:spcAft>
              <a:buSzPts val="1300"/>
              <a:buChar char="●"/>
            </a:pPr>
            <a:r>
              <a:rPr lang="es"/>
              <a:t>Los Story Points  son relativos</a:t>
            </a:r>
            <a:endParaRPr/>
          </a:p>
          <a:p>
            <a:pPr marL="914400" lvl="1" indent="-298450" algn="l" rtl="0">
              <a:spcBef>
                <a:spcPts val="0"/>
              </a:spcBef>
              <a:spcAft>
                <a:spcPts val="0"/>
              </a:spcAft>
              <a:buSzPts val="1100"/>
              <a:buChar char="○"/>
            </a:pPr>
            <a:r>
              <a:rPr lang="es"/>
              <a:t>Unidad de medida para expresar el tamaño total de una historia de usuario o feature</a:t>
            </a:r>
            <a:endParaRPr/>
          </a:p>
          <a:p>
            <a:pPr marL="914400" lvl="1" indent="-298450" algn="l" rtl="0">
              <a:spcBef>
                <a:spcPts val="0"/>
              </a:spcBef>
              <a:spcAft>
                <a:spcPts val="0"/>
              </a:spcAft>
              <a:buSzPts val="1100"/>
              <a:buChar char="○"/>
            </a:pPr>
            <a:r>
              <a:rPr lang="es"/>
              <a:t>El valor bruto no es importante, lo que importa son los valores relativos</a:t>
            </a:r>
            <a:endParaRPr/>
          </a:p>
          <a:p>
            <a:pPr marL="914400" lvl="1" indent="-298450" algn="l" rtl="0">
              <a:spcBef>
                <a:spcPts val="0"/>
              </a:spcBef>
              <a:spcAft>
                <a:spcPts val="0"/>
              </a:spcAft>
              <a:buSzPts val="1100"/>
              <a:buChar char="○"/>
            </a:pPr>
            <a:r>
              <a:rPr lang="es"/>
              <a:t>Cada equipo los define como mejor le parezca</a:t>
            </a:r>
            <a:endParaRPr/>
          </a:p>
          <a:p>
            <a:pPr marL="457200" lvl="0" indent="-311150" algn="l" rtl="0">
              <a:spcBef>
                <a:spcPts val="0"/>
              </a:spcBef>
              <a:spcAft>
                <a:spcPts val="0"/>
              </a:spcAft>
              <a:buSzPts val="1300"/>
              <a:buChar char="●"/>
            </a:pPr>
            <a:r>
              <a:rPr lang="es"/>
              <a:t>Enfoques para empezar:</a:t>
            </a:r>
            <a:endParaRPr/>
          </a:p>
          <a:p>
            <a:pPr marL="914400" lvl="1" indent="-298450" algn="l" rtl="0">
              <a:spcBef>
                <a:spcPts val="0"/>
              </a:spcBef>
              <a:spcAft>
                <a:spcPts val="0"/>
              </a:spcAft>
              <a:buSzPts val="1100"/>
              <a:buChar char="○"/>
            </a:pPr>
            <a:r>
              <a:rPr lang="es"/>
              <a:t>Seleccionar una historia se espera que sea una de las historias más pequeñas con las que se trabajará y decir que la historia se estima en 1 punto de historia. </a:t>
            </a:r>
            <a:endParaRPr/>
          </a:p>
          <a:p>
            <a:pPr marL="914400" lvl="1" indent="-298450" algn="l" rtl="0">
              <a:spcBef>
                <a:spcPts val="0"/>
              </a:spcBef>
              <a:spcAft>
                <a:spcPts val="0"/>
              </a:spcAft>
              <a:buSzPts val="1100"/>
              <a:buChar char="○"/>
            </a:pPr>
            <a:r>
              <a:rPr lang="es"/>
              <a:t>Seleccionar una historia que parezca mediana y darle un número en algún lugar en el medio del rango que espera usar.</a:t>
            </a:r>
            <a:endParaRPr/>
          </a:p>
          <a:p>
            <a:pPr marL="457200" lvl="0" indent="-311150" algn="l" rtl="0">
              <a:spcBef>
                <a:spcPts val="0"/>
              </a:spcBef>
              <a:spcAft>
                <a:spcPts val="0"/>
              </a:spcAft>
              <a:buSzPts val="1300"/>
              <a:buChar char="●"/>
            </a:pPr>
            <a:r>
              <a:rPr lang="es"/>
              <a:t>Estimar en equipo: es importante que una parte razonable del equipo participe en la elaboración de las estimaciones</a:t>
            </a:r>
            <a:endParaRPr/>
          </a:p>
          <a:p>
            <a:pPr marL="457200" lvl="0" indent="-311150" algn="l" rtl="0">
              <a:spcBef>
                <a:spcPts val="0"/>
              </a:spcBef>
              <a:spcAft>
                <a:spcPts val="0"/>
              </a:spcAft>
              <a:buSzPts val="1300"/>
              <a:buChar char="●"/>
            </a:pPr>
            <a:r>
              <a:rPr lang="es"/>
              <a:t>Triangular: una vez realizadas las primeras estimaciones, se hace posible (y necesario) triangular las estimaciones. Triangular una estimación se refiere a estimar una historia en función de su relación con una o más historias.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685175" y="2035800"/>
            <a:ext cx="36540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Seguimiento Iteration Plan</a:t>
            </a:r>
            <a:endParaRPr/>
          </a:p>
        </p:txBody>
      </p:sp>
      <p:pic>
        <p:nvPicPr>
          <p:cNvPr id="271" name="Google Shape;271;p42"/>
          <p:cNvPicPr preferRelativeResize="0"/>
          <p:nvPr/>
        </p:nvPicPr>
        <p:blipFill>
          <a:blip r:embed="rId3">
            <a:alphaModFix/>
          </a:blip>
          <a:stretch>
            <a:fillRect/>
          </a:stretch>
        </p:blipFill>
        <p:spPr>
          <a:xfrm>
            <a:off x="5892700" y="1535275"/>
            <a:ext cx="2290150" cy="2072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title"/>
          </p:nvPr>
        </p:nvSpPr>
        <p:spPr>
          <a:xfrm>
            <a:off x="594975" y="601475"/>
            <a:ext cx="8425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Seguimiento Iteration plan - Tablero de tareas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7" name="Google Shape;277;p43"/>
          <p:cNvSpPr txBox="1">
            <a:spLocks noGrp="1"/>
          </p:cNvSpPr>
          <p:nvPr>
            <p:ph type="body" idx="1"/>
          </p:nvPr>
        </p:nvSpPr>
        <p:spPr>
          <a:xfrm>
            <a:off x="241375" y="1935175"/>
            <a:ext cx="3920100" cy="209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Doble propósito: </a:t>
            </a:r>
            <a:endParaRPr/>
          </a:p>
          <a:p>
            <a:pPr marL="914400" lvl="1" indent="-298450" algn="l" rtl="0">
              <a:spcBef>
                <a:spcPts val="0"/>
              </a:spcBef>
              <a:spcAft>
                <a:spcPts val="0"/>
              </a:spcAft>
              <a:buSzPts val="1100"/>
              <a:buChar char="○"/>
            </a:pPr>
            <a:r>
              <a:rPr lang="es"/>
              <a:t>Brindarle al equipo un mecanismo conveniente para organizar su trabajo </a:t>
            </a:r>
            <a:endParaRPr/>
          </a:p>
          <a:p>
            <a:pPr marL="914400" lvl="1" indent="-298450" algn="l" rtl="0">
              <a:spcBef>
                <a:spcPts val="0"/>
              </a:spcBef>
              <a:spcAft>
                <a:spcPts val="0"/>
              </a:spcAft>
              <a:buSzPts val="1100"/>
              <a:buChar char="○"/>
            </a:pPr>
            <a:r>
              <a:rPr lang="es"/>
              <a:t>Forma de ver de un vistazo cuánto trabajo queda</a:t>
            </a:r>
            <a:endParaRPr/>
          </a:p>
          <a:p>
            <a:pPr marL="457200" lvl="0" indent="-311150" algn="l" rtl="0">
              <a:spcBef>
                <a:spcPts val="0"/>
              </a:spcBef>
              <a:spcAft>
                <a:spcPts val="0"/>
              </a:spcAft>
              <a:buSzPts val="1300"/>
              <a:buChar char="●"/>
            </a:pPr>
            <a:r>
              <a:rPr lang="es"/>
              <a:t>Tareas muy visibles para que todos puedan ver en qué tareas se está trabajando y en cuáles están disponibles para asignarse.</a:t>
            </a:r>
            <a:endParaRPr/>
          </a:p>
        </p:txBody>
      </p:sp>
      <p:pic>
        <p:nvPicPr>
          <p:cNvPr id="278" name="Google Shape;278;p43"/>
          <p:cNvPicPr preferRelativeResize="0"/>
          <p:nvPr/>
        </p:nvPicPr>
        <p:blipFill>
          <a:blip r:embed="rId3">
            <a:alphaModFix/>
          </a:blip>
          <a:stretch>
            <a:fillRect/>
          </a:stretch>
        </p:blipFill>
        <p:spPr>
          <a:xfrm>
            <a:off x="4099413" y="1251675"/>
            <a:ext cx="4742029" cy="37020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10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594975" y="601475"/>
            <a:ext cx="8425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Seguimiento Iteration plan - Burndown Charts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4" name="Google Shape;284;p44"/>
          <p:cNvSpPr txBox="1">
            <a:spLocks noGrp="1"/>
          </p:cNvSpPr>
          <p:nvPr>
            <p:ph type="body" idx="1"/>
          </p:nvPr>
        </p:nvSpPr>
        <p:spPr>
          <a:xfrm>
            <a:off x="260075" y="1953900"/>
            <a:ext cx="3920100" cy="20862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s"/>
              <a:t>Grafica el número de horas restantes en el eje vertical y los días de la iteración en el eje horizontal.</a:t>
            </a:r>
            <a:endParaRPr/>
          </a:p>
          <a:p>
            <a:pPr marL="457200" lvl="0" indent="-311150" algn="l" rtl="0">
              <a:spcBef>
                <a:spcPts val="0"/>
              </a:spcBef>
              <a:spcAft>
                <a:spcPts val="0"/>
              </a:spcAft>
              <a:buSzPts val="1300"/>
              <a:buChar char="●"/>
            </a:pPr>
            <a:r>
              <a:rPr lang="es"/>
              <a:t>Excelente manera de ver si un proyecto se está desviando o no.</a:t>
            </a:r>
            <a:endParaRPr/>
          </a:p>
          <a:p>
            <a:pPr marL="457200" lvl="0" indent="-311150" algn="l" rtl="0">
              <a:spcBef>
                <a:spcPts val="0"/>
              </a:spcBef>
              <a:spcAft>
                <a:spcPts val="0"/>
              </a:spcAft>
              <a:buSzPts val="1300"/>
              <a:buChar char="●"/>
            </a:pPr>
            <a:r>
              <a:rPr lang="es"/>
              <a:t>Traza las horas restantes por día.</a:t>
            </a:r>
            <a:endParaRPr/>
          </a:p>
          <a:p>
            <a:pPr marL="457200" lvl="0" indent="-311150" algn="l" rtl="0">
              <a:spcBef>
                <a:spcPts val="0"/>
              </a:spcBef>
              <a:spcAft>
                <a:spcPts val="0"/>
              </a:spcAft>
              <a:buSzPts val="1300"/>
              <a:buChar char="●"/>
            </a:pPr>
            <a:r>
              <a:rPr lang="es"/>
              <a:t>Se debe mantener actualizada la carga de horas diaria.</a:t>
            </a:r>
            <a:endParaRPr/>
          </a:p>
          <a:p>
            <a:pPr marL="0" lvl="0" indent="0" algn="l" rtl="0">
              <a:spcBef>
                <a:spcPts val="0"/>
              </a:spcBef>
              <a:spcAft>
                <a:spcPts val="0"/>
              </a:spcAft>
              <a:buNone/>
            </a:pPr>
            <a:endParaRPr/>
          </a:p>
        </p:txBody>
      </p:sp>
      <p:pic>
        <p:nvPicPr>
          <p:cNvPr id="285" name="Google Shape;285;p44"/>
          <p:cNvPicPr preferRelativeResize="0"/>
          <p:nvPr/>
        </p:nvPicPr>
        <p:blipFill>
          <a:blip r:embed="rId3">
            <a:alphaModFix/>
          </a:blip>
          <a:stretch>
            <a:fillRect/>
          </a:stretch>
        </p:blipFill>
        <p:spPr>
          <a:xfrm>
            <a:off x="4361750" y="1579963"/>
            <a:ext cx="4659024" cy="24095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10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594975" y="601475"/>
            <a:ext cx="8425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Seguimiento Iteration plan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91" name="Google Shape;291;p45"/>
          <p:cNvSpPr txBox="1">
            <a:spLocks noGrp="1"/>
          </p:cNvSpPr>
          <p:nvPr>
            <p:ph type="body" idx="1"/>
          </p:nvPr>
        </p:nvSpPr>
        <p:spPr>
          <a:xfrm>
            <a:off x="643500" y="1552025"/>
            <a:ext cx="8091000" cy="17589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s" b="1"/>
              <a:t>Esfuerzo de seguimiento  gastado:</a:t>
            </a:r>
            <a:r>
              <a:rPr lang="es"/>
              <a:t> es mucho más útil saber cuánto queda por hacer que cuánto se ha hecho. Tener mucho cuidado para evitar ejercer una presión de evaluación significativa sobre los estimadores.</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s" b="1"/>
              <a:t>No hacer seguimiento de la  velocidad individual: </a:t>
            </a:r>
            <a:r>
              <a:rPr lang="es"/>
              <a:t>conduce a un comportamiento que va en contra del éxito del proyecto. Los individuos deben recibir todos los incentivos posibles para trabajar en equipo, lo que importa es la velocidad del equipo.</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Velocidad</a:t>
            </a:r>
            <a:endParaRPr/>
          </a:p>
        </p:txBody>
      </p:sp>
      <p:sp>
        <p:nvSpPr>
          <p:cNvPr id="106" name="Google Shape;106;p16"/>
          <p:cNvSpPr txBox="1">
            <a:spLocks noGrp="1"/>
          </p:cNvSpPr>
          <p:nvPr>
            <p:ph type="body" idx="1"/>
          </p:nvPr>
        </p:nvSpPr>
        <p:spPr>
          <a:xfrm>
            <a:off x="708950" y="1328975"/>
            <a:ext cx="8001600" cy="20658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s"/>
              <a:t>La velocidad es una medida de la tasa de progreso de un equipo.</a:t>
            </a:r>
            <a:endParaRPr/>
          </a:p>
          <a:p>
            <a:pPr marL="457200" lvl="0" indent="-311150" algn="l" rtl="0">
              <a:spcBef>
                <a:spcPts val="0"/>
              </a:spcBef>
              <a:spcAft>
                <a:spcPts val="0"/>
              </a:spcAft>
              <a:buSzPts val="1300"/>
              <a:buChar char="●"/>
            </a:pPr>
            <a:r>
              <a:rPr lang="es"/>
              <a:t>Se calcula sumando la cantidad de puntos de historia asignados a cada historia de usuario que el equipo completó durante la iteración.</a:t>
            </a:r>
            <a:endParaRPr/>
          </a:p>
          <a:p>
            <a:pPr marL="457200" lvl="0" indent="-311150" algn="l" rtl="0">
              <a:spcBef>
                <a:spcPts val="0"/>
              </a:spcBef>
              <a:spcAft>
                <a:spcPts val="0"/>
              </a:spcAft>
              <a:buSzPts val="1300"/>
              <a:buChar char="●"/>
            </a:pPr>
            <a:r>
              <a:rPr lang="es"/>
              <a:t>Estimación del tamaño total del proyecto: sumar las estimaciones puntuales de la historia para todas las características deseadas.</a:t>
            </a:r>
            <a:endParaRPr/>
          </a:p>
          <a:p>
            <a:pPr marL="457200" lvl="0" indent="-311150" algn="l" rtl="0">
              <a:spcBef>
                <a:spcPts val="0"/>
              </a:spcBef>
              <a:spcAft>
                <a:spcPts val="0"/>
              </a:spcAft>
              <a:buSzPts val="1300"/>
              <a:buChar char="●"/>
            </a:pPr>
            <a:r>
              <a:rPr lang="es"/>
              <a:t>Número estimado de iteraciones:  dividir el tamaño por la velocidad. Podemos convertir esta duración en un cronograma mapeándolo en un calendario.</a:t>
            </a:r>
            <a:endParaRPr/>
          </a:p>
          <a:p>
            <a:pPr marL="457200" lvl="0" indent="-311150" algn="l" rtl="0">
              <a:spcBef>
                <a:spcPts val="0"/>
              </a:spcBef>
              <a:spcAft>
                <a:spcPts val="0"/>
              </a:spcAft>
              <a:buSzPts val="1300"/>
              <a:buChar char="●"/>
            </a:pPr>
            <a:r>
              <a:rPr lang="es"/>
              <a:t>La estimación en Story Points separa completamente la estimación del esfuerzo de la estimación de la duración.</a:t>
            </a:r>
            <a:endParaRPr/>
          </a:p>
        </p:txBody>
      </p:sp>
      <p:pic>
        <p:nvPicPr>
          <p:cNvPr id="107" name="Google Shape;107;p16"/>
          <p:cNvPicPr preferRelativeResize="0"/>
          <p:nvPr/>
        </p:nvPicPr>
        <p:blipFill>
          <a:blip r:embed="rId3">
            <a:alphaModFix/>
          </a:blip>
          <a:stretch>
            <a:fillRect/>
          </a:stretch>
        </p:blipFill>
        <p:spPr>
          <a:xfrm>
            <a:off x="2758775" y="3143253"/>
            <a:ext cx="6200950" cy="189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Estimación en días ideales</a:t>
            </a:r>
            <a:endParaRPr/>
          </a:p>
        </p:txBody>
      </p:sp>
      <p:sp>
        <p:nvSpPr>
          <p:cNvPr id="113" name="Google Shape;113;p17"/>
          <p:cNvSpPr txBox="1">
            <a:spLocks noGrp="1"/>
          </p:cNvSpPr>
          <p:nvPr>
            <p:ph type="body" idx="1"/>
          </p:nvPr>
        </p:nvSpPr>
        <p:spPr>
          <a:xfrm>
            <a:off x="727650" y="1441200"/>
            <a:ext cx="8001600" cy="355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El tiempo ideal es la cantidad de tiempo que tarda algo cuando se lo despoja de todas las actividades periféricas.</a:t>
            </a:r>
            <a:endParaRPr/>
          </a:p>
          <a:p>
            <a:pPr marL="457200" lvl="0" indent="-311150" algn="l" rtl="0">
              <a:spcBef>
                <a:spcPts val="0"/>
              </a:spcBef>
              <a:spcAft>
                <a:spcPts val="0"/>
              </a:spcAft>
              <a:buSzPts val="1300"/>
              <a:buChar char="●"/>
            </a:pPr>
            <a:r>
              <a:rPr lang="es"/>
              <a:t>En un proyecto de software, el tiempo ideal difiere del tiempo transcurrido por la sobrecarga natural que experimentamos todos los días. En un día cualquiera, además de trabajar en las actividades planificadas de un proyecto, un miembro del equipo puede pasar tiempo respondiendo correos electrónicos, haciendo una llamada de soporte a un proveedor, entrevistando a un candidato, en reuniones ,etc.</a:t>
            </a:r>
            <a:endParaRPr/>
          </a:p>
          <a:p>
            <a:pPr marL="457200" lvl="0" indent="-311150" algn="l" rtl="0">
              <a:spcBef>
                <a:spcPts val="0"/>
              </a:spcBef>
              <a:spcAft>
                <a:spcPts val="0"/>
              </a:spcAft>
              <a:buSzPts val="1300"/>
              <a:buChar char="●"/>
            </a:pPr>
            <a:r>
              <a:rPr lang="es"/>
              <a:t>En un proyecto de software, la multitarea también amplía la brecha entre el tiempo ideal y el tiempo transcurrido.</a:t>
            </a:r>
            <a:endParaRPr/>
          </a:p>
          <a:p>
            <a:pPr marL="457200" lvl="0" indent="-311150" algn="l" rtl="0">
              <a:spcBef>
                <a:spcPts val="0"/>
              </a:spcBef>
              <a:spcAft>
                <a:spcPts val="0"/>
              </a:spcAft>
              <a:buSzPts val="1300"/>
              <a:buChar char="●"/>
            </a:pPr>
            <a:r>
              <a:rPr lang="es"/>
              <a:t>Algunos equipos tienen la tentación de estimar una cantidad de días ideales para cada individuo o grupo que trabajará en una historia. No hacer esto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p:nvPr>
        </p:nvSpPr>
        <p:spPr>
          <a:xfrm>
            <a:off x="2281850" y="1898400"/>
            <a:ext cx="44703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Planificación ágil</a:t>
            </a:r>
            <a:endParaRPr/>
          </a:p>
          <a:p>
            <a:pPr marL="0" lvl="0" indent="0" algn="l" rtl="0">
              <a:spcBef>
                <a:spcPts val="0"/>
              </a:spcBef>
              <a:spcAft>
                <a:spcPts val="0"/>
              </a:spcAft>
              <a:buNone/>
            </a:pPr>
            <a:endParaRPr/>
          </a:p>
        </p:txBody>
      </p:sp>
      <p:pic>
        <p:nvPicPr>
          <p:cNvPr id="119" name="Google Shape;119;p18"/>
          <p:cNvPicPr preferRelativeResize="0"/>
          <p:nvPr/>
        </p:nvPicPr>
        <p:blipFill>
          <a:blip r:embed="rId3">
            <a:alphaModFix/>
          </a:blip>
          <a:stretch>
            <a:fillRect/>
          </a:stretch>
        </p:blipFill>
        <p:spPr>
          <a:xfrm>
            <a:off x="7035900" y="3123500"/>
            <a:ext cx="1381650" cy="138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Planificación ágil</a:t>
            </a:r>
            <a:endParaRPr/>
          </a:p>
        </p:txBody>
      </p:sp>
      <p:sp>
        <p:nvSpPr>
          <p:cNvPr id="125" name="Google Shape;125;p19"/>
          <p:cNvSpPr txBox="1">
            <a:spLocks noGrp="1"/>
          </p:cNvSpPr>
          <p:nvPr>
            <p:ph type="body" idx="1"/>
          </p:nvPr>
        </p:nvSpPr>
        <p:spPr>
          <a:xfrm>
            <a:off x="1119375" y="1693725"/>
            <a:ext cx="6639900" cy="14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900"/>
              <a:t>La planificación ágil se convierte en un proceso de dos etapas:</a:t>
            </a:r>
            <a:endParaRPr sz="1900"/>
          </a:p>
          <a:p>
            <a:pPr marL="457200" lvl="0" indent="-349250" algn="l" rtl="0">
              <a:spcBef>
                <a:spcPts val="1200"/>
              </a:spcBef>
              <a:spcAft>
                <a:spcPts val="0"/>
              </a:spcAft>
              <a:buSzPts val="1900"/>
              <a:buAutoNum type="arabicParenR"/>
            </a:pPr>
            <a:r>
              <a:rPr lang="es" sz="1900"/>
              <a:t>Release planning</a:t>
            </a:r>
            <a:endParaRPr sz="1900"/>
          </a:p>
          <a:p>
            <a:pPr marL="457200" lvl="0" indent="-349250" algn="l" rtl="0">
              <a:spcBef>
                <a:spcPts val="0"/>
              </a:spcBef>
              <a:spcAft>
                <a:spcPts val="0"/>
              </a:spcAft>
              <a:buSzPts val="1900"/>
              <a:buAutoNum type="arabicParenR"/>
            </a:pPr>
            <a:r>
              <a:rPr lang="es" sz="1900"/>
              <a:t>Iteration planning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685175" y="203580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Release Planning</a:t>
            </a:r>
            <a:endParaRPr/>
          </a:p>
        </p:txBody>
      </p:sp>
      <p:pic>
        <p:nvPicPr>
          <p:cNvPr id="131" name="Google Shape;131;p20"/>
          <p:cNvPicPr preferRelativeResize="0"/>
          <p:nvPr/>
        </p:nvPicPr>
        <p:blipFill>
          <a:blip r:embed="rId3">
            <a:alphaModFix/>
          </a:blip>
          <a:stretch>
            <a:fillRect/>
          </a:stretch>
        </p:blipFill>
        <p:spPr>
          <a:xfrm>
            <a:off x="6024200" y="1576475"/>
            <a:ext cx="1742725" cy="1990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594975" y="60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Release plan</a:t>
            </a:r>
            <a:endParaRPr/>
          </a:p>
        </p:txBody>
      </p:sp>
      <p:sp>
        <p:nvSpPr>
          <p:cNvPr id="137" name="Google Shape;137;p21"/>
          <p:cNvSpPr txBox="1">
            <a:spLocks noGrp="1"/>
          </p:cNvSpPr>
          <p:nvPr>
            <p:ph type="body" idx="1"/>
          </p:nvPr>
        </p:nvSpPr>
        <p:spPr>
          <a:xfrm>
            <a:off x="727650" y="1441200"/>
            <a:ext cx="8001600" cy="355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 planificación de versiones es el proceso de creación de un plan de muy alto nivel</a:t>
            </a:r>
            <a:endParaRPr/>
          </a:p>
          <a:p>
            <a:pPr marL="457200" lvl="0" indent="-311150" algn="l" rtl="0">
              <a:spcBef>
                <a:spcPts val="0"/>
              </a:spcBef>
              <a:spcAft>
                <a:spcPts val="0"/>
              </a:spcAft>
              <a:buSzPts val="1300"/>
              <a:buChar char="●"/>
            </a:pPr>
            <a:r>
              <a:rPr lang="es"/>
              <a:t>Importancia:</a:t>
            </a:r>
            <a:endParaRPr/>
          </a:p>
          <a:p>
            <a:pPr marL="914400" lvl="1" indent="-298450" algn="l" rtl="0">
              <a:spcBef>
                <a:spcPts val="0"/>
              </a:spcBef>
              <a:spcAft>
                <a:spcPts val="0"/>
              </a:spcAft>
              <a:buSzPts val="1100"/>
              <a:buChar char="○"/>
            </a:pPr>
            <a:r>
              <a:rPr lang="es"/>
              <a:t>Ayuda al PO  y a todo el equipo a decidir cuánto se debe desarrollar y cuánto tiempo llevará antes de tener un producto disponible</a:t>
            </a:r>
            <a:endParaRPr/>
          </a:p>
          <a:p>
            <a:pPr marL="914400" lvl="1" indent="-298450" algn="l" rtl="0">
              <a:spcBef>
                <a:spcPts val="0"/>
              </a:spcBef>
              <a:spcAft>
                <a:spcPts val="0"/>
              </a:spcAft>
              <a:buSzPts val="1100"/>
              <a:buChar char="○"/>
            </a:pPr>
            <a:r>
              <a:rPr lang="es"/>
              <a:t>Transmite expectativas sobre lo que es probable que se desarrolle y en qué plazo. </a:t>
            </a:r>
            <a:endParaRPr/>
          </a:p>
          <a:p>
            <a:pPr marL="914400" lvl="1" indent="-298450" algn="l" rtl="0">
              <a:spcBef>
                <a:spcPts val="0"/>
              </a:spcBef>
              <a:spcAft>
                <a:spcPts val="0"/>
              </a:spcAft>
              <a:buSzPts val="1100"/>
              <a:buChar char="○"/>
            </a:pPr>
            <a:r>
              <a:rPr lang="es"/>
              <a:t>Proporciona un contexto que permite que las iteraciones se combinen en un todo satisfactorio</a:t>
            </a:r>
            <a:endParaRPr/>
          </a:p>
          <a:p>
            <a:pPr marL="457200" lvl="0" indent="-311150" algn="l" rtl="0">
              <a:spcBef>
                <a:spcPts val="0"/>
              </a:spcBef>
              <a:spcAft>
                <a:spcPts val="0"/>
              </a:spcAft>
              <a:buSzPts val="1300"/>
              <a:buChar char="●"/>
            </a:pPr>
            <a:r>
              <a:rPr lang="es"/>
              <a:t>Parte de la planificación de un release  es determinar cuánto se puede lograr y para qué fecha.</a:t>
            </a:r>
            <a:endParaRPr/>
          </a:p>
          <a:p>
            <a:pPr marL="457200" lvl="0" indent="-311150" algn="l" rtl="0">
              <a:spcBef>
                <a:spcPts val="0"/>
              </a:spcBef>
              <a:spcAft>
                <a:spcPts val="0"/>
              </a:spcAft>
              <a:buSzPts val="1300"/>
              <a:buChar char="●"/>
            </a:pPr>
            <a:r>
              <a:rPr lang="es"/>
              <a:t>Modalidades:</a:t>
            </a:r>
            <a:endParaRPr/>
          </a:p>
          <a:p>
            <a:pPr marL="914400" lvl="1" indent="-298450" algn="l" rtl="0">
              <a:spcBef>
                <a:spcPts val="0"/>
              </a:spcBef>
              <a:spcAft>
                <a:spcPts val="0"/>
              </a:spcAft>
              <a:buSzPts val="1100"/>
              <a:buChar char="○"/>
            </a:pPr>
            <a:r>
              <a:rPr lang="es"/>
              <a:t>Se define fecha y en base a eso historias que se pueden lograr </a:t>
            </a:r>
            <a:endParaRPr/>
          </a:p>
          <a:p>
            <a:pPr marL="914400" lvl="1" indent="-298450" algn="l" rtl="0">
              <a:spcBef>
                <a:spcPts val="0"/>
              </a:spcBef>
              <a:spcAft>
                <a:spcPts val="0"/>
              </a:spcAft>
              <a:buSzPts val="1100"/>
              <a:buChar char="○"/>
            </a:pPr>
            <a:r>
              <a:rPr lang="es"/>
              <a:t>Se definen historias y en base a eso una fecha</a:t>
            </a:r>
            <a:endParaRPr/>
          </a:p>
          <a:p>
            <a:pPr marL="457200" lvl="0" indent="-311150" algn="l" rtl="0">
              <a:spcBef>
                <a:spcPts val="0"/>
              </a:spcBef>
              <a:spcAft>
                <a:spcPts val="0"/>
              </a:spcAft>
              <a:buSzPts val="1300"/>
              <a:buChar char="●"/>
            </a:pPr>
            <a:r>
              <a:rPr lang="es"/>
              <a:t>Documenta simplemente una lista de las historias de usuarios que se publicarán. No documenta quiénes ni en qué orden</a:t>
            </a:r>
            <a:endParaRPr/>
          </a:p>
          <a:p>
            <a:pPr marL="457200" lvl="0" indent="-311150" algn="l" rtl="0">
              <a:spcBef>
                <a:spcPts val="0"/>
              </a:spcBef>
              <a:spcAft>
                <a:spcPts val="0"/>
              </a:spcAft>
              <a:buSzPts val="1300"/>
              <a:buChar char="●"/>
            </a:pPr>
            <a:r>
              <a:rPr lang="es"/>
              <a:t>Determinar cuánto trabajo entra  en un release  y qué historias de usuario serán:  multiplicar el número planificado de iteraciones por la velocidad esperada o conocida del equipo nos da la cantidad total de trabajo que se puede realizar</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5067B09C111154688C29E67F2FA374D" ma:contentTypeVersion="3" ma:contentTypeDescription="Crear nuevo documento." ma:contentTypeScope="" ma:versionID="975a8d4a3a4b9629f86a03258b324950">
  <xsd:schema xmlns:xsd="http://www.w3.org/2001/XMLSchema" xmlns:xs="http://www.w3.org/2001/XMLSchema" xmlns:p="http://schemas.microsoft.com/office/2006/metadata/properties" xmlns:ns2="6f6d32da-ee80-4b92-a1a5-bb2820975271" targetNamespace="http://schemas.microsoft.com/office/2006/metadata/properties" ma:root="true" ma:fieldsID="f80e3da42dcbb0f9233961ade7f190b5" ns2:_="">
    <xsd:import namespace="6f6d32da-ee80-4b92-a1a5-bb282097527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6d32da-ee80-4b92-a1a5-bb2820975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4E5D4F-F261-423A-839C-41F1C691E39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4852BB4-DD4F-4C4E-A5CF-09D6FF074AAF}">
  <ds:schemaRefs>
    <ds:schemaRef ds:uri="http://schemas.microsoft.com/sharepoint/v3/contenttype/forms"/>
  </ds:schemaRefs>
</ds:datastoreItem>
</file>

<file path=customXml/itemProps3.xml><?xml version="1.0" encoding="utf-8"?>
<ds:datastoreItem xmlns:ds="http://schemas.openxmlformats.org/officeDocument/2006/customXml" ds:itemID="{D90220EA-E2C5-4541-BA25-32FB53848D39}"/>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33</Slides>
  <Notes>33</Notes>
  <HiddenSlides>0</HiddenSlide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Streamline</vt:lpstr>
      <vt:lpstr>Estimación y planificación ágil </vt:lpstr>
      <vt:lpstr>Estimación ágil </vt:lpstr>
      <vt:lpstr>Estimación de tamaño con Story Points</vt:lpstr>
      <vt:lpstr>Velocidad</vt:lpstr>
      <vt:lpstr>Estimación en días ideales</vt:lpstr>
      <vt:lpstr>Planificación ágil </vt:lpstr>
      <vt:lpstr>Planificación ágil</vt:lpstr>
      <vt:lpstr>Release Planning</vt:lpstr>
      <vt:lpstr>Release plan</vt:lpstr>
      <vt:lpstr>Release plan - Pasos</vt:lpstr>
      <vt:lpstr>Release plan - Determinar las Condiciones de Satisfacción</vt:lpstr>
      <vt:lpstr>Release plan - Estimar las historias de usuario</vt:lpstr>
      <vt:lpstr>Release plan - Seleccionar duración de iteración</vt:lpstr>
      <vt:lpstr>Release plan - Estimar la velocidad</vt:lpstr>
      <vt:lpstr>Release plan - Priorizar historias de usuarios</vt:lpstr>
      <vt:lpstr>Release plan - Seleccionar historias y una fecha</vt:lpstr>
      <vt:lpstr>Release plan - Seleccionar historias y una fecha</vt:lpstr>
      <vt:lpstr>Release plan - Actualización</vt:lpstr>
      <vt:lpstr>Iteration Planning</vt:lpstr>
      <vt:lpstr>Iteration plan</vt:lpstr>
      <vt:lpstr>Iteration plan - Ejemplo</vt:lpstr>
      <vt:lpstr>Iteration plan</vt:lpstr>
      <vt:lpstr>Iteration planning - Velocity-Driven - Dividir US en tareas  </vt:lpstr>
      <vt:lpstr>Iteration planning - Velocity-Driven </vt:lpstr>
      <vt:lpstr>Iteration planning - Velocity-Driven - Dividir US en tareas   </vt:lpstr>
      <vt:lpstr>Iteration planning - Velocity-Driven - Estimar tareas   </vt:lpstr>
      <vt:lpstr>Iteration planning - Commitment-Driven</vt:lpstr>
      <vt:lpstr>Iteration planning - Commitment-Driven    </vt:lpstr>
      <vt:lpstr>Release plan vs Iteration plan</vt:lpstr>
      <vt:lpstr>Seguimiento Iteration Plan</vt:lpstr>
      <vt:lpstr>Seguimiento Iteration plan - Tablero de tareas    </vt:lpstr>
      <vt:lpstr>Seguimiento Iteration plan - Burndown Charts    </vt:lpstr>
      <vt:lpstr>Seguimiento Iteration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Estimación y planificación ágil </dc:title>
  <cp:revision>2</cp:revision>
  <dcterms:modified xsi:type="dcterms:W3CDTF">2023-09-17T23:10:29Z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0x010100D5067B09C111154688C29E67F2FA374D</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