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4f55f6d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4f55f6d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4f55f6d5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4f55f6d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4f55f6d5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4f55f6d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4f55f6d5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4f55f6d5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4f55f6d5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4f55f6d5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1e0b467d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1e0b467d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4f55f6d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4f55f6d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4f55f6d5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4f55f6d5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1e0b467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1e0b467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1e0b467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1e0b467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4f55f6d5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4f55f6d5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1de4fa40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1de4fa40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1de4fa40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1de4fa40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1de4fa40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1de4fa40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1de4fa40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1de4fa40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1de4fa40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1de4fa40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1e0b467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1e0b467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1e0b467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1e0b467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1e0b467d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1e0b467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1de4fa4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1de4fa4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1de4fa4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1de4fa4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4f55f6d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4f55f6d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1de4fa40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1de4fa40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1de4fa40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1de4fa40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1de4fa40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1de4fa40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1de4fa40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1de4fa40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www.youtube.com/@datamlistic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youtube.com/watch?v=dUzLD91Sj-o&amp;list=PL5-TkQAfAZFbzxjBHtzdVCWE0Zbhomg7r&amp;index=13&amp;t=3953s" TargetMode="External"/><Relationship Id="rId4" Type="http://schemas.openxmlformats.org/officeDocument/2006/relationships/hyperlink" Target="http://www.youtube.com/watch?v=dUzLD91Sj-o&amp;list=PL5-TkQAfAZFbzxjBHtzdVCWE0Zbhomg7r&amp;index=13&amp;t=3953s" TargetMode="External"/><Relationship Id="rId5" Type="http://schemas.openxmlformats.org/officeDocument/2006/relationships/hyperlink" Target="http://www.youtube.com/watch?v=hkJNjxlEO-s&amp;t=56s" TargetMode="External"/><Relationship Id="rId6" Type="http://schemas.openxmlformats.org/officeDocument/2006/relationships/hyperlink" Target="http://www.youtube.com/watch?v=hkJNjxlEO-s&amp;t=56s" TargetMode="External"/><Relationship Id="rId7" Type="http://schemas.openxmlformats.org/officeDocument/2006/relationships/hyperlink" Target="http://www.linkedin.com/pulse/rnn-lstm-gru-why-do-we-need-them-suvankar-maity-joegc/" TargetMode="External"/><Relationship Id="rId8" Type="http://schemas.openxmlformats.org/officeDocument/2006/relationships/hyperlink" Target="http://www.linkedin.com/pulse/rnn-lstm-gru-why-do-we-need-them-suvankar-maity-joegc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Generation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Matija &amp; Sami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Design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1318525" y="1422425"/>
            <a:ext cx="6877500" cy="21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Appropriate Model Types</a:t>
            </a:r>
            <a:r>
              <a:rPr lang="en" sz="1200">
                <a:solidFill>
                  <a:schemeClr val="dk1"/>
                </a:solidFill>
              </a:rPr>
              <a:t>: Recurrent neural networks are well-suited for sequential data like music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Two Architectures Compared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LSTM (Long Short-Term Memory)</a:t>
            </a:r>
            <a:r>
              <a:rPr lang="en" sz="1200">
                <a:solidFill>
                  <a:schemeClr val="dk1"/>
                </a:solidFill>
              </a:rPr>
              <a:t> network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GRU   (Gated Recurrent Unit)</a:t>
            </a:r>
            <a:r>
              <a:rPr lang="en" sz="1200">
                <a:solidFill>
                  <a:schemeClr val="dk1"/>
                </a:solidFill>
              </a:rPr>
              <a:t> network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Task Approach</a:t>
            </a:r>
            <a:r>
              <a:rPr lang="en" sz="1200">
                <a:solidFill>
                  <a:schemeClr val="dk1"/>
                </a:solidFill>
              </a:rPr>
              <a:t>: Next-token prediction (autoregressive generation)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47763" y="13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RNNs 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50" y="617075"/>
            <a:ext cx="7991501" cy="41848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2386125" y="4721175"/>
            <a:ext cx="49116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</a:rPr>
              <a:t>[Credits to Michigan Online, lecture 12: Recurrent Networks]  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879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 (Gated Recurrent Unit)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Variant of RNNs, solves the vanishing gradient problem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Uses gating mechanisms to control information flow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GRU Architecture Components: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Reset Gate (r): Determines how much of the previous state to forget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Update Gate (z): Controls how much of the previous state to keep vs. new candidate state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How GRUs mitigate vanishing and exploding gradients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Vanishing Gradients</a:t>
            </a:r>
            <a:r>
              <a:rPr lang="en" sz="1200">
                <a:solidFill>
                  <a:schemeClr val="dk1"/>
                </a:solidFill>
              </a:rPr>
              <a:t>: The update gate creates direct linear paths through time, allowing gradients to flow unimpeded for relevant information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Exploding Gradients</a:t>
            </a:r>
            <a:r>
              <a:rPr lang="en" sz="1200">
                <a:solidFill>
                  <a:schemeClr val="dk1"/>
                </a:solidFill>
              </a:rPr>
              <a:t>: By controlling information flow with gates that use sigmoid activations (0-1 range), GRUs naturally constrain values and prevent exponential growth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401" y="3006573"/>
            <a:ext cx="6463826" cy="19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920700" y="4539750"/>
            <a:ext cx="49116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</a:rPr>
              <a:t>[Credits to 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DataMListic</a:t>
            </a: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</a:rPr>
              <a:t>, Gated Recurrent Unit (GRU) Equations Explained] 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99425" y="7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GRUs to LSTMs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99425" y="613350"/>
            <a:ext cx="54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Architectural Differences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LSTM</a:t>
            </a:r>
            <a:r>
              <a:rPr lang="en" sz="1100">
                <a:solidFill>
                  <a:schemeClr val="dk1"/>
                </a:solidFill>
              </a:rPr>
              <a:t>: 3 gates (forget, input, output) + separate cell state and hidden state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GRU</a:t>
            </a:r>
            <a:r>
              <a:rPr lang="en" sz="1100">
                <a:solidFill>
                  <a:schemeClr val="dk1"/>
                </a:solidFill>
              </a:rPr>
              <a:t>: 2 gates (update, reset) + single hidden state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Parameter Efficiency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LSTM</a:t>
            </a:r>
            <a:r>
              <a:rPr lang="en" sz="1100">
                <a:solidFill>
                  <a:schemeClr val="dk1"/>
                </a:solidFill>
              </a:rPr>
              <a:t>: More parameters (~1.33× the number of GRU parameters)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GRU</a:t>
            </a:r>
            <a:r>
              <a:rPr lang="en" sz="1100">
                <a:solidFill>
                  <a:schemeClr val="dk1"/>
                </a:solidFill>
              </a:rPr>
              <a:t>: Fewer parameters, more computationally efficient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Memory Retention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LSTM</a:t>
            </a:r>
            <a:r>
              <a:rPr lang="en" sz="1100">
                <a:solidFill>
                  <a:schemeClr val="dk1"/>
                </a:solidFill>
              </a:rPr>
              <a:t>: Better at remembering long-term dependencies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GRU</a:t>
            </a:r>
            <a:r>
              <a:rPr lang="en" sz="1100">
                <a:solidFill>
                  <a:schemeClr val="dk1"/>
                </a:solidFill>
              </a:rPr>
              <a:t>: Slightly less effective for very long sequences, but excellent for medium-range dependencies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Performance Comparison for Music Generation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LSTM</a:t>
            </a:r>
            <a:r>
              <a:rPr lang="en" sz="1100">
                <a:solidFill>
                  <a:schemeClr val="dk1"/>
                </a:solidFill>
              </a:rPr>
              <a:t>: Generated more coherent musical structure with better long-term consistency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GRU</a:t>
            </a:r>
            <a:r>
              <a:rPr lang="en" sz="1100">
                <a:solidFill>
                  <a:schemeClr val="dk1"/>
                </a:solidFill>
              </a:rPr>
              <a:t>: Faster training, sometimes more creative variations, but occasionally less musically consistent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3">
            <a:alphaModFix/>
          </a:blip>
          <a:srcRect b="0" l="34175" r="0" t="0"/>
          <a:stretch/>
        </p:blipFill>
        <p:spPr>
          <a:xfrm>
            <a:off x="5287000" y="1151600"/>
            <a:ext cx="3764551" cy="16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5345625" y="2967375"/>
            <a:ext cx="3810000" cy="3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</a:rPr>
              <a:t>[Credits to RNN, LSTM and GRU: Why Do We Need Them, Suvankar Maity ]</a:t>
            </a:r>
            <a:endParaRPr sz="9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Architecture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40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GRU: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Embedding layer: 256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Hidden states: 512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Num of layers: 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Dropout: 0%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Learning Rate: 0.001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parameters: 1,348,055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886300" y="1115875"/>
            <a:ext cx="38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LSTM: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Embedding layer: 256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Hidden states: 512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Num of layers: 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Dropout: 50%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Learning Rate: 0.001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parameters: 3,843,543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5" name="Google Shape;145;p26"/>
          <p:cNvCxnSpPr/>
          <p:nvPr/>
        </p:nvCxnSpPr>
        <p:spPr>
          <a:xfrm>
            <a:off x="4541375" y="1067875"/>
            <a:ext cx="0" cy="378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Perplexity Loss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244325"/>
            <a:ext cx="463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What is Perplexity?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Exponential of the average cross-entropy loss: PPL = exp(loss)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Measures how "surprised" the model is by new data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Lower perplexity = better predictions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Mathematical Definition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For a sequence of tokens x₁, x₂, ..., xₙ: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75" y="3043275"/>
            <a:ext cx="2899776" cy="7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5300950" y="1309925"/>
            <a:ext cx="3394200" cy="16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Why Use Perplexity for Music Generation?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Natural metric for next-token prediction tasks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Directly relates to the quality of generated sequences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Standard in language modeling, applicable to any symbolic sequence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417050" y="3909600"/>
            <a:ext cx="8422200" cy="9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Intuitively it answers: </a:t>
            </a:r>
            <a:br>
              <a:rPr lang="en" sz="1800">
                <a:solidFill>
                  <a:schemeClr val="dk2"/>
                </a:solidFill>
              </a:rPr>
            </a:br>
            <a:r>
              <a:rPr i="1" lang="en" sz="1800">
                <a:solidFill>
                  <a:schemeClr val="dk2"/>
                </a:solidFill>
              </a:rPr>
              <a:t>On average, how many equally-likely tokens is the model still confused between?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13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Training 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5" y="1101875"/>
            <a:ext cx="4411101" cy="2663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500" y="1101875"/>
            <a:ext cx="4451964" cy="26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5564100" y="4061025"/>
            <a:ext cx="2744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Test Perplexity Loss: 2.50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1026201" y="4061025"/>
            <a:ext cx="2744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Test Perplexity Loss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chemeClr val="dk1"/>
                </a:solidFill>
              </a:rPr>
              <a:t>2.56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optimization with Optuna 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235500" y="1152475"/>
            <a:ext cx="474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What is Optuna?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hyperparameter optimization framework for machine learning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Uses Bayesian optimization to efficiently search parameter space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Pruning capability to stop unpromising trials early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Parameters Optimized in Our Project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Embedding dimensions: [ 256, 384, 512, 1024]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Hidden dimensions: [256, 512, 768, 1024]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Number of layers: 1-3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Dropout rates: 0.0-0.6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Learning rate: 1e-4 to 1e-2 (log scale)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Weight decay: 1e-6 to 1e-3 (L2 regularization)</a:t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950" y="3237975"/>
            <a:ext cx="3854699" cy="178902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5247700" y="3081875"/>
            <a:ext cx="3510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Hyperparameters relative importance LSTM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4">
            <a:alphaModFix/>
          </a:blip>
          <a:srcRect b="0" l="0" r="0" t="27129"/>
          <a:stretch/>
        </p:blipFill>
        <p:spPr>
          <a:xfrm>
            <a:off x="4832100" y="1152475"/>
            <a:ext cx="3608302" cy="183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 rotWithShape="1">
          <a:blip r:embed="rId4">
            <a:alphaModFix/>
          </a:blip>
          <a:srcRect b="94662" l="13322" r="0" t="0"/>
          <a:stretch/>
        </p:blipFill>
        <p:spPr>
          <a:xfrm>
            <a:off x="5375238" y="1576725"/>
            <a:ext cx="2950125" cy="12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5299025" y="756175"/>
            <a:ext cx="3510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Hyperparameters relative importance GRU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Final Models Architectures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40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GRU: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Embedding layer: 512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Hidden states: 1024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Num of layers: 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Dropout: 20%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Learning rate: 0.0001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Weight decay: ~9.4 e^-04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parameters: 11,352,791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4886300" y="1115875"/>
            <a:ext cx="385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LSTM: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Embedding layer: 512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Hidden states: 1024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Num of layers: 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Dropout: 30%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Learning rate:  ~0.012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Weight decay: ~2.6 e-05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parameters: 15,026,903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2" name="Google Shape;182;p30"/>
          <p:cNvCxnSpPr/>
          <p:nvPr/>
        </p:nvCxnSpPr>
        <p:spPr>
          <a:xfrm>
            <a:off x="4541375" y="1067875"/>
            <a:ext cx="0" cy="378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Evaluation: Model Performance </a:t>
            </a: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325" y="1179300"/>
            <a:ext cx="4380424" cy="264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5" y="1179300"/>
            <a:ext cx="4457100" cy="258364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1"/>
          <p:cNvSpPr txBox="1"/>
          <p:nvPr/>
        </p:nvSpPr>
        <p:spPr>
          <a:xfrm>
            <a:off x="5564100" y="4061025"/>
            <a:ext cx="2744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Test Perplexity Loss: 2.15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1026201" y="4061025"/>
            <a:ext cx="27441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Test Perplexity Loss: 2.20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Dataset </a:t>
            </a:r>
            <a:r>
              <a:rPr b="1" lang="en" sz="1200">
                <a:solidFill>
                  <a:schemeClr val="dk1"/>
                </a:solidFill>
              </a:rPr>
              <a:t>Overview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IrishMAN</a:t>
            </a:r>
            <a:r>
              <a:rPr lang="en" sz="1200">
                <a:solidFill>
                  <a:schemeClr val="dk1"/>
                </a:solidFill>
              </a:rPr>
              <a:t>: A large corpus of </a:t>
            </a:r>
            <a:r>
              <a:rPr lang="en" sz="1200">
                <a:solidFill>
                  <a:schemeClr val="dk1"/>
                </a:solidFill>
              </a:rPr>
              <a:t>over</a:t>
            </a:r>
            <a:r>
              <a:rPr b="1" lang="en" sz="1200">
                <a:solidFill>
                  <a:schemeClr val="dk1"/>
                </a:solidFill>
              </a:rPr>
              <a:t> 200,000</a:t>
            </a:r>
            <a:r>
              <a:rPr b="1" lang="en" sz="1200">
                <a:solidFill>
                  <a:schemeClr val="dk1"/>
                </a:solidFill>
              </a:rPr>
              <a:t> Irish folk songs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filtered and kept only </a:t>
            </a:r>
            <a:r>
              <a:rPr b="1" lang="en" sz="1200">
                <a:solidFill>
                  <a:schemeClr val="dk1"/>
                </a:solidFill>
              </a:rPr>
              <a:t>34,211 songs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Why Not Use All of It?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Most songs are </a:t>
            </a:r>
            <a:r>
              <a:rPr i="1" lang="en" sz="1200">
                <a:solidFill>
                  <a:schemeClr val="dk1"/>
                </a:solidFill>
              </a:rPr>
              <a:t>monophonic melodies</a:t>
            </a:r>
            <a:r>
              <a:rPr lang="en" sz="1200">
                <a:solidFill>
                  <a:schemeClr val="dk1"/>
                </a:solidFill>
              </a:rPr>
              <a:t> (they have no harmony or chord structure)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Such songs were </a:t>
            </a:r>
            <a:r>
              <a:rPr lang="en" sz="1200">
                <a:solidFill>
                  <a:schemeClr val="dk1"/>
                </a:solidFill>
              </a:rPr>
              <a:t>less useful for our goal: </a:t>
            </a:r>
            <a:r>
              <a:rPr b="1" lang="en" sz="1200">
                <a:solidFill>
                  <a:schemeClr val="dk1"/>
                </a:solidFill>
              </a:rPr>
              <a:t>generating harmonically rich songs</a:t>
            </a:r>
            <a:br>
              <a:rPr b="1"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Our Selection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All songs that </a:t>
            </a:r>
            <a:r>
              <a:rPr b="1" lang="en" sz="1200">
                <a:solidFill>
                  <a:schemeClr val="dk1"/>
                </a:solidFill>
              </a:rPr>
              <a:t>contained chord annotation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These songs are more musically interesting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r>
              <a:rPr lang="en"/>
              <a:t> Selection: From IrishMAN to Leadsheets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generating work?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475150" y="1261650"/>
            <a:ext cx="40968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At test time, </a:t>
            </a:r>
            <a:r>
              <a:rPr b="1" lang="en" sz="1800">
                <a:solidFill>
                  <a:schemeClr val="dk2"/>
                </a:solidFill>
              </a:rPr>
              <a:t>generate </a:t>
            </a:r>
            <a:r>
              <a:rPr lang="en" sz="1800">
                <a:solidFill>
                  <a:schemeClr val="dk2"/>
                </a:solidFill>
              </a:rPr>
              <a:t>new song: sample characters one at a time, and feed them back to the model!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Vocabulary: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 [“K: Amin”, “A”, “B”, “C”]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Respective mapping from token to integer ID: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- [ 50, 23, 11, 37 ]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967" y="152400"/>
            <a:ext cx="4047507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sampling work?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475150" y="1185450"/>
            <a:ext cx="40968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But if we just use the highest softmax probability as the next prediction, </a:t>
            </a:r>
            <a:r>
              <a:rPr b="1" lang="en" sz="1800">
                <a:solidFill>
                  <a:schemeClr val="dk2"/>
                </a:solidFill>
              </a:rPr>
              <a:t>we will generate the same song every time.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Instead, to get variety, we use  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top-p </a:t>
            </a:r>
            <a:r>
              <a:rPr lang="en" sz="1800">
                <a:solidFill>
                  <a:schemeClr val="dk2"/>
                </a:solidFill>
              </a:rPr>
              <a:t>(</a:t>
            </a:r>
            <a:r>
              <a:rPr i="1" lang="en" sz="1800">
                <a:solidFill>
                  <a:schemeClr val="dk2"/>
                </a:solidFill>
              </a:rPr>
              <a:t>nucleus</a:t>
            </a:r>
            <a:r>
              <a:rPr lang="en" sz="1800">
                <a:solidFill>
                  <a:schemeClr val="dk2"/>
                </a:solidFill>
              </a:rPr>
              <a:t>) </a:t>
            </a:r>
            <a:r>
              <a:rPr b="1" lang="en" sz="1800">
                <a:solidFill>
                  <a:schemeClr val="dk2"/>
                </a:solidFill>
              </a:rPr>
              <a:t>sampling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967" y="152400"/>
            <a:ext cx="4047507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Top-p nucleus sampling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ort tokens in softmax by probability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Accumulate (add) until the running total ≥ p (we used  p=0.9)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away the rest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 one at random from the fewest tokens that added to 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/>
        </p:nvSpPr>
        <p:spPr>
          <a:xfrm>
            <a:off x="472850" y="1364425"/>
            <a:ext cx="4338600" cy="4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Vocabulary: [“K: Amin”, “A”, “B”, “C”]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Fewest tokens to get 0.9: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.84 + .13 = 0.97 &gt;= 0.9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Therefore, we predict at random from “A” and “C”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Top-p nucleus sampling example: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113" y="1059625"/>
            <a:ext cx="2143125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/>
        </p:nvSpPr>
        <p:spPr>
          <a:xfrm>
            <a:off x="4856625" y="3146275"/>
            <a:ext cx="13725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SOFTMAX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/>
        </p:nvSpPr>
        <p:spPr>
          <a:xfrm>
            <a:off x="472850" y="1364425"/>
            <a:ext cx="4338600" cy="4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Vocabulary: [“K: Amin”, “A”, “B”, “C”]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Fewest tokens to get 0.9: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.84 + .13 = 0.97 &gt;= 0.9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Therefore, we predict at random from “A” and “C”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700" y="359874"/>
            <a:ext cx="3863300" cy="6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Top-p nucleus sampling example: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800" y="1044425"/>
            <a:ext cx="2546125" cy="411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6"/>
          <p:cNvSpPr txBox="1"/>
          <p:nvPr/>
        </p:nvSpPr>
        <p:spPr>
          <a:xfrm>
            <a:off x="4856625" y="3146275"/>
            <a:ext cx="13725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SOFTMAX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Final Evaluation: Sample music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Interesting Samples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Learning Outcomes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Custom tokenization approach was critical for handling music-specific notation, bulk of the time was spent here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Specialized handling of rare tokens improved model training as it reduced vocabulary size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LSTM and GRU performed similarly with GRU sampled music faster (3 secs vs 15 secs)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Optuna hyperparameter tuning significantly improved model performance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Future Work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Incorporate attention mechanisms to better capture long-range dependencies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Implement Transformer architecture for comparison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 conditioning on style, tempo, or mood for controlled generation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Develop better evaluation metrics for generated music quality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Create a user interface for interactive music generation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Narang, Rajnish. "Bayesian Optimization Concept Explained in Layman Terms." </a:t>
            </a:r>
            <a:r>
              <a:rPr i="1" lang="en" sz="1100">
                <a:solidFill>
                  <a:schemeClr val="dk1"/>
                </a:solidFill>
              </a:rPr>
              <a:t>Medium</a:t>
            </a:r>
            <a:r>
              <a:rPr lang="en" sz="1100">
                <a:solidFill>
                  <a:schemeClr val="dk1"/>
                </a:solidFill>
              </a:rPr>
              <a:t>, 9 Mar. 2021, medium.com/data-science/bayesian-optimization-concept-explained-in-layman-terms-1d2bcdeaf12f.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YouTube. "Lecture 12: Recurrent Networks." </a:t>
            </a:r>
            <a:r>
              <a:rPr i="1" lang="en" sz="1100">
                <a:solidFill>
                  <a:schemeClr val="dk1"/>
                </a:solidFill>
              </a:rPr>
              <a:t>YouTube</a:t>
            </a:r>
            <a:r>
              <a:rPr lang="en" sz="1100">
                <a:solidFill>
                  <a:schemeClr val="dk1"/>
                </a:solidFill>
              </a:rPr>
              <a:t>, uploaded by Michigan Online,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www.youtube.com/watch?v=dUzLD91Sj-o&amp;list=PL5-TkQAfAZFbzxjBHtzdVCWE0Zbhomg7r&amp;index=13&amp;t=3953s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YouTube. "Gated Recurrent Units (GRU) Equations Explained." </a:t>
            </a:r>
            <a:r>
              <a:rPr i="1" lang="en" sz="1100">
                <a:solidFill>
                  <a:schemeClr val="dk1"/>
                </a:solidFill>
              </a:rPr>
              <a:t>YouTube</a:t>
            </a:r>
            <a:r>
              <a:rPr lang="en" sz="1100">
                <a:solidFill>
                  <a:schemeClr val="dk1"/>
                </a:solidFill>
              </a:rPr>
              <a:t>, uploaded by DataMlistic,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www.youtube.com/watch?v=hkJNjxlEO-s&amp;t=56s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Jain, Abhishek. "All About GRU (Gated </a:t>
            </a:r>
            <a:r>
              <a:rPr lang="en" sz="1100">
                <a:solidFill>
                  <a:schemeClr val="dk1"/>
                </a:solidFill>
              </a:rPr>
              <a:t>Recurrent</a:t>
            </a:r>
            <a:r>
              <a:rPr lang="en" sz="1100">
                <a:solidFill>
                  <a:schemeClr val="dk1"/>
                </a:solidFill>
              </a:rPr>
              <a:t> Unit)." </a:t>
            </a:r>
            <a:r>
              <a:rPr i="1" lang="en" sz="1100">
                <a:solidFill>
                  <a:schemeClr val="dk1"/>
                </a:solidFill>
              </a:rPr>
              <a:t>Medium</a:t>
            </a:r>
            <a:r>
              <a:rPr lang="en" sz="1100">
                <a:solidFill>
                  <a:schemeClr val="dk1"/>
                </a:solidFill>
              </a:rPr>
              <a:t>, 12 Sept. 2022, medium.com/@abhishekjainindore24/all-about-gru-gated-recurring-unit-d8990b2724cf.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Maity, Suvankar. "RNN, LSTM, GRU — Why Do We Need Them?" </a:t>
            </a:r>
            <a:r>
              <a:rPr i="1" lang="en" sz="1100">
                <a:solidFill>
                  <a:schemeClr val="dk1"/>
                </a:solidFill>
              </a:rPr>
              <a:t>LinkedIn</a:t>
            </a:r>
            <a:r>
              <a:rPr lang="en" sz="1100">
                <a:solidFill>
                  <a:schemeClr val="dk1"/>
                </a:solidFill>
              </a:rPr>
              <a:t>,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www.linkedin.com/pulse/rnn-lstm-gru-why-do-we-need-them-suvankar-maity-joegc/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Song Look Like — ABC format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3416488"/>
            <a:ext cx="794385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96000" y="1403107"/>
            <a:ext cx="35520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ABC Notation (Raw Text Format)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538" y="1921970"/>
            <a:ext cx="5114925" cy="2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282459" y="2924625"/>
            <a:ext cx="2579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Sheet Music Equivalent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>
            <a:off x="4572000" y="2284653"/>
            <a:ext cx="0" cy="58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generate and </a:t>
            </a:r>
            <a:r>
              <a:rPr lang="en" sz="1400">
                <a:solidFill>
                  <a:schemeClr val="dk1"/>
                </a:solidFill>
              </a:rPr>
              <a:t>train on </a:t>
            </a:r>
            <a:r>
              <a:rPr b="1" lang="en" sz="1400">
                <a:solidFill>
                  <a:schemeClr val="dk1"/>
                </a:solidFill>
              </a:rPr>
              <a:t>ABC strings</a:t>
            </a:r>
            <a:r>
              <a:rPr lang="en" sz="1400">
                <a:solidFill>
                  <a:schemeClr val="dk1"/>
                </a:solidFill>
              </a:rPr>
              <a:t>, not audio or images of sheet music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Then, we use a readily </a:t>
            </a:r>
            <a:r>
              <a:rPr lang="en" sz="1400">
                <a:solidFill>
                  <a:schemeClr val="dk1"/>
                </a:solidFill>
              </a:rPr>
              <a:t>available ABC notation converter to render the ABC string into standard sheet music and play it back as audio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ABC format lets us treat music generation like a </a:t>
            </a:r>
            <a:r>
              <a:rPr b="1" lang="en" sz="1400">
                <a:solidFill>
                  <a:schemeClr val="dk1"/>
                </a:solidFill>
              </a:rPr>
              <a:t>language modeling task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Matters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Tokenization</a:t>
            </a:r>
            <a:r>
              <a:rPr lang="en"/>
              <a:t>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What Are We Really Modeling?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Given a sequence of tokens, the model learns to </a:t>
            </a:r>
            <a:r>
              <a:rPr b="1" lang="en" sz="1200">
                <a:solidFill>
                  <a:schemeClr val="dk1"/>
                </a:solidFill>
              </a:rPr>
              <a:t>predict the next one</a:t>
            </a:r>
            <a:r>
              <a:rPr lang="en" sz="1200">
                <a:solidFill>
                  <a:schemeClr val="dk1"/>
                </a:solidFill>
              </a:rPr>
              <a:t>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</a:rPr>
              <a:t>Example: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-  Input:  [</a:t>
            </a:r>
            <a:r>
              <a:rPr lang="en" sz="1200">
                <a:solidFill>
                  <a:srgbClr val="188038"/>
                </a:solidFill>
              </a:rPr>
              <a:t>"M:4/4”, “K:D”, “|:”, “D”, “F”, “A”, “F”, “</a:t>
            </a:r>
            <a:r>
              <a:rPr lang="en" sz="1200">
                <a:solidFill>
                  <a:srgbClr val="188038"/>
                </a:solidFill>
              </a:rPr>
              <a:t>|</a:t>
            </a:r>
            <a:r>
              <a:rPr lang="en" sz="1200">
                <a:solidFill>
                  <a:srgbClr val="188038"/>
                </a:solidFill>
              </a:rPr>
              <a:t>"]</a:t>
            </a:r>
            <a:br>
              <a:rPr lang="en" sz="1200">
                <a:solidFill>
                  <a:srgbClr val="188038"/>
                </a:solidFill>
              </a:rPr>
            </a:br>
            <a:r>
              <a:rPr lang="en" sz="1200">
                <a:solidFill>
                  <a:srgbClr val="188038"/>
                </a:solidFill>
              </a:rPr>
              <a:t>- </a:t>
            </a:r>
            <a:r>
              <a:rPr lang="en" sz="1200">
                <a:solidFill>
                  <a:schemeClr val="dk1"/>
                </a:solidFill>
              </a:rPr>
              <a:t>Target: </a:t>
            </a:r>
            <a:r>
              <a:rPr lang="en" sz="1200">
                <a:solidFill>
                  <a:srgbClr val="188038"/>
                </a:solidFill>
              </a:rPr>
              <a:t>"A"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2663400" y="3573100"/>
            <a:ext cx="38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BUT WAIT! </a:t>
            </a:r>
            <a:r>
              <a:rPr lang="en" sz="1300">
                <a:solidFill>
                  <a:schemeClr val="dk1"/>
                </a:solidFill>
              </a:rPr>
              <a:t>Why Predict The Next Token?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Why Not Just Predict The Next Character?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Just Use One Character = One Token?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At First Glance, It Sounds Simple...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ABC notation is just a sequence of characters — so why not feed one character at a time?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rgbClr val="188038"/>
                </a:solidFill>
              </a:rPr>
              <a:t>"|:DFA AFD|"</a:t>
            </a:r>
            <a:r>
              <a:rPr lang="en" sz="1300">
                <a:solidFill>
                  <a:schemeClr val="dk1"/>
                </a:solidFill>
              </a:rPr>
              <a:t> → </a:t>
            </a:r>
            <a:r>
              <a:rPr lang="en" sz="1300">
                <a:solidFill>
                  <a:srgbClr val="188038"/>
                </a:solidFill>
              </a:rPr>
              <a:t>['|', ':', 'D', 'F', 'A', ' ', 'A', 'F', 'D', '|']</a:t>
            </a:r>
            <a:br>
              <a:rPr lang="en" sz="1300">
                <a:solidFill>
                  <a:srgbClr val="188038"/>
                </a:solidFill>
              </a:rPr>
            </a:br>
            <a:endParaRPr sz="13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Here's the Problem: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Characters </a:t>
            </a:r>
            <a:r>
              <a:rPr b="1" lang="en" sz="1300">
                <a:solidFill>
                  <a:schemeClr val="dk1"/>
                </a:solidFill>
              </a:rPr>
              <a:t>don’t always align with musical meaning</a:t>
            </a:r>
            <a:r>
              <a:rPr lang="en" sz="1300">
                <a:solidFill>
                  <a:schemeClr val="dk1"/>
                </a:solidFill>
              </a:rPr>
              <a:t>: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rgbClr val="188038"/>
                </a:solidFill>
              </a:rPr>
              <a:t>"M:6/8"</a:t>
            </a:r>
            <a:r>
              <a:rPr lang="en" sz="1300">
                <a:solidFill>
                  <a:schemeClr val="dk1"/>
                </a:solidFill>
              </a:rPr>
              <a:t> would be split into </a:t>
            </a:r>
            <a:r>
              <a:rPr lang="en" sz="1300">
                <a:solidFill>
                  <a:srgbClr val="188038"/>
                </a:solidFill>
              </a:rPr>
              <a:t>'M'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188038"/>
                </a:solidFill>
              </a:rPr>
              <a:t>':'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188038"/>
                </a:solidFill>
              </a:rPr>
              <a:t>'6'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188038"/>
                </a:solidFill>
              </a:rPr>
              <a:t>'/'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188038"/>
                </a:solidFill>
              </a:rPr>
              <a:t>'8'</a:t>
            </a:r>
            <a:r>
              <a:rPr lang="en" sz="1300">
                <a:solidFill>
                  <a:schemeClr val="dk1"/>
                </a:solidFill>
              </a:rPr>
              <a:t> — totally disconnected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Chords like </a:t>
            </a:r>
            <a:r>
              <a:rPr lang="en" sz="1300">
                <a:solidFill>
                  <a:srgbClr val="188038"/>
                </a:solidFill>
              </a:rPr>
              <a:t>[</a:t>
            </a:r>
            <a:r>
              <a:rPr lang="en" sz="1300">
                <a:solidFill>
                  <a:srgbClr val="188038"/>
                </a:solidFill>
              </a:rPr>
              <a:t>Am</a:t>
            </a:r>
            <a:r>
              <a:rPr lang="en" sz="1300">
                <a:solidFill>
                  <a:srgbClr val="188038"/>
                </a:solidFill>
              </a:rPr>
              <a:t>]</a:t>
            </a:r>
            <a:r>
              <a:rPr lang="en" sz="1300">
                <a:solidFill>
                  <a:schemeClr val="dk1"/>
                </a:solidFill>
              </a:rPr>
              <a:t> become </a:t>
            </a:r>
            <a:r>
              <a:rPr lang="en" sz="1300">
                <a:solidFill>
                  <a:srgbClr val="188038"/>
                </a:solidFill>
              </a:rPr>
              <a:t>'</a:t>
            </a:r>
            <a:r>
              <a:rPr lang="en" sz="1300">
                <a:solidFill>
                  <a:srgbClr val="188038"/>
                </a:solidFill>
              </a:rPr>
              <a:t>[</a:t>
            </a:r>
            <a:r>
              <a:rPr lang="en" sz="1300">
                <a:solidFill>
                  <a:srgbClr val="188038"/>
                </a:solidFill>
              </a:rPr>
              <a:t>'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188038"/>
                </a:solidFill>
              </a:rPr>
              <a:t>'A'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188038"/>
                </a:solidFill>
              </a:rPr>
              <a:t>'m'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188038"/>
                </a:solidFill>
              </a:rPr>
              <a:t>'</a:t>
            </a:r>
            <a:r>
              <a:rPr lang="en" sz="1300">
                <a:solidFill>
                  <a:srgbClr val="188038"/>
                </a:solidFill>
              </a:rPr>
              <a:t>]</a:t>
            </a:r>
            <a:r>
              <a:rPr lang="en" sz="1300">
                <a:solidFill>
                  <a:srgbClr val="188038"/>
                </a:solidFill>
              </a:rPr>
              <a:t>'</a:t>
            </a:r>
            <a:r>
              <a:rPr lang="en" sz="1300">
                <a:solidFill>
                  <a:schemeClr val="dk1"/>
                </a:solidFill>
              </a:rPr>
              <a:t> — </a:t>
            </a:r>
            <a:r>
              <a:rPr b="1" lang="en" sz="1300">
                <a:solidFill>
                  <a:schemeClr val="dk1"/>
                </a:solidFill>
              </a:rPr>
              <a:t>harder to learn</a:t>
            </a:r>
            <a:br>
              <a:rPr b="1" lang="en" sz="1300">
                <a:solidFill>
                  <a:schemeClr val="dk1"/>
                </a:solidFill>
              </a:rPr>
            </a:b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Tokenization Is Better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We group characters into </a:t>
            </a:r>
            <a:r>
              <a:rPr b="1" lang="en" sz="1300">
                <a:solidFill>
                  <a:schemeClr val="dk1"/>
                </a:solidFill>
              </a:rPr>
              <a:t>meaningful units</a:t>
            </a:r>
            <a:r>
              <a:rPr lang="en" sz="1300">
                <a:solidFill>
                  <a:schemeClr val="dk1"/>
                </a:solidFill>
              </a:rPr>
              <a:t>: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rgbClr val="188038"/>
                </a:solidFill>
              </a:rPr>
              <a:t>"M:6/8"</a:t>
            </a:r>
            <a:r>
              <a:rPr lang="en" sz="1300">
                <a:solidFill>
                  <a:schemeClr val="dk1"/>
                </a:solidFill>
              </a:rPr>
              <a:t> → </a:t>
            </a:r>
            <a:r>
              <a:rPr lang="en" sz="1300">
                <a:solidFill>
                  <a:srgbClr val="188038"/>
                </a:solidFill>
              </a:rPr>
              <a:t>"M:6/8"</a:t>
            </a:r>
            <a:br>
              <a:rPr lang="en" sz="1300">
                <a:solidFill>
                  <a:srgbClr val="188038"/>
                </a:solidFill>
              </a:rPr>
            </a:br>
            <a:endParaRPr sz="1300">
              <a:solidFill>
                <a:srgbClr val="188038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rgbClr val="188038"/>
                </a:solidFill>
              </a:rPr>
              <a:t>"[Am]"</a:t>
            </a:r>
            <a:r>
              <a:rPr lang="en" sz="1300">
                <a:solidFill>
                  <a:schemeClr val="dk1"/>
                </a:solidFill>
              </a:rPr>
              <a:t> → </a:t>
            </a:r>
            <a:r>
              <a:rPr lang="en" sz="1300">
                <a:solidFill>
                  <a:srgbClr val="188038"/>
                </a:solidFill>
              </a:rPr>
              <a:t>"[Am]"</a:t>
            </a:r>
            <a:br>
              <a:rPr lang="en" sz="1300">
                <a:solidFill>
                  <a:srgbClr val="188038"/>
                </a:solidFill>
              </a:rPr>
            </a:br>
            <a:br>
              <a:rPr lang="en" sz="1300">
                <a:solidFill>
                  <a:srgbClr val="188038"/>
                </a:solidFill>
              </a:rPr>
            </a:br>
            <a:endParaRPr sz="1300">
              <a:solidFill>
                <a:srgbClr val="18803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This leads to: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Faster learning</a:t>
            </a:r>
            <a:r>
              <a:rPr lang="en" sz="1300">
                <a:solidFill>
                  <a:schemeClr val="dk1"/>
                </a:solidFill>
              </a:rPr>
              <a:t> (less confusion about context)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Shorter sequences</a:t>
            </a:r>
            <a:r>
              <a:rPr lang="en" sz="1300">
                <a:solidFill>
                  <a:schemeClr val="dk1"/>
                </a:solidFill>
              </a:rPr>
              <a:t> → more musical awareness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Challenge: Noisy, Messy Real-World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dataset contained </a:t>
            </a:r>
            <a:r>
              <a:rPr b="1" lang="en" sz="1300">
                <a:solidFill>
                  <a:schemeClr val="dk1"/>
                </a:solidFill>
              </a:rPr>
              <a:t>a lot of noise</a:t>
            </a:r>
            <a:r>
              <a:rPr lang="en" sz="1300">
                <a:solidFill>
                  <a:schemeClr val="dk1"/>
                </a:solidFill>
              </a:rPr>
              <a:t>, making tokenization tricky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Strange/invalid sequences of characters like “</a:t>
            </a:r>
            <a:r>
              <a:rPr lang="en" sz="1300">
                <a:solidFill>
                  <a:srgbClr val="188038"/>
                </a:solidFill>
              </a:rPr>
              <a:t>^*”</a:t>
            </a:r>
            <a:endParaRPr sz="1300">
              <a:solidFill>
                <a:srgbClr val="188038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Irrelevant sequences for music generation like </a:t>
            </a:r>
            <a:r>
              <a:rPr lang="en" sz="1300">
                <a:solidFill>
                  <a:srgbClr val="188038"/>
                </a:solidFill>
              </a:rPr>
              <a:t>"^\"Hugh Gillespie's version:\""</a:t>
            </a:r>
            <a:endParaRPr sz="1300">
              <a:solidFill>
                <a:srgbClr val="188038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Musically valid sequences like </a:t>
            </a:r>
            <a:r>
              <a:rPr lang="en" sz="1300">
                <a:solidFill>
                  <a:srgbClr val="188038"/>
                </a:solidFill>
              </a:rPr>
              <a:t>!fermata! </a:t>
            </a:r>
            <a:r>
              <a:rPr lang="en" sz="1300">
                <a:solidFill>
                  <a:schemeClr val="dk1"/>
                </a:solidFill>
              </a:rPr>
              <a:t>that are ignored by the ABC-to-audio converter</a:t>
            </a:r>
            <a:br>
              <a:rPr lang="en" sz="1300">
                <a:solidFill>
                  <a:schemeClr val="dk1"/>
                </a:solidFill>
              </a:rPr>
            </a:b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To simplify the learning task: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We </a:t>
            </a:r>
            <a:r>
              <a:rPr b="1" lang="en" sz="1300">
                <a:solidFill>
                  <a:schemeClr val="dk1"/>
                </a:solidFill>
              </a:rPr>
              <a:t>cleaned the data</a:t>
            </a:r>
            <a:r>
              <a:rPr lang="en" sz="1300">
                <a:solidFill>
                  <a:schemeClr val="dk1"/>
                </a:solidFill>
              </a:rPr>
              <a:t> and removed tokens that were very infrequent, irrelevant, or unsupported by the ABC converter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Final Vocabulary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5535"/>
            <a:ext cx="9144001" cy="2657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