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88" r:id="rId8"/>
    <p:sldId id="290" r:id="rId9"/>
    <p:sldId id="283" r:id="rId10"/>
    <p:sldId id="273" r:id="rId11"/>
    <p:sldId id="260" r:id="rId12"/>
    <p:sldId id="278" r:id="rId13"/>
    <p:sldId id="286" r:id="rId14"/>
    <p:sldId id="287" r:id="rId15"/>
    <p:sldId id="263" r:id="rId16"/>
    <p:sldId id="261" r:id="rId17"/>
    <p:sldId id="267" r:id="rId18"/>
    <p:sldId id="281" r:id="rId19"/>
    <p:sldId id="266" r:id="rId20"/>
    <p:sldId id="282" r:id="rId21"/>
    <p:sldId id="275" r:id="rId22"/>
    <p:sldId id="276" r:id="rId23"/>
    <p:sldId id="265" r:id="rId24"/>
    <p:sldId id="274" r:id="rId25"/>
    <p:sldId id="277" r:id="rId26"/>
    <p:sldId id="268" r:id="rId27"/>
    <p:sldId id="289" r:id="rId28"/>
    <p:sldId id="269" r:id="rId29"/>
    <p:sldId id="279" r:id="rId30"/>
    <p:sldId id="270" r:id="rId31"/>
    <p:sldId id="280" r:id="rId32"/>
    <p:sldId id="271" r:id="rId33"/>
    <p:sldId id="284" r:id="rId3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2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A0BE0E-D4B9-4D24-ABD0-41642CE7BCCB}" type="datetimeFigureOut">
              <a:rPr lang="sr-Latn-CS" smtClean="0"/>
              <a:pPr/>
              <a:t>27.1.2015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AC135E-1400-4A07-847F-53D116D9DB24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-vector-tango-network-server_100490_tango_network_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786058"/>
            <a:ext cx="3429024" cy="34290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271582"/>
          </a:xfrm>
        </p:spPr>
        <p:txBody>
          <a:bodyPr>
            <a:normAutofit/>
          </a:bodyPr>
          <a:lstStyle/>
          <a:p>
            <a:r>
              <a:rPr lang="hr-HR" sz="5400" dirty="0" smtClean="0"/>
              <a:t>Poslužitelj za pronalaženje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28934"/>
            <a:ext cx="7854696" cy="3286148"/>
          </a:xfrm>
        </p:spPr>
        <p:txBody>
          <a:bodyPr>
            <a:normAutofit/>
          </a:bodyPr>
          <a:lstStyle/>
          <a:p>
            <a:pPr algn="r"/>
            <a:r>
              <a:rPr lang="hr-HR" sz="2400" dirty="0" smtClean="0"/>
              <a:t>Matija Belec</a:t>
            </a:r>
          </a:p>
          <a:p>
            <a:pPr algn="r"/>
            <a:r>
              <a:rPr lang="hr-HR" sz="2400" dirty="0" smtClean="0"/>
              <a:t>Dario Grubešić</a:t>
            </a:r>
          </a:p>
          <a:p>
            <a:pPr algn="r"/>
            <a:r>
              <a:rPr lang="hr-HR" sz="2400" dirty="0" smtClean="0"/>
              <a:t>Mario Hudinčec</a:t>
            </a:r>
          </a:p>
          <a:p>
            <a:pPr algn="r"/>
            <a:r>
              <a:rPr lang="hr-HR" sz="2400" dirty="0" smtClean="0"/>
              <a:t>Kristijan Jedvaj</a:t>
            </a:r>
          </a:p>
          <a:p>
            <a:pPr algn="r"/>
            <a:r>
              <a:rPr lang="hr-HR" sz="2400" dirty="0" smtClean="0"/>
              <a:t>Vibor Kovačić</a:t>
            </a:r>
          </a:p>
          <a:p>
            <a:pPr algn="r"/>
            <a:r>
              <a:rPr lang="hr-HR" sz="2400" dirty="0" smtClean="0"/>
              <a:t>Marko Lesničar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Faze rada programa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Faza inicijalizacije</a:t>
            </a:r>
          </a:p>
          <a:p>
            <a:pPr lvl="1"/>
            <a:r>
              <a:rPr lang="hr-HR" dirty="0" smtClean="0"/>
              <a:t>Učitavanje konfiguracijskih parametara</a:t>
            </a:r>
          </a:p>
          <a:p>
            <a:pPr lvl="1"/>
            <a:r>
              <a:rPr lang="hr-HR" dirty="0" smtClean="0"/>
              <a:t>Učitavanje popisa relay-a</a:t>
            </a:r>
          </a:p>
          <a:p>
            <a:pPr lvl="1"/>
            <a:r>
              <a:rPr lang="hr-HR" dirty="0" smtClean="0"/>
              <a:t>Priprema poruke MSG_RELAY_LIST</a:t>
            </a:r>
          </a:p>
          <a:p>
            <a:endParaRPr lang="hr-HR" dirty="0" smtClean="0"/>
          </a:p>
          <a:p>
            <a:r>
              <a:rPr lang="hr-HR" dirty="0" smtClean="0"/>
              <a:t>Faza radnog režima</a:t>
            </a:r>
          </a:p>
          <a:p>
            <a:pPr lvl="1"/>
            <a:r>
              <a:rPr lang="hr-HR" dirty="0" smtClean="0"/>
              <a:t>Prihvaćanje poruke</a:t>
            </a:r>
          </a:p>
          <a:p>
            <a:pPr lvl="1"/>
            <a:r>
              <a:rPr lang="hr-HR" dirty="0" smtClean="0"/>
              <a:t>Obrada poruke</a:t>
            </a:r>
          </a:p>
          <a:p>
            <a:pPr lvl="1"/>
            <a:r>
              <a:rPr lang="hr-HR" dirty="0" smtClean="0"/>
              <a:t>Slanje odgovora na poruku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Faza inicijalizacije (1/4)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Učitavanje parametara</a:t>
            </a:r>
          </a:p>
          <a:p>
            <a:r>
              <a:rPr lang="hr-HR" dirty="0" smtClean="0"/>
              <a:t>Učitavanje popisa relay-a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Priprema MSG_RELAY_LIST</a:t>
            </a:r>
            <a:endParaRPr lang="hr-HR" dirty="0"/>
          </a:p>
        </p:txBody>
      </p:sp>
      <p:pic>
        <p:nvPicPr>
          <p:cNvPr id="6" name="Content Placeholder 3" descr="faza_inicijalizaci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976542"/>
            <a:ext cx="8411422" cy="2667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Faza inicijalizacije (2/4)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57676" cy="4389120"/>
          </a:xfrm>
        </p:spPr>
        <p:txBody>
          <a:bodyPr/>
          <a:lstStyle/>
          <a:p>
            <a:r>
              <a:rPr lang="hr-HR" dirty="0" smtClean="0"/>
              <a:t>Iz konfiguracijske se datoteke učitavaju potrebni parametri</a:t>
            </a:r>
          </a:p>
          <a:p>
            <a:endParaRPr lang="hr-HR" dirty="0" smtClean="0"/>
          </a:p>
          <a:p>
            <a:r>
              <a:rPr lang="hr-HR" dirty="0" smtClean="0"/>
              <a:t>IP Adresa i port</a:t>
            </a:r>
          </a:p>
          <a:p>
            <a:r>
              <a:rPr lang="hr-HR" dirty="0" smtClean="0"/>
              <a:t>Veličina buffer-a</a:t>
            </a:r>
          </a:p>
          <a:p>
            <a:r>
              <a:rPr lang="hr-HR" dirty="0" smtClean="0"/>
              <a:t>Broj dretvi za obradu poruka</a:t>
            </a:r>
          </a:p>
        </p:txBody>
      </p:sp>
      <p:pic>
        <p:nvPicPr>
          <p:cNvPr id="4" name="Picture 3" descr="ss_ucitaj_konfig.png"/>
          <p:cNvPicPr>
            <a:picLocks noChangeAspect="1"/>
          </p:cNvPicPr>
          <p:nvPr/>
        </p:nvPicPr>
        <p:blipFill>
          <a:blip r:embed="rId2"/>
          <a:srcRect l="11718" t="31935" r="46875" b="9702"/>
          <a:stretch>
            <a:fillRect/>
          </a:stretch>
        </p:blipFill>
        <p:spPr>
          <a:xfrm>
            <a:off x="4083840" y="2000240"/>
            <a:ext cx="5048286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Faza inicijalizacije (3/4)</a:t>
            </a:r>
            <a:endParaRPr lang="hr-HR" dirty="0"/>
          </a:p>
        </p:txBody>
      </p:sp>
      <p:pic>
        <p:nvPicPr>
          <p:cNvPr id="4" name="Picture 3" descr="ss_ucitaj_r.png"/>
          <p:cNvPicPr>
            <a:picLocks noChangeAspect="1"/>
          </p:cNvPicPr>
          <p:nvPr/>
        </p:nvPicPr>
        <p:blipFill>
          <a:blip r:embed="rId2"/>
          <a:srcRect l="9375" t="22208" r="25000" b="4145"/>
          <a:stretch>
            <a:fillRect/>
          </a:stretch>
        </p:blipFill>
        <p:spPr>
          <a:xfrm>
            <a:off x="642910" y="1857364"/>
            <a:ext cx="7585906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_pocetak_main.png"/>
          <p:cNvPicPr>
            <a:picLocks noChangeAspect="1"/>
          </p:cNvPicPr>
          <p:nvPr/>
        </p:nvPicPr>
        <p:blipFill>
          <a:blip r:embed="rId2"/>
          <a:srcRect l="10937" t="23598" r="48438" b="6923"/>
          <a:stretch>
            <a:fillRect/>
          </a:stretch>
        </p:blipFill>
        <p:spPr>
          <a:xfrm>
            <a:off x="3929058" y="1857364"/>
            <a:ext cx="5052096" cy="4857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Faza inicijalizacije (4/4)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471858" cy="4389120"/>
          </a:xfrm>
        </p:spPr>
        <p:txBody>
          <a:bodyPr/>
          <a:lstStyle/>
          <a:p>
            <a:r>
              <a:rPr lang="hr-HR" dirty="0" smtClean="0"/>
              <a:t>Prekidna rutina</a:t>
            </a:r>
          </a:p>
          <a:p>
            <a:r>
              <a:rPr lang="hr-HR" dirty="0" smtClean="0"/>
              <a:t>Učitavanje parametara</a:t>
            </a:r>
          </a:p>
          <a:p>
            <a:r>
              <a:rPr lang="hr-HR" dirty="0" smtClean="0"/>
              <a:t>Priprema buffer-a</a:t>
            </a:r>
          </a:p>
          <a:p>
            <a:r>
              <a:rPr lang="hr-HR" dirty="0" smtClean="0"/>
              <a:t>sock()</a:t>
            </a:r>
          </a:p>
          <a:p>
            <a:r>
              <a:rPr lang="hr-HR" dirty="0" smtClean="0"/>
              <a:t>bind()</a:t>
            </a:r>
          </a:p>
          <a:p>
            <a:r>
              <a:rPr lang="hr-HR" dirty="0" smtClean="0"/>
              <a:t>Učitavanje popisa relay-a</a:t>
            </a:r>
          </a:p>
          <a:p>
            <a:r>
              <a:rPr lang="hr-HR" dirty="0" smtClean="0"/>
              <a:t>Pokretanje dretvi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Faza radnog režima (1/2)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Dretva za prihvat poruke</a:t>
            </a:r>
          </a:p>
          <a:p>
            <a:r>
              <a:rPr lang="hr-HR" dirty="0" smtClean="0"/>
              <a:t>Dretva za obradu poruke i slanje odgovora (bazen dretvi; std::vector)</a:t>
            </a:r>
          </a:p>
          <a:p>
            <a:endParaRPr lang="hr-HR" dirty="0" smtClean="0"/>
          </a:p>
          <a:p>
            <a:r>
              <a:rPr lang="hr-HR" dirty="0" smtClean="0"/>
              <a:t>Baza (std</a:t>
            </a:r>
            <a:r>
              <a:rPr lang="hr-HR" dirty="0" smtClean="0"/>
              <a:t>::unordered_map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Vremena upisa (std::vector)</a:t>
            </a:r>
          </a:p>
          <a:p>
            <a:endParaRPr lang="hr-HR" dirty="0" smtClean="0"/>
          </a:p>
          <a:p>
            <a:r>
              <a:rPr lang="hr-HR" dirty="0" smtClean="0"/>
              <a:t>Dretva za brisanje zapisa iz baze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za_radnog_rezima.jpg"/>
          <p:cNvPicPr>
            <a:picLocks noChangeAspect="1"/>
          </p:cNvPicPr>
          <p:nvPr/>
        </p:nvPicPr>
        <p:blipFill>
          <a:blip r:embed="rId2"/>
          <a:srcRect l="1768" t="2216" r="1877"/>
          <a:stretch>
            <a:fillRect/>
          </a:stretch>
        </p:blipFill>
        <p:spPr>
          <a:xfrm>
            <a:off x="714348" y="785794"/>
            <a:ext cx="7786742" cy="60722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Faza radnog režima (2/2)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retva_prihvati_poruku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1538" y="840802"/>
            <a:ext cx="5857916" cy="60171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hr-HR" dirty="0" smtClean="0"/>
              <a:t>Dretva za prihvat poruke (1/2)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_prihvati_poruku.png"/>
          <p:cNvPicPr>
            <a:picLocks noChangeAspect="1"/>
          </p:cNvPicPr>
          <p:nvPr/>
        </p:nvPicPr>
        <p:blipFill>
          <a:blip r:embed="rId2"/>
          <a:srcRect l="12502" t="20819" r="17187" b="4144"/>
          <a:stretch>
            <a:fillRect/>
          </a:stretch>
        </p:blipFill>
        <p:spPr>
          <a:xfrm>
            <a:off x="240982" y="1244726"/>
            <a:ext cx="8688736" cy="5213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214422"/>
          </a:xfrm>
        </p:spPr>
        <p:txBody>
          <a:bodyPr/>
          <a:lstStyle/>
          <a:p>
            <a:r>
              <a:rPr lang="hr-HR" dirty="0" smtClean="0"/>
              <a:t>Dretva za prihvat poruke (2/2)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etva_obradi_poruku2.jpg"/>
          <p:cNvPicPr>
            <a:picLocks noChangeAspect="1"/>
          </p:cNvPicPr>
          <p:nvPr/>
        </p:nvPicPr>
        <p:blipFill>
          <a:blip r:embed="rId2"/>
          <a:srcRect t="2381"/>
          <a:stretch>
            <a:fillRect/>
          </a:stretch>
        </p:blipFill>
        <p:spPr>
          <a:xfrm>
            <a:off x="0" y="1142984"/>
            <a:ext cx="9144000" cy="571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/>
          </a:bodyPr>
          <a:lstStyle/>
          <a:p>
            <a:r>
              <a:rPr lang="hr-HR" dirty="0" smtClean="0"/>
              <a:t>Dretva za obradu poruke (1/2)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 (1/2)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Datoteke</a:t>
            </a:r>
            <a:endParaRPr lang="hr-HR" dirty="0"/>
          </a:p>
          <a:p>
            <a:pPr lvl="1"/>
            <a:r>
              <a:rPr lang="hr-HR" dirty="0" smtClean="0"/>
              <a:t>Konfiguracijska datoteka</a:t>
            </a:r>
          </a:p>
          <a:p>
            <a:pPr lvl="1"/>
            <a:r>
              <a:rPr lang="hr-HR" dirty="0" smtClean="0"/>
              <a:t>Popis relay-a</a:t>
            </a:r>
          </a:p>
          <a:p>
            <a:r>
              <a:rPr lang="hr-HR" dirty="0" smtClean="0"/>
              <a:t>Strukture poruka</a:t>
            </a:r>
          </a:p>
          <a:p>
            <a:r>
              <a:rPr lang="hr-HR" dirty="0" smtClean="0"/>
              <a:t>Faze rada programa</a:t>
            </a:r>
          </a:p>
          <a:p>
            <a:pPr lvl="1"/>
            <a:r>
              <a:rPr lang="hr-HR" dirty="0" smtClean="0"/>
              <a:t>Faza inicijalizacije</a:t>
            </a:r>
          </a:p>
          <a:p>
            <a:pPr lvl="1"/>
            <a:r>
              <a:rPr lang="hr-HR" dirty="0" smtClean="0"/>
              <a:t>Faza radnog režima</a:t>
            </a:r>
          </a:p>
          <a:p>
            <a:r>
              <a:rPr lang="hr-HR" dirty="0" smtClean="0"/>
              <a:t>Dretva za prihvat poruke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_obradi_zahtjev.png"/>
          <p:cNvPicPr>
            <a:picLocks noChangeAspect="1"/>
          </p:cNvPicPr>
          <p:nvPr/>
        </p:nvPicPr>
        <p:blipFill>
          <a:blip r:embed="rId2"/>
          <a:srcRect l="9614" t="22123" r="43750" b="4144"/>
          <a:stretch>
            <a:fillRect/>
          </a:stretch>
        </p:blipFill>
        <p:spPr>
          <a:xfrm>
            <a:off x="1357290" y="1142960"/>
            <a:ext cx="6268738" cy="5572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071546"/>
          </a:xfrm>
        </p:spPr>
        <p:txBody>
          <a:bodyPr/>
          <a:lstStyle/>
          <a:p>
            <a:r>
              <a:rPr lang="hr-HR" dirty="0" smtClean="0"/>
              <a:t>Dretva za obradu poruke (2/2)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Obrada poruke (1/3)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Određuje se tip poruke</a:t>
            </a:r>
          </a:p>
          <a:p>
            <a:endParaRPr lang="hr-HR" dirty="0" smtClean="0"/>
          </a:p>
          <a:p>
            <a:r>
              <a:rPr lang="hr-HR" dirty="0" smtClean="0"/>
              <a:t>Tipovi poruka koje program prepoznaje:</a:t>
            </a:r>
          </a:p>
          <a:p>
            <a:pPr lvl="1"/>
            <a:r>
              <a:rPr lang="hr-HR" dirty="0" smtClean="0"/>
              <a:t>MSG_STREAM_ADVERTISEMENT</a:t>
            </a:r>
          </a:p>
          <a:p>
            <a:pPr lvl="1"/>
            <a:r>
              <a:rPr lang="hr-HR" dirty="0" smtClean="0"/>
              <a:t>MSG_FIND_STREAM_SOURCE</a:t>
            </a:r>
          </a:p>
          <a:p>
            <a:pPr lvl="1"/>
            <a:r>
              <a:rPr lang="hr-HR" dirty="0" smtClean="0"/>
              <a:t>MSG_STREAM_REMOVE</a:t>
            </a:r>
          </a:p>
          <a:p>
            <a:pPr lvl="1"/>
            <a:r>
              <a:rPr lang="hr-HR" dirty="0" smtClean="0"/>
              <a:t>MSG_REQ_RELAY_LIST</a:t>
            </a:r>
          </a:p>
          <a:p>
            <a:endParaRPr lang="hr-HR" dirty="0" smtClean="0"/>
          </a:p>
          <a:p>
            <a:r>
              <a:rPr lang="hr-HR" dirty="0" smtClean="0"/>
              <a:t>Ostali tipovi poruka se odbacuju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Obrada poruke (2/3)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Prema pristigloj poruci priprema se odgovor</a:t>
            </a:r>
          </a:p>
          <a:p>
            <a:endParaRPr lang="hr-HR" dirty="0" smtClean="0"/>
          </a:p>
          <a:p>
            <a:r>
              <a:rPr lang="hr-HR" dirty="0" smtClean="0"/>
              <a:t>Odgovori koje server može poslati su:</a:t>
            </a:r>
          </a:p>
          <a:p>
            <a:pPr lvl="1"/>
            <a:r>
              <a:rPr lang="hr-HR" dirty="0" smtClean="0"/>
              <a:t>MSG_STREAM_REGISTERED</a:t>
            </a:r>
          </a:p>
          <a:p>
            <a:pPr lvl="1"/>
            <a:r>
              <a:rPr lang="hr-HR" dirty="0" smtClean="0"/>
              <a:t>MSG_IDENTIFIER_NOT_USABLE</a:t>
            </a:r>
          </a:p>
          <a:p>
            <a:pPr lvl="1"/>
            <a:r>
              <a:rPr lang="hr-HR" dirty="0" smtClean="0"/>
              <a:t>MSG_STREAM_SOURCE_DATA</a:t>
            </a:r>
          </a:p>
          <a:p>
            <a:pPr lvl="1"/>
            <a:r>
              <a:rPr lang="hr-HR" dirty="0" smtClean="0"/>
              <a:t>MSG_RELAY_LIST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trukture_poruka2.jpg"/>
          <p:cNvPicPr>
            <a:picLocks noGrp="1" noChangeAspect="1"/>
          </p:cNvPicPr>
          <p:nvPr>
            <p:ph idx="1"/>
          </p:nvPr>
        </p:nvPicPr>
        <p:blipFill>
          <a:blip r:embed="rId2"/>
          <a:srcRect l="1316" t="7993" r="2217" b="2495"/>
          <a:stretch>
            <a:fillRect/>
          </a:stretch>
        </p:blipFill>
        <p:spPr>
          <a:xfrm>
            <a:off x="297410" y="2071678"/>
            <a:ext cx="8477742" cy="43577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Obrada poruke (3/3)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Baza zapisa (1/2)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Dva “dijela” baze:</a:t>
            </a:r>
          </a:p>
          <a:p>
            <a:pPr lvl="1"/>
            <a:r>
              <a:rPr lang="hr-HR" dirty="0" smtClean="0"/>
              <a:t>Baza zapisa (std</a:t>
            </a:r>
            <a:r>
              <a:rPr lang="hr-HR" dirty="0" smtClean="0"/>
              <a:t>::unordered_map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Red vremena unosa zapisa u bazu (std::vector)</a:t>
            </a:r>
          </a:p>
          <a:p>
            <a:endParaRPr lang="hr-HR" dirty="0" smtClean="0"/>
          </a:p>
          <a:p>
            <a:r>
              <a:rPr lang="hr-HR" dirty="0" smtClean="0"/>
              <a:t>Bazi zapisa pristupaju:</a:t>
            </a:r>
          </a:p>
          <a:p>
            <a:pPr lvl="1"/>
            <a:r>
              <a:rPr lang="hr-HR" dirty="0" smtClean="0"/>
              <a:t>Dretva za obradu poruka</a:t>
            </a:r>
          </a:p>
          <a:p>
            <a:pPr lvl="2"/>
            <a:r>
              <a:rPr lang="hr-HR" dirty="0" smtClean="0"/>
              <a:t>Dodavanje zapisa ili preuzimanje podataka iz zapisa</a:t>
            </a:r>
          </a:p>
          <a:p>
            <a:pPr lvl="1"/>
            <a:r>
              <a:rPr lang="hr-HR" dirty="0" smtClean="0"/>
              <a:t>Dretva za brisanje zapisa</a:t>
            </a:r>
          </a:p>
          <a:p>
            <a:pPr lvl="2"/>
            <a:r>
              <a:rPr lang="hr-HR" dirty="0" smtClean="0"/>
              <a:t>Brisanje zapisa iz baze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baza_zapisa.jpg"/>
          <p:cNvPicPr>
            <a:picLocks noChangeAspect="1"/>
          </p:cNvPicPr>
          <p:nvPr/>
        </p:nvPicPr>
        <p:blipFill>
          <a:blip r:embed="rId2"/>
          <a:srcRect l="4979" t="7772" r="2933" b="2849"/>
          <a:stretch>
            <a:fillRect/>
          </a:stretch>
        </p:blipFill>
        <p:spPr>
          <a:xfrm>
            <a:off x="1357290" y="3429000"/>
            <a:ext cx="6429420" cy="3286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Baza zapisa (2/2)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Pristup bazi je monitorski</a:t>
            </a:r>
          </a:p>
          <a:p>
            <a:pPr lvl="1"/>
            <a:r>
              <a:rPr lang="hr-HR" dirty="0" smtClean="0"/>
              <a:t>Dretva za obradu poruke</a:t>
            </a:r>
          </a:p>
          <a:p>
            <a:pPr lvl="1"/>
            <a:r>
              <a:rPr lang="hr-HR" dirty="0" smtClean="0"/>
              <a:t>Dretva za brisanje zastarjelih zapisa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retva_za_brisanje_zastarjelih.jpg"/>
          <p:cNvPicPr>
            <a:picLocks noGrp="1" noChangeAspect="1"/>
          </p:cNvPicPr>
          <p:nvPr>
            <p:ph idx="1"/>
          </p:nvPr>
        </p:nvPicPr>
        <p:blipFill>
          <a:blip r:embed="rId2"/>
          <a:srcRect l="1786" t="2538" r="1786" b="2051"/>
          <a:stretch>
            <a:fillRect/>
          </a:stretch>
        </p:blipFill>
        <p:spPr>
          <a:xfrm>
            <a:off x="428596" y="1108588"/>
            <a:ext cx="8286808" cy="56779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857248"/>
          </a:xfrm>
        </p:spPr>
        <p:txBody>
          <a:bodyPr>
            <a:noAutofit/>
          </a:bodyPr>
          <a:lstStyle/>
          <a:p>
            <a:r>
              <a:rPr lang="hr-HR" sz="3600" dirty="0" smtClean="0"/>
              <a:t>Dretva za brisanje zastarjelih zapisa (1/2)</a:t>
            </a:r>
            <a:endParaRPr lang="hr-H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600" dirty="0" smtClean="0"/>
              <a:t>Dretva za brisanje zastarjelih zapisa (2/2)</a:t>
            </a:r>
            <a:endParaRPr lang="hr-HR" sz="3600" dirty="0"/>
          </a:p>
        </p:txBody>
      </p:sp>
      <p:pic>
        <p:nvPicPr>
          <p:cNvPr id="4" name="Content Placeholder 3" descr="ss_dretva_brisanje_zastarjelih.png"/>
          <p:cNvPicPr>
            <a:picLocks noGrp="1" noChangeAspect="1"/>
          </p:cNvPicPr>
          <p:nvPr>
            <p:ph idx="1"/>
          </p:nvPr>
        </p:nvPicPr>
        <p:blipFill>
          <a:blip r:embed="rId2"/>
          <a:srcRect l="11569" t="25895" r="5164" b="10632"/>
          <a:stretch>
            <a:fillRect/>
          </a:stretch>
        </p:blipFill>
        <p:spPr>
          <a:xfrm>
            <a:off x="166656" y="2214554"/>
            <a:ext cx="8834500" cy="37862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Pretvaranje u strukturirani zapis (1/2)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Funkcija</a:t>
            </a:r>
          </a:p>
          <a:p>
            <a:pPr lvl="0">
              <a:buNone/>
            </a:pPr>
            <a:r>
              <a:rPr lang="hr-HR" sz="2000" dirty="0" smtClean="0">
                <a:solidFill>
                  <a:prstClr val="black"/>
                </a:solidFill>
              </a:rPr>
              <a:t>	sporuka </a:t>
            </a:r>
            <a:r>
              <a:rPr lang="hr-HR" sz="2000" b="1" dirty="0">
                <a:solidFill>
                  <a:prstClr val="black"/>
                </a:solidFill>
              </a:rPr>
              <a:t>pretvori_poruku_u_strukturu(</a:t>
            </a:r>
            <a:r>
              <a:rPr lang="hr-HR" sz="2000" dirty="0">
                <a:solidFill>
                  <a:prstClr val="black"/>
                </a:solidFill>
              </a:rPr>
              <a:t>unsigned char* poruka, int n</a:t>
            </a:r>
            <a:r>
              <a:rPr lang="hr-HR" sz="2000" b="1" dirty="0" smtClean="0">
                <a:solidFill>
                  <a:prstClr val="black"/>
                </a:solidFill>
              </a:rPr>
              <a:t>)</a:t>
            </a:r>
            <a:endParaRPr lang="hr-HR" b="1" dirty="0" smtClean="0"/>
          </a:p>
          <a:p>
            <a:pPr lvl="1"/>
            <a:r>
              <a:rPr lang="hr-HR" dirty="0"/>
              <a:t>p</a:t>
            </a:r>
            <a:r>
              <a:rPr lang="hr-HR" dirty="0" smtClean="0"/>
              <a:t>oruka = buffer sa nizom bajtova koji predstavlja primljenu poruku</a:t>
            </a:r>
          </a:p>
          <a:p>
            <a:pPr lvl="1"/>
            <a:r>
              <a:rPr lang="hr-HR" dirty="0"/>
              <a:t>n</a:t>
            </a:r>
            <a:r>
              <a:rPr lang="hr-HR" dirty="0" smtClean="0"/>
              <a:t> = broj bajtova u bufferu (veličina poruke)</a:t>
            </a:r>
          </a:p>
          <a:p>
            <a:pPr lvl="1"/>
            <a:endParaRPr lang="hr-HR" dirty="0"/>
          </a:p>
          <a:p>
            <a:pPr lvl="1"/>
            <a:r>
              <a:rPr lang="hr-HR" dirty="0" smtClean="0"/>
              <a:t>Funkcija vraća strukturu tipa sporuka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Pretvaranje u strukturirani zapis (2/2)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Primjer pretvaranja poruke tipa MSG_FIND_STREAM_SOURCE:</a:t>
            </a:r>
            <a:endParaRPr lang="hr-HR" dirty="0"/>
          </a:p>
        </p:txBody>
      </p:sp>
      <p:pic>
        <p:nvPicPr>
          <p:cNvPr id="5" name="Picture 4" descr="ss_2.png"/>
          <p:cNvPicPr>
            <a:picLocks noChangeAspect="1"/>
          </p:cNvPicPr>
          <p:nvPr/>
        </p:nvPicPr>
        <p:blipFill>
          <a:blip r:embed="rId2"/>
          <a:srcRect l="19531" t="43988" r="32812" b="12028"/>
          <a:stretch>
            <a:fillRect/>
          </a:stretch>
        </p:blipFill>
        <p:spPr>
          <a:xfrm>
            <a:off x="1285852" y="2928934"/>
            <a:ext cx="6470518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 (2/2)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Dretve za obradu poruke (bazen dretvi)</a:t>
            </a:r>
          </a:p>
          <a:p>
            <a:r>
              <a:rPr lang="hr-HR" dirty="0" smtClean="0"/>
              <a:t>Baza zapisa</a:t>
            </a:r>
          </a:p>
          <a:p>
            <a:r>
              <a:rPr lang="hr-HR" dirty="0" smtClean="0"/>
              <a:t>Dretva za brisanje zastarjelih zapisa</a:t>
            </a:r>
          </a:p>
          <a:p>
            <a:r>
              <a:rPr lang="hr-HR" dirty="0" smtClean="0"/>
              <a:t>Pretvaranje iz niza bajtova u strukturirani zapis</a:t>
            </a:r>
          </a:p>
          <a:p>
            <a:r>
              <a:rPr lang="hr-HR" dirty="0" smtClean="0"/>
              <a:t>Pretvaranje iz strukturiranog zapisa u niz bajtova</a:t>
            </a:r>
          </a:p>
          <a:p>
            <a:r>
              <a:rPr lang="hr-HR" dirty="0" smtClean="0"/>
              <a:t>Unaprijeđenje programskog koda</a:t>
            </a:r>
          </a:p>
          <a:p>
            <a:r>
              <a:rPr lang="hr-HR" dirty="0" smtClean="0"/>
              <a:t>Zaključak</a:t>
            </a:r>
          </a:p>
          <a:p>
            <a:pPr lvl="1"/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Pretvaranje u niz bajtova (1/2)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Funkcija:</a:t>
            </a:r>
          </a:p>
          <a:p>
            <a:pPr lvl="0">
              <a:buNone/>
            </a:pPr>
            <a:r>
              <a:rPr lang="hr-HR" sz="2000" dirty="0" smtClean="0">
                <a:solidFill>
                  <a:prstClr val="black"/>
                </a:solidFill>
              </a:rPr>
              <a:t>	std</a:t>
            </a:r>
            <a:r>
              <a:rPr lang="hr-HR" sz="2000" dirty="0">
                <a:solidFill>
                  <a:prstClr val="black"/>
                </a:solidFill>
              </a:rPr>
              <a:t>::string </a:t>
            </a:r>
            <a:r>
              <a:rPr lang="hr-HR" sz="2000" b="1" dirty="0">
                <a:solidFill>
                  <a:prstClr val="black"/>
                </a:solidFill>
              </a:rPr>
              <a:t>pretvori_poruku_iz_strukture(</a:t>
            </a:r>
            <a:r>
              <a:rPr lang="hr-HR" sz="2000" dirty="0">
                <a:solidFill>
                  <a:prstClr val="black"/>
                </a:solidFill>
              </a:rPr>
              <a:t>sporuka poruka</a:t>
            </a:r>
            <a:r>
              <a:rPr lang="hr-HR" sz="2000" b="1" dirty="0" smtClean="0">
                <a:solidFill>
                  <a:prstClr val="black"/>
                </a:solidFill>
              </a:rPr>
              <a:t>)</a:t>
            </a:r>
            <a:endParaRPr lang="hr-HR" dirty="0"/>
          </a:p>
          <a:p>
            <a:pPr lvl="1"/>
            <a:r>
              <a:rPr lang="hr-HR" dirty="0"/>
              <a:t>p</a:t>
            </a:r>
            <a:r>
              <a:rPr lang="hr-HR" dirty="0" smtClean="0"/>
              <a:t>oruka = strukturirani zapis poruke koju treba pretvoriti</a:t>
            </a:r>
          </a:p>
          <a:p>
            <a:pPr lvl="1"/>
            <a:endParaRPr lang="hr-HR" dirty="0"/>
          </a:p>
          <a:p>
            <a:pPr lvl="1"/>
            <a:r>
              <a:rPr lang="hr-HR" dirty="0" smtClean="0"/>
              <a:t>Funkcija vraća zapis bajtova kao strukturu zapisa std::string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_1.png"/>
          <p:cNvPicPr>
            <a:picLocks noChangeAspect="1"/>
          </p:cNvPicPr>
          <p:nvPr/>
        </p:nvPicPr>
        <p:blipFill>
          <a:blip r:embed="rId2"/>
          <a:srcRect l="19531" t="23242" r="30469" b="21950"/>
          <a:stretch>
            <a:fillRect/>
          </a:stretch>
        </p:blipFill>
        <p:spPr>
          <a:xfrm>
            <a:off x="1500166" y="2786058"/>
            <a:ext cx="6143636" cy="378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Pretvaranje u niz bajtova (2/2)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Primjer pretvaranja poruke tipa MSG_STREAM_REMOVE: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Unaprijeđenje programskog koda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Pošto se koristi samo IDENTIFIKATOR_TOKA</a:t>
            </a:r>
          </a:p>
          <a:p>
            <a:pPr lvl="1"/>
            <a:r>
              <a:rPr lang="hr-HR" dirty="0" smtClean="0"/>
              <a:t>Izbacivanje struktura poruke (korištenje niza bajtova poruke)</a:t>
            </a:r>
          </a:p>
          <a:p>
            <a:pPr lvl="2"/>
            <a:r>
              <a:rPr lang="hr-HR" dirty="0" smtClean="0"/>
              <a:t>Dobiva se ubrzanje obrade poruke (nema pretvorbe u strukturirani zapis), jedino se pretvara dio vezan uz IDENTIFIKATOR_TOKA</a:t>
            </a:r>
          </a:p>
          <a:p>
            <a:pPr lvl="2"/>
            <a:r>
              <a:rPr lang="hr-HR" dirty="0" smtClean="0"/>
              <a:t>Problem: teže dodavanje novih mogućnosti u </a:t>
            </a:r>
            <a:r>
              <a:rPr lang="hr-HR" dirty="0" smtClean="0"/>
              <a:t>kod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clamation-poi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3786190"/>
            <a:ext cx="2571768" cy="2571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08164"/>
          </a:xfrm>
        </p:spPr>
        <p:txBody>
          <a:bodyPr/>
          <a:lstStyle/>
          <a:p>
            <a:r>
              <a:rPr lang="hr-HR" dirty="0" smtClean="0"/>
              <a:t>Programski kod je testiran hardcode verzijom klijentskog programa</a:t>
            </a:r>
          </a:p>
          <a:p>
            <a:endParaRPr lang="hr-HR" dirty="0" smtClean="0"/>
          </a:p>
          <a:p>
            <a:r>
              <a:rPr lang="hr-HR" dirty="0" smtClean="0"/>
              <a:t>Potrebna je real-time simulacija sa ‘pravim’ klijentima</a:t>
            </a:r>
          </a:p>
          <a:p>
            <a:endParaRPr lang="hr-HR" dirty="0" smtClean="0"/>
          </a:p>
          <a:p>
            <a:r>
              <a:rPr lang="hr-HR" dirty="0" smtClean="0"/>
              <a:t>Optimizacija programskog koda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Konfiguracijska datoteka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Sadrži konfiguracijske podatke programa</a:t>
            </a:r>
          </a:p>
          <a:p>
            <a:r>
              <a:rPr lang="hr-HR" dirty="0" smtClean="0"/>
              <a:t>Učitava se jednom, na početku rada programa</a:t>
            </a:r>
          </a:p>
          <a:p>
            <a:endParaRPr lang="hr-HR" dirty="0" smtClean="0"/>
          </a:p>
          <a:p>
            <a:r>
              <a:rPr lang="hr-HR" dirty="0" smtClean="0"/>
              <a:t>Struktura datoteke:</a:t>
            </a:r>
          </a:p>
          <a:p>
            <a:pPr>
              <a:buNone/>
            </a:pPr>
            <a:endParaRPr lang="hr-H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4286256"/>
          <a:ext cx="8444646" cy="15411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4882"/>
                <a:gridCol w="2814882"/>
                <a:gridCol w="2814882"/>
              </a:tblGrid>
              <a:tr h="513716">
                <a:tc>
                  <a:txBody>
                    <a:bodyPr/>
                    <a:lstStyle/>
                    <a:p>
                      <a:pPr algn="ctr"/>
                      <a:r>
                        <a:rPr lang="hr-HR" sz="2500" dirty="0" smtClean="0"/>
                        <a:t>IP adresa (IPv4)</a:t>
                      </a:r>
                      <a:endParaRPr lang="hr-HR" sz="2500" dirty="0"/>
                    </a:p>
                  </a:txBody>
                  <a:tcPr marL="126670" marR="126670" marT="63335" marB="633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500" dirty="0" smtClean="0"/>
                        <a:t>Port</a:t>
                      </a:r>
                      <a:endParaRPr lang="hr-HR" sz="2500" dirty="0"/>
                    </a:p>
                  </a:txBody>
                  <a:tcPr marL="126670" marR="126670" marT="63335" marB="633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500" dirty="0" smtClean="0"/>
                        <a:t>Dodatni opis</a:t>
                      </a:r>
                      <a:endParaRPr lang="hr-HR" sz="2500" dirty="0"/>
                    </a:p>
                  </a:txBody>
                  <a:tcPr marL="126670" marR="126670" marT="63335" marB="633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16">
                <a:tc gridSpan="2">
                  <a:txBody>
                    <a:bodyPr/>
                    <a:lstStyle/>
                    <a:p>
                      <a:pPr algn="ctr"/>
                      <a:r>
                        <a:rPr lang="hr-HR" sz="2500" dirty="0" smtClean="0"/>
                        <a:t>Veličina buffera</a:t>
                      </a:r>
                      <a:endParaRPr lang="hr-HR" sz="2500" dirty="0"/>
                    </a:p>
                  </a:txBody>
                  <a:tcPr marL="126670" marR="126670" marT="63335" marB="633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500" dirty="0" smtClean="0"/>
                        <a:t>Dodatni</a:t>
                      </a:r>
                      <a:r>
                        <a:rPr lang="hr-HR" sz="2500" baseline="0" dirty="0" smtClean="0"/>
                        <a:t> o</a:t>
                      </a:r>
                      <a:r>
                        <a:rPr lang="hr-HR" sz="2500" dirty="0" smtClean="0"/>
                        <a:t>pis</a:t>
                      </a:r>
                      <a:endParaRPr lang="hr-HR" sz="2500" dirty="0"/>
                    </a:p>
                  </a:txBody>
                  <a:tcPr marL="126670" marR="126670" marT="63335" marB="633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16">
                <a:tc gridSpan="2">
                  <a:txBody>
                    <a:bodyPr/>
                    <a:lstStyle/>
                    <a:p>
                      <a:pPr algn="ctr"/>
                      <a:r>
                        <a:rPr lang="hr-HR" sz="2500" dirty="0" smtClean="0"/>
                        <a:t>Broj dretvi u bazenu</a:t>
                      </a:r>
                      <a:endParaRPr lang="hr-HR" sz="2500" dirty="0"/>
                    </a:p>
                  </a:txBody>
                  <a:tcPr marL="126670" marR="126670" marT="63335" marB="633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500" dirty="0" smtClean="0"/>
                        <a:t>Dodatni opis</a:t>
                      </a:r>
                      <a:endParaRPr lang="hr-HR" sz="2500" dirty="0"/>
                    </a:p>
                  </a:txBody>
                  <a:tcPr marL="126670" marR="126670" marT="63335" marB="633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Popis relay-a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Sadrži popis relay-a (njihove adrese), koje se kasnije provjeravaju za dostupnost</a:t>
            </a:r>
          </a:p>
          <a:p>
            <a:r>
              <a:rPr lang="hr-HR" dirty="0" smtClean="0"/>
              <a:t>Svaki relay je u datoteci opisan pomoću sljedeće strukture:</a:t>
            </a:r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Tip adrese je: h, ip4 ili ip6 (hostname/IP)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4000504"/>
          <a:ext cx="7995879" cy="486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5293"/>
                <a:gridCol w="2665293"/>
                <a:gridCol w="2665293"/>
              </a:tblGrid>
              <a:tr h="486416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Tip adrese</a:t>
                      </a:r>
                      <a:endParaRPr lang="hr-HR" sz="2400" dirty="0"/>
                    </a:p>
                  </a:txBody>
                  <a:tcPr marL="119938" marR="119938" marT="59969" marB="59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IP/hostname</a:t>
                      </a:r>
                      <a:endParaRPr lang="hr-HR" sz="2400" dirty="0"/>
                    </a:p>
                  </a:txBody>
                  <a:tcPr marL="119938" marR="119938" marT="59969" marB="59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Broj porta</a:t>
                      </a:r>
                    </a:p>
                  </a:txBody>
                  <a:tcPr marL="119938" marR="119938" marT="59969" marB="59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_strukture_poruka.png"/>
          <p:cNvPicPr>
            <a:picLocks noChangeAspect="1"/>
          </p:cNvPicPr>
          <p:nvPr/>
        </p:nvPicPr>
        <p:blipFill>
          <a:blip r:embed="rId2"/>
          <a:srcRect l="9375" t="23598" r="68653" b="6923"/>
          <a:stretch>
            <a:fillRect/>
          </a:stretch>
        </p:blipFill>
        <p:spPr>
          <a:xfrm>
            <a:off x="5697135" y="865144"/>
            <a:ext cx="3250456" cy="5778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5572164" cy="11430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Strukture poruka (1/4)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00200"/>
            <a:ext cx="5143536" cy="4686320"/>
          </a:xfrm>
        </p:spPr>
        <p:txBody>
          <a:bodyPr>
            <a:normAutofit/>
          </a:bodyPr>
          <a:lstStyle/>
          <a:p>
            <a:r>
              <a:rPr lang="hr-HR" dirty="0" smtClean="0"/>
              <a:t>Svaki tip poruke ima svoju strukturu (struct)</a:t>
            </a:r>
          </a:p>
          <a:p>
            <a:endParaRPr lang="hr-HR" dirty="0"/>
          </a:p>
          <a:p>
            <a:r>
              <a:rPr lang="hr-HR" dirty="0" smtClean="0"/>
              <a:t>Struktura poruke MSG_REQ_RELAY_LIST je prazna struktura (zbog bolje čitljivosti programskog koda)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zgleda_poruka_struk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49" y="1758928"/>
            <a:ext cx="8535432" cy="47419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Strukture poruka (2/4)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zgleda_poruka_struktur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9" y="2000241"/>
            <a:ext cx="8996802" cy="42592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Strukture poruka (3/4)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_sporuka.png"/>
          <p:cNvPicPr>
            <a:picLocks noChangeAspect="1"/>
          </p:cNvPicPr>
          <p:nvPr/>
        </p:nvPicPr>
        <p:blipFill>
          <a:blip r:embed="rId2"/>
          <a:srcRect l="10937" t="22208" r="30469" b="6923"/>
          <a:stretch>
            <a:fillRect/>
          </a:stretch>
        </p:blipFill>
        <p:spPr>
          <a:xfrm>
            <a:off x="214282" y="1928802"/>
            <a:ext cx="5836904" cy="3969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Strukture poruka (4/4)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29190" y="4500570"/>
            <a:ext cx="4000528" cy="1857388"/>
          </a:xfrm>
        </p:spPr>
        <p:txBody>
          <a:bodyPr/>
          <a:lstStyle/>
          <a:p>
            <a:r>
              <a:rPr lang="hr-HR" b="1" dirty="0" smtClean="0"/>
              <a:t>tip_poruke</a:t>
            </a:r>
            <a:r>
              <a:rPr lang="hr-HR" dirty="0" smtClean="0"/>
              <a:t> određuje koja se struktura poruke koristi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994</TotalTime>
  <Words>609</Words>
  <Application>Microsoft Office PowerPoint</Application>
  <PresentationFormat>On-screen Show (4:3)</PresentationFormat>
  <Paragraphs>164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Poslužitelj za pronalaženje</vt:lpstr>
      <vt:lpstr>Sadržaj (1/2)</vt:lpstr>
      <vt:lpstr>Sadržaj (2/2)</vt:lpstr>
      <vt:lpstr>Konfiguracijska datoteka</vt:lpstr>
      <vt:lpstr>Popis relay-a</vt:lpstr>
      <vt:lpstr>Strukture poruka (1/4)</vt:lpstr>
      <vt:lpstr>Strukture poruka (2/4)</vt:lpstr>
      <vt:lpstr>Strukture poruka (3/4)</vt:lpstr>
      <vt:lpstr>Strukture poruka (4/4)</vt:lpstr>
      <vt:lpstr>Faze rada programa</vt:lpstr>
      <vt:lpstr>Faza inicijalizacije (1/4)</vt:lpstr>
      <vt:lpstr>Faza inicijalizacije (2/4)</vt:lpstr>
      <vt:lpstr>Faza inicijalizacije (3/4)</vt:lpstr>
      <vt:lpstr>Faza inicijalizacije (4/4)</vt:lpstr>
      <vt:lpstr>Faza radnog režima (1/2)</vt:lpstr>
      <vt:lpstr>Faza radnog režima (2/2)</vt:lpstr>
      <vt:lpstr>Dretva za prihvat poruke (1/2)</vt:lpstr>
      <vt:lpstr>Dretva za prihvat poruke (2/2)</vt:lpstr>
      <vt:lpstr>Dretva za obradu poruke (1/2)</vt:lpstr>
      <vt:lpstr>Dretva za obradu poruke (2/2)</vt:lpstr>
      <vt:lpstr>Obrada poruke (1/3)</vt:lpstr>
      <vt:lpstr>Obrada poruke (2/3)</vt:lpstr>
      <vt:lpstr>Obrada poruke (3/3)</vt:lpstr>
      <vt:lpstr>Baza zapisa (1/2)</vt:lpstr>
      <vt:lpstr>Baza zapisa (2/2)</vt:lpstr>
      <vt:lpstr>Dretva za brisanje zastarjelih zapisa (1/2)</vt:lpstr>
      <vt:lpstr>Dretva za brisanje zastarjelih zapisa (2/2)</vt:lpstr>
      <vt:lpstr>Pretvaranje u strukturirani zapis (1/2)</vt:lpstr>
      <vt:lpstr>Pretvaranje u strukturirani zapis (2/2)</vt:lpstr>
      <vt:lpstr>Pretvaranje u niz bajtova (1/2)</vt:lpstr>
      <vt:lpstr>Pretvaranje u niz bajtova (2/2)</vt:lpstr>
      <vt:lpstr>Unaprijeđenje programskog koda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Poslužitelj za pronalaženje</dc:title>
  <dc:creator>M</dc:creator>
  <cp:lastModifiedBy>M</cp:lastModifiedBy>
  <cp:revision>147</cp:revision>
  <dcterms:created xsi:type="dcterms:W3CDTF">2015-01-14T09:04:43Z</dcterms:created>
  <dcterms:modified xsi:type="dcterms:W3CDTF">2015-01-27T01:26:42Z</dcterms:modified>
</cp:coreProperties>
</file>