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5"/>
  </p:notesMasterIdLst>
  <p:handoutMasterIdLst>
    <p:handoutMasterId r:id="rId16"/>
  </p:handoutMasterIdLst>
  <p:sldIdLst>
    <p:sldId id="261" r:id="rId5"/>
    <p:sldId id="316" r:id="rId6"/>
    <p:sldId id="302" r:id="rId7"/>
    <p:sldId id="301" r:id="rId8"/>
    <p:sldId id="300" r:id="rId9"/>
    <p:sldId id="303" r:id="rId10"/>
    <p:sldId id="305" r:id="rId11"/>
    <p:sldId id="311" r:id="rId12"/>
    <p:sldId id="312" r:id="rId13"/>
    <p:sldId id="31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AE"/>
    <a:srgbClr val="E58C09"/>
    <a:srgbClr val="EEEEEE"/>
    <a:srgbClr val="87175F"/>
    <a:srgbClr val="EEC621"/>
    <a:srgbClr val="43467B"/>
    <a:srgbClr val="AEA422"/>
    <a:srgbClr val="F69E1D"/>
    <a:srgbClr val="E19E6B"/>
    <a:srgbClr val="75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4" autoAdjust="0"/>
  </p:normalViewPr>
  <p:slideViewPr>
    <p:cSldViewPr>
      <p:cViewPr varScale="1">
        <p:scale>
          <a:sx n="96" d="100"/>
          <a:sy n="96" d="100"/>
        </p:scale>
        <p:origin x="86" y="14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5/12/2024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5/12/2024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FABD-26C8-4F74-B1E3-45BC91BC9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sv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6.sv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3322BB4-EA3A-441F-B1DE-CA11CB187D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77000"/>
          </a:xfrm>
          <a:blipFill>
            <a:blip r:embed="rId4"/>
            <a:tile tx="0" ty="0" sx="100000" sy="100000" flip="none" algn="tl"/>
          </a:blipFill>
        </p:spPr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8008029" y="2851711"/>
            <a:ext cx="1976847" cy="30970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1624" y="601937"/>
            <a:ext cx="7145610" cy="51587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238" y="1880538"/>
            <a:ext cx="5864382" cy="2275238"/>
          </a:xfrm>
        </p:spPr>
        <p:txBody>
          <a:bodyPr>
            <a:normAutofit fontScale="90000"/>
          </a:bodyPr>
          <a:lstStyle/>
          <a:p>
            <a:r>
              <a:rPr lang="hr-HR" sz="4000" dirty="0"/>
              <a:t>Detekcija i klasifikacija vozila na raskrižjima u svrhu optimizacije prometnih tokova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136" y="3668721"/>
            <a:ext cx="4072586" cy="1848511"/>
          </a:xfrm>
        </p:spPr>
        <p:txBody>
          <a:bodyPr>
            <a:normAutofit lnSpcReduction="10000"/>
          </a:bodyPr>
          <a:lstStyle/>
          <a:p>
            <a:r>
              <a:rPr lang="hr-HR" dirty="0"/>
              <a:t>Matija Pavlović</a:t>
            </a:r>
          </a:p>
          <a:p>
            <a:endParaRPr lang="hr-HR" dirty="0"/>
          </a:p>
          <a:p>
            <a:r>
              <a:rPr lang="hr-HR" dirty="0"/>
              <a:t>prof. dr. </a:t>
            </a:r>
            <a:r>
              <a:rPr lang="hr-HR" dirty="0" err="1"/>
              <a:t>sc</a:t>
            </a:r>
            <a:r>
              <a:rPr lang="hr-HR" dirty="0"/>
              <a:t>. Tomislav Hrkać</a:t>
            </a:r>
          </a:p>
          <a:p>
            <a:r>
              <a:rPr lang="hr-HR" sz="1700" dirty="0"/>
              <a:t>Fakultet elektrotehnike i računarstva</a:t>
            </a:r>
          </a:p>
          <a:p>
            <a:endParaRPr lang="hr-HR" sz="1700" dirty="0"/>
          </a:p>
          <a:p>
            <a:r>
              <a:rPr lang="hr-HR" sz="1500" dirty="0"/>
              <a:t>12.5.2024.</a:t>
            </a:r>
            <a:r>
              <a:rPr lang="sv-SE" sz="1500" dirty="0"/>
              <a:t> </a:t>
            </a:r>
            <a:endParaRPr lang="en-US" sz="1500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2B55F6-46FB-495F-AD24-B3FDF59A3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0975" y="5786821"/>
            <a:ext cx="1757491" cy="10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88C1-4425-4BF3-88D7-6AFF2717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3075057"/>
            <a:ext cx="10805160" cy="707886"/>
          </a:xfrm>
        </p:spPr>
        <p:txBody>
          <a:bodyPr>
            <a:noAutofit/>
          </a:bodyPr>
          <a:lstStyle/>
          <a:p>
            <a:pPr algn="ctr"/>
            <a:r>
              <a:rPr lang="hr-HR" sz="7200" dirty="0"/>
              <a:t>Hvala na pozornosti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3D08A-B5FA-4DD3-9291-20434B262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119">
            <a:extLst>
              <a:ext uri="{FF2B5EF4-FFF2-40B4-BE49-F238E27FC236}">
                <a16:creationId xmlns:a16="http://schemas.microsoft.com/office/drawing/2014/main" id="{2A7B2D4B-31A4-4730-B094-81D8F7435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0D83A-F7F3-4FE0-9621-E1AF4EB0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975" y="5786821"/>
            <a:ext cx="1757491" cy="10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Motivacija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sz="2000" dirty="0"/>
              <a:t>Napreci tehnologija strojnog učenja i računalnog vida omogućavaju razvoj kompleksnijih sustava.</a:t>
            </a:r>
            <a:endParaRPr lang="en-US" sz="20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840" y="2280181"/>
            <a:ext cx="4830914" cy="424732"/>
          </a:xfrm>
        </p:spPr>
        <p:txBody>
          <a:bodyPr/>
          <a:lstStyle/>
          <a:p>
            <a:r>
              <a:rPr lang="hr-HR" dirty="0"/>
              <a:t>Tehnološki napredak</a:t>
            </a:r>
            <a:endParaRPr lang="en-US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hr-HR" dirty="0"/>
              <a:t>Prometna sigurnost</a:t>
            </a:r>
            <a:endParaRPr lang="en-US" dirty="0"/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Smanjenje prometnih gužvi </a:t>
            </a:r>
            <a:endParaRPr lang="en-US" dirty="0"/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0"/>
                </a:prstClr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14D02D9-42E6-403F-AC3D-A99E2AB926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2917" y="2161980"/>
            <a:ext cx="661134" cy="66113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390F10D-9510-44D7-9F70-33AC96FF5883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10"/>
          <a:stretch>
            <a:fillRect/>
          </a:stretch>
        </p:blipFill>
        <p:spPr>
          <a:xfrm>
            <a:off x="4912233" y="3624168"/>
            <a:ext cx="818666" cy="818666"/>
          </a:xfrm>
        </p:spPr>
      </p:pic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6DB5173C-1C34-42FA-8C89-DB59B1CFDE8A}"/>
              </a:ext>
            </a:extLst>
          </p:cNvPr>
          <p:cNvSpPr txBox="1">
            <a:spLocks/>
          </p:cNvSpPr>
          <p:nvPr/>
        </p:nvSpPr>
        <p:spPr>
          <a:xfrm>
            <a:off x="6096000" y="3624168"/>
            <a:ext cx="4312844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hr-HR" sz="2000" dirty="0">
                <a:solidFill>
                  <a:prstClr val="black"/>
                </a:solidFill>
                <a:latin typeface="Tw Cen MT"/>
              </a:rPr>
              <a:t>Optimizacijom tokova podiže se sigurnost sudionika u prometu.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9467B313-B679-49D7-9564-3E87D8DC29C1}"/>
              </a:ext>
            </a:extLst>
          </p:cNvPr>
          <p:cNvSpPr txBox="1">
            <a:spLocks/>
          </p:cNvSpPr>
          <p:nvPr/>
        </p:nvSpPr>
        <p:spPr>
          <a:xfrm>
            <a:off x="5087888" y="5190986"/>
            <a:ext cx="4312844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Ubrzavaju se dnevne migracije i smanjuje nezadovoljstvo građana.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ED06FAE-D630-4930-8E59-D77660E790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30975" y="5786821"/>
            <a:ext cx="1757491" cy="10958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35C40B-BB48-4160-A8B6-127C4290CD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6579" y="5302804"/>
            <a:ext cx="802138" cy="5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6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564C-8910-4CBD-8EA1-2ECAA4C5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Postojeća literatura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126D4-8E1E-4269-BFD5-037D9810B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119">
            <a:extLst>
              <a:ext uri="{FF2B5EF4-FFF2-40B4-BE49-F238E27FC236}">
                <a16:creationId xmlns:a16="http://schemas.microsoft.com/office/drawing/2014/main" id="{F75C7D31-F853-4601-A56B-23584CAA0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BDD95-CE3F-4B9C-9750-E8AC7964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9" y="1839607"/>
            <a:ext cx="3178786" cy="3178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F681C-3DB4-49B7-8318-A8270B8D8138}"/>
              </a:ext>
            </a:extLst>
          </p:cNvPr>
          <p:cNvSpPr txBox="1"/>
          <p:nvPr/>
        </p:nvSpPr>
        <p:spPr>
          <a:xfrm>
            <a:off x="6888088" y="1702396"/>
            <a:ext cx="504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r-HR" sz="2400" b="1" dirty="0"/>
              <a:t>Optimizacija prometa je sama po sebi česta tema u literaturi, no znatno rjeđe su obrađivani sustavi koji integriraju optimizaciju i računalni vid.</a:t>
            </a:r>
          </a:p>
          <a:p>
            <a:pPr marL="457200" indent="-457200">
              <a:buFontTx/>
              <a:buChar char="-"/>
            </a:pPr>
            <a:r>
              <a:rPr lang="en-US" sz="2400" b="1" dirty="0"/>
              <a:t>M. </a:t>
            </a:r>
            <a:r>
              <a:rPr lang="en-US" sz="2400" b="1" dirty="0" err="1"/>
              <a:t>Wiering</a:t>
            </a:r>
            <a:r>
              <a:rPr lang="en-US" sz="2400" b="1" dirty="0"/>
              <a:t>, J. </a:t>
            </a:r>
            <a:r>
              <a:rPr lang="en-US" sz="2400" b="1" dirty="0" err="1"/>
              <a:t>Vreeken</a:t>
            </a:r>
            <a:r>
              <a:rPr lang="en-US" sz="2400" b="1" dirty="0"/>
              <a:t>, J. van </a:t>
            </a:r>
            <a:r>
              <a:rPr lang="en-US" sz="2400" b="1" dirty="0" err="1"/>
              <a:t>Veenen</a:t>
            </a:r>
            <a:r>
              <a:rPr lang="en-US" sz="2400" b="1" dirty="0"/>
              <a:t> and A. Koopman, "Simulation and optimization of traffic in a city„</a:t>
            </a:r>
            <a:endParaRPr lang="hr-HR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C6E46-20E8-4D15-8A95-444167ED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464" y="5762183"/>
            <a:ext cx="1757491" cy="10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05CE-D79E-486E-95D3-01F9348A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992303"/>
            <a:ext cx="10805160" cy="707886"/>
          </a:xfrm>
        </p:spPr>
        <p:txBody>
          <a:bodyPr/>
          <a:lstStyle/>
          <a:p>
            <a:r>
              <a:rPr lang="hr-HR" dirty="0"/>
              <a:t>Metodologija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07C68-31EB-4A84-A86E-5FD6873A7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02831-E056-43AB-B8B5-8395EB48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6" y="2060848"/>
            <a:ext cx="3490089" cy="3490089"/>
          </a:xfrm>
          <a:prstGeom prst="rect">
            <a:avLst/>
          </a:prstGeom>
        </p:spPr>
      </p:pic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AF6B964C-6AFE-4A75-BE49-CD9D2227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FCD12-1635-4584-BF06-11F18527C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975" y="5786821"/>
            <a:ext cx="1757491" cy="1095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C49E7-5D2F-415B-9E08-203223B4E825}"/>
              </a:ext>
            </a:extLst>
          </p:cNvPr>
          <p:cNvSpPr txBox="1"/>
          <p:nvPr/>
        </p:nvSpPr>
        <p:spPr>
          <a:xfrm>
            <a:off x="5589722" y="184482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r-HR" sz="3200" b="1" dirty="0"/>
              <a:t>Razlaganje zadatka na tri jednostavnija </a:t>
            </a:r>
            <a:r>
              <a:rPr lang="hr-HR" sz="3200" b="1" dirty="0" err="1"/>
              <a:t>podzadatka</a:t>
            </a:r>
            <a:endParaRPr lang="hr-HR" sz="3200" b="1" dirty="0"/>
          </a:p>
          <a:p>
            <a:pPr marL="285750" indent="-285750">
              <a:buFontTx/>
              <a:buChar char="-"/>
            </a:pPr>
            <a:r>
              <a:rPr lang="hr-HR" sz="3200" b="1" dirty="0"/>
              <a:t>Detekcija, klasifikacija, optimizacija</a:t>
            </a:r>
          </a:p>
        </p:txBody>
      </p:sp>
    </p:spTree>
    <p:extLst>
      <p:ext uri="{BB962C8B-B14F-4D97-AF65-F5344CB8AC3E}">
        <p14:creationId xmlns:p14="http://schemas.microsoft.com/office/powerpoint/2010/main" val="17258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Pregled osnovnih dijelova sustava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74957" y="2014934"/>
            <a:ext cx="4312844" cy="914490"/>
          </a:xfrm>
        </p:spPr>
        <p:txBody>
          <a:bodyPr/>
          <a:lstStyle/>
          <a:p>
            <a:r>
              <a:rPr lang="hr-HR" sz="2000" b="1" dirty="0"/>
              <a:t>YOLO model istreniran za detekciju uz </a:t>
            </a:r>
            <a:r>
              <a:rPr lang="hr-HR" sz="2000" b="1" dirty="0" err="1"/>
              <a:t>DeepSORT</a:t>
            </a:r>
            <a:r>
              <a:rPr lang="hr-HR" sz="2000" b="1" dirty="0"/>
              <a:t> algoritam praćenja objekata</a:t>
            </a:r>
            <a:endParaRPr lang="en-US" sz="2000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840" y="2280181"/>
            <a:ext cx="4830914" cy="424732"/>
          </a:xfrm>
        </p:spPr>
        <p:txBody>
          <a:bodyPr/>
          <a:lstStyle/>
          <a:p>
            <a:r>
              <a:rPr lang="hr-HR" dirty="0"/>
              <a:t>Detekcija</a:t>
            </a:r>
            <a:endParaRPr lang="en-US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hr-HR" dirty="0"/>
              <a:t>Klasifikacija</a:t>
            </a:r>
            <a:endParaRPr lang="en-US" dirty="0"/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8641" y="5362089"/>
            <a:ext cx="2956560" cy="424732"/>
          </a:xfrm>
        </p:spPr>
        <p:txBody>
          <a:bodyPr/>
          <a:lstStyle/>
          <a:p>
            <a:r>
              <a:rPr lang="hr-HR" dirty="0"/>
              <a:t>Optimizacija</a:t>
            </a:r>
            <a:endParaRPr lang="en-US" dirty="0"/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6DB5173C-1C34-42FA-8C89-DB59B1CFDE8A}"/>
              </a:ext>
            </a:extLst>
          </p:cNvPr>
          <p:cNvSpPr txBox="1">
            <a:spLocks/>
          </p:cNvSpPr>
          <p:nvPr/>
        </p:nvSpPr>
        <p:spPr>
          <a:xfrm>
            <a:off x="6096000" y="3624168"/>
            <a:ext cx="4312844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b="1" dirty="0"/>
              <a:t>YOLO model zbog uštede vremena nauštrb prihvatljivog gubitka točnosti.</a:t>
            </a:r>
            <a:endParaRPr lang="en-US" sz="2000" b="1" dirty="0"/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9467B313-B679-49D7-9564-3E87D8DC29C1}"/>
              </a:ext>
            </a:extLst>
          </p:cNvPr>
          <p:cNvSpPr txBox="1">
            <a:spLocks/>
          </p:cNvSpPr>
          <p:nvPr/>
        </p:nvSpPr>
        <p:spPr>
          <a:xfrm>
            <a:off x="5036911" y="5216519"/>
            <a:ext cx="5167529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b="1" dirty="0"/>
              <a:t>Podržano učenje i evolucijski algoritmi, nad digraf reprezentacijom prometne mreže.</a:t>
            </a:r>
            <a:endParaRPr lang="en-US" sz="20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ED06FAE-D630-4930-8E59-D77660E79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0975" y="5786821"/>
            <a:ext cx="1757491" cy="1095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52646-264C-4679-94D8-7D59575909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381" y="3719890"/>
            <a:ext cx="780369" cy="678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96405-E8B2-4473-872D-F97A814817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9602" y="2162874"/>
            <a:ext cx="747764" cy="659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8F5CA-A8B1-4608-B2B1-FDACE456FE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6927" y="5208653"/>
            <a:ext cx="641046" cy="73160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2154B2-AC54-407B-8A19-145708C2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A112B7-1048-427D-81EA-269935895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4840" y="4804044"/>
            <a:ext cx="3181459" cy="10052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6AD9-914B-4E0B-BE91-34C50C5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Skup podataka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01B52-263E-4F94-A3C3-01FA42E7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569FD-D582-4D9A-A334-02E9E366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8" y="2095480"/>
            <a:ext cx="2667040" cy="2667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D8B4D-3FC1-41F5-8F2A-64B8131D0511}"/>
              </a:ext>
            </a:extLst>
          </p:cNvPr>
          <p:cNvSpPr txBox="1"/>
          <p:nvPr/>
        </p:nvSpPr>
        <p:spPr>
          <a:xfrm>
            <a:off x="6384032" y="1698486"/>
            <a:ext cx="4969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r-HR" sz="2800" b="1" dirty="0"/>
              <a:t>Snimke s postojećih kamera postavljenih na raskrižja u gradovima za učenje detekcijske i klasifikacijske zadaće.</a:t>
            </a:r>
          </a:p>
          <a:p>
            <a:pPr marL="457200" indent="-457200">
              <a:buFontTx/>
              <a:buChar char="-"/>
            </a:pPr>
            <a:r>
              <a:rPr lang="hr-HR" sz="2800" b="1" dirty="0"/>
              <a:t>Optimizacijska zadaća ne zahtjeva podatke za učenje</a:t>
            </a:r>
          </a:p>
          <a:p>
            <a:pPr marL="457200" indent="-457200">
              <a:buFontTx/>
              <a:buChar char="-"/>
            </a:pPr>
            <a:endParaRPr lang="hr-HR" sz="2800" b="1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D4A264B8-DE83-4DA4-97F4-77300539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D81BA-EEAA-453C-9E0A-ED7FF05C1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975" y="5786821"/>
            <a:ext cx="1757491" cy="10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23DB-E434-4751-BDB3-E477CAB1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Potencijalni Problemi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AABC3-93F2-4674-83C2-48CF91D67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6EE42-BBE3-434F-A478-026A6D6A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9" y="2029609"/>
            <a:ext cx="2798781" cy="279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84803-2499-4673-AD54-4B92AF5292C0}"/>
              </a:ext>
            </a:extLst>
          </p:cNvPr>
          <p:cNvSpPr txBox="1"/>
          <p:nvPr/>
        </p:nvSpPr>
        <p:spPr>
          <a:xfrm>
            <a:off x="4511824" y="2017743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r-HR" sz="2800" b="1" dirty="0"/>
              <a:t>Sigurnosna pitanja</a:t>
            </a:r>
          </a:p>
          <a:p>
            <a:pPr marL="457200" indent="-457200">
              <a:buFontTx/>
              <a:buChar char="-"/>
            </a:pPr>
            <a:r>
              <a:rPr lang="hr-HR" sz="2800" b="1" dirty="0"/>
              <a:t>kompleksnosti prometne mreže</a:t>
            </a:r>
          </a:p>
          <a:p>
            <a:pPr marL="457200" indent="-457200">
              <a:buFontTx/>
              <a:buChar char="-"/>
            </a:pPr>
            <a:r>
              <a:rPr lang="hr-HR" sz="2800" b="1" dirty="0"/>
              <a:t>Prihvat tehnologije od strane javnosti  </a:t>
            </a:r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1C053CC6-8A82-4E61-ABEE-917B74AC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151C-434C-4FFA-907E-1B0C4716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975" y="5786821"/>
            <a:ext cx="1757491" cy="10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6F56-9DA4-42BF-ABA4-2D4B9857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Budući rad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78424-2C72-4603-8591-EDAC779D5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63AD7-2A6D-4F9A-859C-B2C6427F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9" y="2204864"/>
            <a:ext cx="2990054" cy="2990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E5B6A-17D7-4860-B64F-2281ABF94909}"/>
              </a:ext>
            </a:extLst>
          </p:cNvPr>
          <p:cNvSpPr txBox="1"/>
          <p:nvPr/>
        </p:nvSpPr>
        <p:spPr>
          <a:xfrm>
            <a:off x="7409596" y="1818560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r-HR" sz="2800" dirty="0"/>
              <a:t>Implementacija </a:t>
            </a:r>
            <a:r>
              <a:rPr lang="hr-HR" sz="2800" i="1" dirty="0"/>
              <a:t>online </a:t>
            </a:r>
            <a:r>
              <a:rPr lang="hr-HR" sz="2800" dirty="0"/>
              <a:t>učenja.</a:t>
            </a:r>
          </a:p>
          <a:p>
            <a:pPr marL="457200" indent="-457200">
              <a:buFontTx/>
              <a:buChar char="-"/>
            </a:pPr>
            <a:r>
              <a:rPr lang="hr-HR" sz="2800" dirty="0"/>
              <a:t>Prilagodba modela </a:t>
            </a:r>
            <a:r>
              <a:rPr lang="hr-HR" sz="2800" dirty="0" err="1"/>
              <a:t>sezonalnosti</a:t>
            </a:r>
            <a:r>
              <a:rPr lang="hr-HR" sz="2800" dirty="0"/>
              <a:t> ponašanja prometa.</a:t>
            </a:r>
          </a:p>
          <a:p>
            <a:pPr marL="457200" indent="-457200">
              <a:buFontTx/>
              <a:buChar char="-"/>
            </a:pPr>
            <a:endParaRPr lang="hr-HR" sz="28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E0215544-85E9-470F-ACC1-128E1B7B4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B0708-CD9C-4B42-AED2-E44F2B78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975" y="5786821"/>
            <a:ext cx="1757491" cy="10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7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3B21-AB95-4039-AD73-E36C045B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6E46F-4F85-46CC-AE00-F611980D7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4EC75-6DFC-4F5D-B5F0-60ACF1E7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8" y="1957924"/>
            <a:ext cx="2942151" cy="2942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0C0AF-C078-4760-9EE7-A2731FCC31E7}"/>
              </a:ext>
            </a:extLst>
          </p:cNvPr>
          <p:cNvSpPr txBox="1"/>
          <p:nvPr/>
        </p:nvSpPr>
        <p:spPr>
          <a:xfrm>
            <a:off x="6240016" y="18448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r-HR" sz="2800" b="1" dirty="0"/>
              <a:t>Opisana motivacija</a:t>
            </a:r>
          </a:p>
          <a:p>
            <a:pPr marL="457200" indent="-457200">
              <a:buFontTx/>
              <a:buChar char="-"/>
            </a:pPr>
            <a:r>
              <a:rPr lang="hr-HR" sz="2800" b="1" dirty="0"/>
              <a:t>Predložena implementacija sustava</a:t>
            </a:r>
          </a:p>
          <a:p>
            <a:pPr marL="457200" indent="-457200">
              <a:buFontTx/>
              <a:buChar char="-"/>
            </a:pPr>
            <a:r>
              <a:rPr lang="hr-HR" sz="2800" b="1" dirty="0"/>
              <a:t>Naglašena moguća ograničenja i problemi</a:t>
            </a:r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7499EAA3-13BF-4424-B9EE-317C6956F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84D03B-BCEE-4946-AA67-420BC8F1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975" y="5786821"/>
            <a:ext cx="1757491" cy="10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8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purl.org/dc/dcmitype/"/>
    <ds:schemaRef ds:uri="71af3243-3dd4-4a8d-8c0d-dd76da1f02a5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245</Words>
  <Application>Microsoft Office PowerPoint</Application>
  <PresentationFormat>Widescreen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ModernClassicBlock-3</vt:lpstr>
      <vt:lpstr>Detekcija i klasifikacija vozila na raskrižjima u svrhu optimizacije prometnih tokova </vt:lpstr>
      <vt:lpstr>Motivacija</vt:lpstr>
      <vt:lpstr>Postojeća literatura</vt:lpstr>
      <vt:lpstr>Metodologija</vt:lpstr>
      <vt:lpstr>Pregled osnovnih dijelova sustava</vt:lpstr>
      <vt:lpstr>Skup podataka</vt:lpstr>
      <vt:lpstr>Potencijalni Problemi</vt:lpstr>
      <vt:lpstr>Budući rad</vt:lpstr>
      <vt:lpstr>Zaključak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2023-07-01T13:05:20Z</dcterms:created>
  <dcterms:modified xsi:type="dcterms:W3CDTF">2024-05-12T13:30:20Z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