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f01cb4be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f01cb4be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f01cb4be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f01cb4be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f01cb4be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f01cb4be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f01cb4be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f01cb4be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f01cb4be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f01cb4be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f01cb4be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f01cb4be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f04f11f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f04f11f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f04f11f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f04f11f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f04f11f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f04f11f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f0fe806e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f0fe806e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f01cb4be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f01cb4be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Message Queue Telemetry Transport (MQTT) – to protokół komunikacyjny oparty o wzorzec publikacja/subskrypcja. To prosty, lekki protokół transmisji danych, przeznaczony do komunikacji pomiędzy urządzeniami niewymagającymi dużej przepustowości. Poprzez ograniczenie prędkości transmisji, protokół MQTT zapewnia bardzo wysoką niezawodność transmisji i idealnie sprawdza się przy połączeniach #maszyna -maszyna, w przemysłowym Internecie rzeczy #IIoT i w urządzeniach mobilnych, ale sprawdzi się również w tradycyjnych systemach telemetrycznych – w zastosowaniach przemysłowych.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f0fe806e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f0fe806e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f0fe806e2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f0fe806e2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f0fe806e2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f0fe806e2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f0fe806e2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f0fe806e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f01cb4be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f01cb4be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Szybkość komunikacjido 1000 mpbs</a:t>
            </a:r>
            <a:endParaRPr/>
          </a:p>
          <a:p>
            <a:pPr indent="0" lvl="0" marL="0" rtl="0" algn="l">
              <a:spcBef>
                <a:spcPts val="0"/>
              </a:spcBef>
              <a:spcAft>
                <a:spcPts val="0"/>
              </a:spcAft>
              <a:buNone/>
            </a:pPr>
            <a:r>
              <a:rPr lang="pl"/>
              <a:t>Ilość urządzeń w jednej siecizależne od wydajności brokera, 1000+</a:t>
            </a:r>
            <a:endParaRPr/>
          </a:p>
          <a:p>
            <a:pPr indent="0" lvl="0" marL="0" rtl="0" algn="l">
              <a:spcBef>
                <a:spcPts val="0"/>
              </a:spcBef>
              <a:spcAft>
                <a:spcPts val="0"/>
              </a:spcAft>
              <a:buClr>
                <a:schemeClr val="dk1"/>
              </a:buClr>
              <a:buSzPts val="1100"/>
              <a:buFont typeface="Arial"/>
              <a:buNone/>
            </a:pPr>
            <a:r>
              <a:rPr lang="pl"/>
              <a:t>1. Szybka konfiguracja</a:t>
            </a:r>
            <a:endParaRPr/>
          </a:p>
          <a:p>
            <a:pPr indent="0" lvl="0" marL="0" rtl="0" algn="l">
              <a:spcBef>
                <a:spcPts val="0"/>
              </a:spcBef>
              <a:spcAft>
                <a:spcPts val="0"/>
              </a:spcAft>
              <a:buClr>
                <a:schemeClr val="dk1"/>
              </a:buClr>
              <a:buSzPts val="1100"/>
              <a:buFont typeface="Arial"/>
              <a:buNone/>
            </a:pPr>
            <a:r>
              <a:rPr lang="pl"/>
              <a:t>2. Komunikacja M2M</a:t>
            </a:r>
            <a:endParaRPr/>
          </a:p>
          <a:p>
            <a:pPr indent="0" lvl="0" marL="0" rtl="0" algn="l">
              <a:spcBef>
                <a:spcPts val="0"/>
              </a:spcBef>
              <a:spcAft>
                <a:spcPts val="0"/>
              </a:spcAft>
              <a:buClr>
                <a:schemeClr val="dk1"/>
              </a:buClr>
              <a:buSzPts val="1100"/>
              <a:buFont typeface="Arial"/>
              <a:buNone/>
            </a:pPr>
            <a:r>
              <a:rPr lang="pl"/>
              <a:t>3. Brak kolejki odpytywania</a:t>
            </a:r>
            <a:endParaRPr/>
          </a:p>
          <a:p>
            <a:pPr indent="0" lvl="0" marL="0" rtl="0" algn="l">
              <a:spcBef>
                <a:spcPts val="0"/>
              </a:spcBef>
              <a:spcAft>
                <a:spcPts val="0"/>
              </a:spcAft>
              <a:buClr>
                <a:schemeClr val="dk1"/>
              </a:buClr>
              <a:buSzPts val="1100"/>
              <a:buFont typeface="Arial"/>
              <a:buNone/>
            </a:pPr>
            <a:r>
              <a:rPr lang="pl"/>
              <a:t>4. Szybka i niezawodna wymiana danych pomiędzy klientami</a:t>
            </a:r>
            <a:endParaRPr/>
          </a:p>
          <a:p>
            <a:pPr indent="0" lvl="0" marL="0" rtl="0" algn="l">
              <a:spcBef>
                <a:spcPts val="0"/>
              </a:spcBef>
              <a:spcAft>
                <a:spcPts val="0"/>
              </a:spcAft>
              <a:buNone/>
            </a:pPr>
            <a:r>
              <a:rPr lang="pl"/>
              <a:t>5. Szyfrowana i zabezpieczona komunikacja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f01cb4be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f01cb4be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Wady1. Konieczność uruchomienia brokera</a:t>
            </a:r>
            <a:endParaRPr/>
          </a:p>
          <a:p>
            <a:pPr indent="0" lvl="0" marL="0" rtl="0" algn="l">
              <a:spcBef>
                <a:spcPts val="0"/>
              </a:spcBef>
              <a:spcAft>
                <a:spcPts val="0"/>
              </a:spcAft>
              <a:buClr>
                <a:schemeClr val="dk1"/>
              </a:buClr>
              <a:buSzPts val="1100"/>
              <a:buFont typeface="Arial"/>
              <a:buNone/>
            </a:pPr>
            <a:r>
              <a:rPr lang="pl"/>
              <a:t>2. Przesyłanie małych ilości danych</a:t>
            </a:r>
            <a:endParaRPr/>
          </a:p>
          <a:p>
            <a:pPr indent="0" lvl="0" marL="0" rtl="0" algn="l">
              <a:spcBef>
                <a:spcPts val="0"/>
              </a:spcBef>
              <a:spcAft>
                <a:spcPts val="0"/>
              </a:spcAft>
              <a:buNone/>
            </a:pPr>
            <a:r>
              <a:rPr lang="pl"/>
              <a:t>3. Stosunkowo niewiele urządzeń przemysłowych obsługujących MQTT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f01cb4be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f01cb4be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Aby połączyć się za pomocą protokołu MQTT, pierwszą czynnością jaką poinniśmy zrobić to wysłanie specjalnego pakietu / wiadomości “CONNECT”. którą można zobaczyć na tym slajdzie. Login i hasło są wartościami opcjonalnymi, które są lub nie są wymagane w zależności od ustawień Brokera.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f01cb4be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f01cb4be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Wiadomość retained przypomina trochę Messenge of the day - jest to wiadomość zawierająca ustawione przez nas powitanie.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f01cb4be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f01cb4be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Topici, to różne miejsca w które możemy przesyłać naszą wiadomość. ich hierarchiczna struktura zależy tylko od nas.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f01cb4be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f01cb4be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f01cb4be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f01cb4be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hivemq.com/blog/how-to-get-started-with-mqtt/" TargetMode="External"/><Relationship Id="rId4" Type="http://schemas.openxmlformats.org/officeDocument/2006/relationships/hyperlink" Target="https://en.wikipedia.org/wiki/MQTT" TargetMode="External"/><Relationship Id="rId5" Type="http://schemas.openxmlformats.org/officeDocument/2006/relationships/hyperlink" Target="https://www.promotic.eu/pl/pmdoc/Subsystems/Comm/Protocol/Mqtt.htm" TargetMode="External"/><Relationship Id="rId6" Type="http://schemas.openxmlformats.org/officeDocument/2006/relationships/hyperlink" Target="https://www.eclipse.org/paho/" TargetMode="External"/><Relationship Id="rId7" Type="http://schemas.openxmlformats.org/officeDocument/2006/relationships/hyperlink" Target="https://mosquitto.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MQTT Protocol</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Czyli z czym to się zjada</a:t>
            </a:r>
            <a:endParaRPr/>
          </a:p>
        </p:txBody>
      </p:sp>
      <p:sp>
        <p:nvSpPr>
          <p:cNvPr id="136" name="Google Shape;136;p13"/>
          <p:cNvSpPr txBox="1"/>
          <p:nvPr/>
        </p:nvSpPr>
        <p:spPr>
          <a:xfrm>
            <a:off x="6484950" y="4743275"/>
            <a:ext cx="2659200" cy="34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pl" sz="1300">
                <a:solidFill>
                  <a:schemeClr val="lt1"/>
                </a:solidFill>
                <a:latin typeface="Lato"/>
                <a:ea typeface="Lato"/>
                <a:cs typeface="Lato"/>
                <a:sym typeface="Lato"/>
              </a:rPr>
              <a:t>Damian Chorąży Mateusz Kapała</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Quality of Service</a:t>
            </a:r>
            <a:endParaRPr/>
          </a:p>
        </p:txBody>
      </p:sp>
      <p:sp>
        <p:nvSpPr>
          <p:cNvPr id="200" name="Google Shape;200;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pl"/>
              <a:t>QoS - 3 różne poziomy określające gwarancje dostarczenia wiadomości (odnosi się do relacji klient-&gt;broker oraz broker-&gt;subskrybujący klient)</a:t>
            </a:r>
            <a:endParaRPr/>
          </a:p>
          <a:p>
            <a:pPr indent="-311150" lvl="0" marL="457200" rtl="0" algn="l">
              <a:spcBef>
                <a:spcPts val="1600"/>
              </a:spcBef>
              <a:spcAft>
                <a:spcPts val="0"/>
              </a:spcAft>
              <a:buSzPts val="1300"/>
              <a:buChar char="●"/>
            </a:pPr>
            <a:r>
              <a:rPr lang="pl"/>
              <a:t>Tryb 0 - Wiadomość maksymalnie dostarczona raz (Albo i nie)</a:t>
            </a:r>
            <a:endParaRPr/>
          </a:p>
          <a:p>
            <a:pPr indent="-311150" lvl="0" marL="457200" rtl="0" algn="l">
              <a:spcBef>
                <a:spcPts val="0"/>
              </a:spcBef>
              <a:spcAft>
                <a:spcPts val="0"/>
              </a:spcAft>
              <a:buSzPts val="1300"/>
              <a:buChar char="●"/>
            </a:pPr>
            <a:r>
              <a:rPr lang="pl"/>
              <a:t>Tryb 1 - Wiadomość dostarczona przynajmniej raz</a:t>
            </a:r>
            <a:endParaRPr/>
          </a:p>
          <a:p>
            <a:pPr indent="-311150" lvl="0" marL="457200" rtl="0" algn="l">
              <a:spcBef>
                <a:spcPts val="0"/>
              </a:spcBef>
              <a:spcAft>
                <a:spcPts val="0"/>
              </a:spcAft>
              <a:buSzPts val="1300"/>
              <a:buChar char="●"/>
            </a:pPr>
            <a:r>
              <a:rPr lang="pl"/>
              <a:t>Tryb 2 - Wiadomość dostarczona dokładnie raz.</a:t>
            </a:r>
            <a:endParaRPr/>
          </a:p>
        </p:txBody>
      </p:sp>
      <p:pic>
        <p:nvPicPr>
          <p:cNvPr id="201" name="Google Shape;201;p22"/>
          <p:cNvPicPr preferRelativeResize="0"/>
          <p:nvPr/>
        </p:nvPicPr>
        <p:blipFill>
          <a:blip r:embed="rId3">
            <a:alphaModFix/>
          </a:blip>
          <a:stretch>
            <a:fillRect/>
          </a:stretch>
        </p:blipFill>
        <p:spPr>
          <a:xfrm>
            <a:off x="2264450" y="3083150"/>
            <a:ext cx="4615100" cy="196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QoS 0 - maksymalnie raz</a:t>
            </a:r>
            <a:endParaRPr/>
          </a:p>
        </p:txBody>
      </p:sp>
      <p:sp>
        <p:nvSpPr>
          <p:cNvPr id="207" name="Google Shape;207;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l"/>
              <a:t>Najniższym możliwym ustawieniem poziomu QoS jest zero. Nie ma tutaj gwarancji dostarczenia wiadomości, nazywana też jako “Fire and forget”. Zapewnia podobną gwarancję jak podstawowy TCP. Jest to tryb najmniej obciążający system.</a:t>
            </a:r>
            <a:endParaRPr/>
          </a:p>
        </p:txBody>
      </p:sp>
      <p:pic>
        <p:nvPicPr>
          <p:cNvPr id="208" name="Google Shape;208;p23"/>
          <p:cNvPicPr preferRelativeResize="0"/>
          <p:nvPr/>
        </p:nvPicPr>
        <p:blipFill>
          <a:blip r:embed="rId3">
            <a:alphaModFix/>
          </a:blip>
          <a:stretch>
            <a:fillRect/>
          </a:stretch>
        </p:blipFill>
        <p:spPr>
          <a:xfrm>
            <a:off x="1849363" y="2671700"/>
            <a:ext cx="5445274" cy="1923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QoS 1 - Przynajmniej raz</a:t>
            </a:r>
            <a:endParaRPr/>
          </a:p>
        </p:txBody>
      </p:sp>
      <p:sp>
        <p:nvSpPr>
          <p:cNvPr id="214" name="Google Shape;214;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l"/>
              <a:t>Tryb QoS 1 gwarantuje, że wiadomość będzie dostarczona co najmniej raz do odbiorcy. Wysyłający wiadomość zatrzymuje ją do momentu otrzymania pakietu PUBACK. Możliwe jest więc przesłanie wiadomości kilka razy. Wysyłający sprawdza PUBACK z odpowiednim publishowanym pakietem za pomocą packet ID</a:t>
            </a:r>
            <a:endParaRPr/>
          </a:p>
        </p:txBody>
      </p:sp>
      <p:pic>
        <p:nvPicPr>
          <p:cNvPr id="215" name="Google Shape;215;p24"/>
          <p:cNvPicPr preferRelativeResize="0"/>
          <p:nvPr/>
        </p:nvPicPr>
        <p:blipFill>
          <a:blip r:embed="rId3">
            <a:alphaModFix/>
          </a:blip>
          <a:stretch>
            <a:fillRect/>
          </a:stretch>
        </p:blipFill>
        <p:spPr>
          <a:xfrm>
            <a:off x="1810525" y="2692375"/>
            <a:ext cx="5522950" cy="1947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QoS 2 - Dokładnie raz</a:t>
            </a:r>
            <a:endParaRPr/>
          </a:p>
        </p:txBody>
      </p:sp>
      <p:sp>
        <p:nvSpPr>
          <p:cNvPr id="221" name="Google Shape;221;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l"/>
              <a:t>Najwyższy poziom QoS w MQTT. Gwarantuje, że wiadomość jest dostarczona dokładnie raz. Jest to najbezpieczniejszy i najwolniejszy tryb. Gwarancja ta jest zapewniana przez four-part handshake pomiędzy wysyłającym a brokerem. Gdy broker otrzymuje pakiet od klienta, zwraca pakiet PUBREC. Jeżeli klient go nie dostanie, wysyła swoją wiadomość jeszcze raz i ustawia flagę duplikacji (DUP). Gdy jednak odbierze PUBREC, może usunąć wiadomość po swojej stronie i odpowiedzieć pakietem PUBREL. Broker otrzymując ten pakiet, zwraca PUBCOMP. Klient sprawdza referencje do ID oryginalnej wiadomości (istotne, by nie przesyłać tej samej wiadomości ponownie).</a:t>
            </a:r>
            <a:endParaRPr/>
          </a:p>
        </p:txBody>
      </p:sp>
      <p:pic>
        <p:nvPicPr>
          <p:cNvPr id="222" name="Google Shape;222;p25"/>
          <p:cNvPicPr preferRelativeResize="0"/>
          <p:nvPr/>
        </p:nvPicPr>
        <p:blipFill>
          <a:blip r:embed="rId3">
            <a:alphaModFix/>
          </a:blip>
          <a:stretch>
            <a:fillRect/>
          </a:stretch>
        </p:blipFill>
        <p:spPr>
          <a:xfrm>
            <a:off x="3165711" y="3255523"/>
            <a:ext cx="4696376" cy="177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QoS flow</a:t>
            </a:r>
            <a:endParaRPr/>
          </a:p>
        </p:txBody>
      </p:sp>
      <p:pic>
        <p:nvPicPr>
          <p:cNvPr id="228" name="Google Shape;228;p26"/>
          <p:cNvPicPr preferRelativeResize="0"/>
          <p:nvPr/>
        </p:nvPicPr>
        <p:blipFill>
          <a:blip r:embed="rId3">
            <a:alphaModFix/>
          </a:blip>
          <a:stretch>
            <a:fillRect/>
          </a:stretch>
        </p:blipFill>
        <p:spPr>
          <a:xfrm>
            <a:off x="1553127" y="1203050"/>
            <a:ext cx="6037725" cy="3640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Persistent session / sesja trwała</a:t>
            </a:r>
            <a:endParaRPr/>
          </a:p>
        </p:txBody>
      </p:sp>
      <p:sp>
        <p:nvSpPr>
          <p:cNvPr id="234" name="Google Shape;234;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Aby otrzymać wiadomość nawet jeżeli klient jest offline, potrzeba ustanowić sesję trwałą. Można to wykonać jedynie w QoS 1 lub 2. </a:t>
            </a:r>
            <a:endParaRPr/>
          </a:p>
          <a:p>
            <a:pPr indent="0" lvl="0" marL="0" rtl="0" algn="l">
              <a:spcBef>
                <a:spcPts val="1600"/>
              </a:spcBef>
              <a:spcAft>
                <a:spcPts val="0"/>
              </a:spcAft>
              <a:buNone/>
            </a:pPr>
            <a:r>
              <a:rPr lang="pl"/>
              <a:t>Klient łącząc się z brokerem wysyła mu flagę “cleanSession” aby poinformować czy chce utworzyć taką sesję.</a:t>
            </a:r>
            <a:endParaRPr/>
          </a:p>
          <a:p>
            <a:pPr indent="0" lvl="0" marL="0" rtl="0" algn="l">
              <a:spcBef>
                <a:spcPts val="1600"/>
              </a:spcBef>
              <a:spcAft>
                <a:spcPts val="0"/>
              </a:spcAft>
              <a:buNone/>
            </a:pPr>
            <a:r>
              <a:rPr lang="pl"/>
              <a:t>Od MQTT 3.1.1, broker posiada dodatkową flagę “session present” która informuje go o tym, czy wcześniej z danym klientem była taka sesja utworzona. </a:t>
            </a:r>
            <a:endParaRPr/>
          </a:p>
          <a:p>
            <a:pPr indent="0" lvl="0" marL="0" rtl="0" algn="l">
              <a:spcBef>
                <a:spcPts val="1600"/>
              </a:spcBef>
              <a:spcAft>
                <a:spcPts val="1600"/>
              </a:spcAft>
              <a:buNone/>
            </a:pPr>
            <a:r>
              <a:rPr lang="pl"/>
              <a:t>Warunkiem jej utrzymania, jest konieczność zapisywania przez serwer danych dot. sesji a przez klienta: wszystkich wiadomości które nie zostały jeszcze potwierdzone przez brokera.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Json (JavaScript Object Notation)</a:t>
            </a:r>
            <a:endParaRPr/>
          </a:p>
        </p:txBody>
      </p:sp>
      <p:sp>
        <p:nvSpPr>
          <p:cNvPr id="240" name="Google Shape;240;p28"/>
          <p:cNvSpPr txBox="1"/>
          <p:nvPr>
            <p:ph idx="1" type="body"/>
          </p:nvPr>
        </p:nvSpPr>
        <p:spPr>
          <a:xfrm>
            <a:off x="1137100" y="13899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l" sz="1500">
                <a:solidFill>
                  <a:srgbClr val="FFFFFF"/>
                </a:solidFill>
                <a:latin typeface="Arial"/>
                <a:ea typeface="Arial"/>
                <a:cs typeface="Arial"/>
                <a:sym typeface="Arial"/>
              </a:rPr>
              <a:t>JSON (JavaScript Object Notation) - </a:t>
            </a:r>
            <a:r>
              <a:rPr lang="pl" sz="1500">
                <a:solidFill>
                  <a:srgbClr val="FFFFFF"/>
                </a:solidFill>
                <a:latin typeface="Arial"/>
                <a:ea typeface="Arial"/>
                <a:cs typeface="Arial"/>
                <a:sym typeface="Arial"/>
              </a:rPr>
              <a:t>lekki, popularny format wymiany informacji. Mimo nazwy, jest on formatem stosowanym niezależnie od języka </a:t>
            </a:r>
            <a:endParaRPr b="1" sz="1500">
              <a:solidFill>
                <a:srgbClr val="FFFFFF"/>
              </a:solidFill>
              <a:latin typeface="Arial"/>
              <a:ea typeface="Arial"/>
              <a:cs typeface="Arial"/>
              <a:sym typeface="Arial"/>
            </a:endParaRPr>
          </a:p>
          <a:p>
            <a:pPr indent="0" lvl="0" marL="0" rtl="0" algn="l">
              <a:spcBef>
                <a:spcPts val="0"/>
              </a:spcBef>
              <a:spcAft>
                <a:spcPts val="0"/>
              </a:spcAft>
              <a:buNone/>
            </a:pPr>
            <a:r>
              <a:t/>
            </a:r>
            <a:endParaRPr b="1" sz="1500">
              <a:solidFill>
                <a:srgbClr val="FFFFFF"/>
              </a:solidFill>
              <a:latin typeface="Arial"/>
              <a:ea typeface="Arial"/>
              <a:cs typeface="Arial"/>
              <a:sym typeface="Arial"/>
            </a:endParaRPr>
          </a:p>
          <a:p>
            <a:pPr indent="0" lvl="0" marL="0" rtl="0" algn="l">
              <a:spcBef>
                <a:spcPts val="0"/>
              </a:spcBef>
              <a:spcAft>
                <a:spcPts val="0"/>
              </a:spcAft>
              <a:buNone/>
            </a:pPr>
            <a:r>
              <a:rPr lang="pl" sz="1500">
                <a:solidFill>
                  <a:srgbClr val="FFFFFF"/>
                </a:solidFill>
                <a:latin typeface="Arial"/>
                <a:ea typeface="Arial"/>
                <a:cs typeface="Arial"/>
                <a:sym typeface="Arial"/>
              </a:rPr>
              <a:t>Przykład: </a:t>
            </a:r>
            <a:endParaRPr sz="15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pl" sz="950">
                <a:solidFill>
                  <a:srgbClr val="FFFFFF"/>
                </a:solidFill>
                <a:latin typeface="Courier New"/>
                <a:ea typeface="Courier New"/>
                <a:cs typeface="Courier New"/>
                <a:sym typeface="Courier New"/>
              </a:rPr>
              <a:t>{</a:t>
            </a:r>
            <a:endParaRPr sz="950">
              <a:solidFill>
                <a:srgbClr val="FFFFFF"/>
              </a:solidFill>
              <a:latin typeface="Courier New"/>
              <a:ea typeface="Courier New"/>
              <a:cs typeface="Courier New"/>
              <a:sym typeface="Courier New"/>
            </a:endParaRPr>
          </a:p>
          <a:p>
            <a:pPr indent="457200" lvl="0" marL="0" rtl="0" algn="l">
              <a:lnSpc>
                <a:spcPct val="100000"/>
              </a:lnSpc>
              <a:spcBef>
                <a:spcPts val="0"/>
              </a:spcBef>
              <a:spcAft>
                <a:spcPts val="0"/>
              </a:spcAft>
              <a:buNone/>
            </a:pPr>
            <a:r>
              <a:rPr lang="pl" sz="950">
                <a:solidFill>
                  <a:srgbClr val="FFFFFF"/>
                </a:solidFill>
                <a:latin typeface="Courier New"/>
                <a:ea typeface="Courier New"/>
                <a:cs typeface="Courier New"/>
                <a:sym typeface="Courier New"/>
              </a:rPr>
              <a:t>"menu": </a:t>
            </a:r>
            <a:endParaRPr sz="950">
              <a:solidFill>
                <a:srgbClr val="FFFFFF"/>
              </a:solidFill>
              <a:latin typeface="Courier New"/>
              <a:ea typeface="Courier New"/>
              <a:cs typeface="Courier New"/>
              <a:sym typeface="Courier New"/>
            </a:endParaRPr>
          </a:p>
          <a:p>
            <a:pPr indent="457200" lvl="0" marL="0" rtl="0" algn="l">
              <a:lnSpc>
                <a:spcPct val="100000"/>
              </a:lnSpc>
              <a:spcBef>
                <a:spcPts val="0"/>
              </a:spcBef>
              <a:spcAft>
                <a:spcPts val="0"/>
              </a:spcAft>
              <a:buNone/>
            </a:pPr>
            <a:r>
              <a:rPr lang="pl" sz="950">
                <a:solidFill>
                  <a:srgbClr val="FFFFFF"/>
                </a:solidFill>
                <a:latin typeface="Courier New"/>
                <a:ea typeface="Courier New"/>
                <a:cs typeface="Courier New"/>
                <a:sym typeface="Courier New"/>
              </a:rPr>
              <a:t>{ </a:t>
            </a:r>
            <a:endParaRPr sz="950">
              <a:solidFill>
                <a:srgbClr val="FFFFFF"/>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lang="pl" sz="950">
                <a:solidFill>
                  <a:srgbClr val="FFFFFF"/>
                </a:solidFill>
                <a:latin typeface="Courier New"/>
                <a:ea typeface="Courier New"/>
                <a:cs typeface="Courier New"/>
                <a:sym typeface="Courier New"/>
              </a:rPr>
              <a:t>"id": "file", "value": "File", "popup": </a:t>
            </a:r>
            <a:endParaRPr sz="950">
              <a:solidFill>
                <a:srgbClr val="FFFFFF"/>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lang="pl" sz="950">
                <a:solidFill>
                  <a:srgbClr val="FFFFFF"/>
                </a:solidFill>
                <a:latin typeface="Courier New"/>
                <a:ea typeface="Courier New"/>
                <a:cs typeface="Courier New"/>
                <a:sym typeface="Courier New"/>
              </a:rPr>
              <a:t>{ </a:t>
            </a:r>
            <a:endParaRPr sz="950">
              <a:solidFill>
                <a:srgbClr val="FFFFFF"/>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lang="pl" sz="950">
                <a:solidFill>
                  <a:srgbClr val="FFFFFF"/>
                </a:solidFill>
                <a:latin typeface="Courier New"/>
                <a:ea typeface="Courier New"/>
                <a:cs typeface="Courier New"/>
                <a:sym typeface="Courier New"/>
              </a:rPr>
              <a:t>"menuitem": </a:t>
            </a:r>
            <a:endParaRPr sz="950">
              <a:solidFill>
                <a:srgbClr val="FFFFFF"/>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lang="pl" sz="950">
                <a:solidFill>
                  <a:srgbClr val="FFFFFF"/>
                </a:solidFill>
                <a:latin typeface="Courier New"/>
                <a:ea typeface="Courier New"/>
                <a:cs typeface="Courier New"/>
                <a:sym typeface="Courier New"/>
              </a:rPr>
              <a:t>[ </a:t>
            </a:r>
            <a:endParaRPr sz="950">
              <a:solidFill>
                <a:srgbClr val="FFFFFF"/>
              </a:solidFill>
              <a:latin typeface="Courier New"/>
              <a:ea typeface="Courier New"/>
              <a:cs typeface="Courier New"/>
              <a:sym typeface="Courier New"/>
            </a:endParaRPr>
          </a:p>
          <a:p>
            <a:pPr indent="457200" lvl="0" marL="1371600" rtl="0" algn="l">
              <a:lnSpc>
                <a:spcPct val="100000"/>
              </a:lnSpc>
              <a:spcBef>
                <a:spcPts val="0"/>
              </a:spcBef>
              <a:spcAft>
                <a:spcPts val="0"/>
              </a:spcAft>
              <a:buNone/>
            </a:pPr>
            <a:r>
              <a:rPr lang="pl" sz="950">
                <a:solidFill>
                  <a:srgbClr val="FFFFFF"/>
                </a:solidFill>
                <a:latin typeface="Courier New"/>
                <a:ea typeface="Courier New"/>
                <a:cs typeface="Courier New"/>
                <a:sym typeface="Courier New"/>
              </a:rPr>
              <a:t>{"value": "New", "onclick": "CreateNewDoc()"}, </a:t>
            </a:r>
            <a:endParaRPr sz="950">
              <a:solidFill>
                <a:srgbClr val="FFFFFF"/>
              </a:solidFill>
              <a:latin typeface="Courier New"/>
              <a:ea typeface="Courier New"/>
              <a:cs typeface="Courier New"/>
              <a:sym typeface="Courier New"/>
            </a:endParaRPr>
          </a:p>
          <a:p>
            <a:pPr indent="457200" lvl="0" marL="1371600" rtl="0" algn="l">
              <a:lnSpc>
                <a:spcPct val="100000"/>
              </a:lnSpc>
              <a:spcBef>
                <a:spcPts val="0"/>
              </a:spcBef>
              <a:spcAft>
                <a:spcPts val="0"/>
              </a:spcAft>
              <a:buNone/>
            </a:pPr>
            <a:r>
              <a:rPr lang="pl" sz="950">
                <a:solidFill>
                  <a:srgbClr val="FFFFFF"/>
                </a:solidFill>
                <a:latin typeface="Courier New"/>
                <a:ea typeface="Courier New"/>
                <a:cs typeface="Courier New"/>
                <a:sym typeface="Courier New"/>
              </a:rPr>
              <a:t>{"value": "Open", "onclick": "OpenDoc()"}, </a:t>
            </a:r>
            <a:endParaRPr sz="950">
              <a:solidFill>
                <a:srgbClr val="FFFFFF"/>
              </a:solidFill>
              <a:latin typeface="Courier New"/>
              <a:ea typeface="Courier New"/>
              <a:cs typeface="Courier New"/>
              <a:sym typeface="Courier New"/>
            </a:endParaRPr>
          </a:p>
          <a:p>
            <a:pPr indent="457200" lvl="0" marL="1371600" rtl="0" algn="l">
              <a:lnSpc>
                <a:spcPct val="100000"/>
              </a:lnSpc>
              <a:spcBef>
                <a:spcPts val="0"/>
              </a:spcBef>
              <a:spcAft>
                <a:spcPts val="0"/>
              </a:spcAft>
              <a:buNone/>
            </a:pPr>
            <a:r>
              <a:rPr lang="pl" sz="950">
                <a:solidFill>
                  <a:srgbClr val="FFFFFF"/>
                </a:solidFill>
                <a:latin typeface="Courier New"/>
                <a:ea typeface="Courier New"/>
                <a:cs typeface="Courier New"/>
                <a:sym typeface="Courier New"/>
              </a:rPr>
              <a:t>{"value": "Close", "onclick": "CloseDoc()"}  </a:t>
            </a:r>
            <a:endParaRPr sz="950">
              <a:solidFill>
                <a:srgbClr val="FFFFFF"/>
              </a:solidFill>
              <a:latin typeface="Courier New"/>
              <a:ea typeface="Courier New"/>
              <a:cs typeface="Courier New"/>
              <a:sym typeface="Courier New"/>
            </a:endParaRPr>
          </a:p>
          <a:p>
            <a:pPr indent="0" lvl="0" marL="1371600" rtl="0" algn="l">
              <a:lnSpc>
                <a:spcPct val="100000"/>
              </a:lnSpc>
              <a:spcBef>
                <a:spcPts val="0"/>
              </a:spcBef>
              <a:spcAft>
                <a:spcPts val="0"/>
              </a:spcAft>
              <a:buNone/>
            </a:pPr>
            <a:r>
              <a:rPr lang="pl" sz="950">
                <a:solidFill>
                  <a:srgbClr val="FFFFFF"/>
                </a:solidFill>
                <a:latin typeface="Courier New"/>
                <a:ea typeface="Courier New"/>
                <a:cs typeface="Courier New"/>
                <a:sym typeface="Courier New"/>
              </a:rPr>
              <a:t>] </a:t>
            </a:r>
            <a:endParaRPr sz="950">
              <a:solidFill>
                <a:srgbClr val="FFFFFF"/>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lang="pl" sz="950">
                <a:solidFill>
                  <a:srgbClr val="FFFFFF"/>
                </a:solidFill>
                <a:latin typeface="Courier New"/>
                <a:ea typeface="Courier New"/>
                <a:cs typeface="Courier New"/>
                <a:sym typeface="Courier New"/>
              </a:rPr>
              <a:t>} </a:t>
            </a:r>
            <a:endParaRPr sz="950">
              <a:solidFill>
                <a:srgbClr val="FFFFFF"/>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pl" sz="950">
                <a:solidFill>
                  <a:srgbClr val="FFFFFF"/>
                </a:solidFill>
                <a:latin typeface="Courier New"/>
                <a:ea typeface="Courier New"/>
                <a:cs typeface="Courier New"/>
                <a:sym typeface="Courier New"/>
              </a:rPr>
              <a:t>}</a:t>
            </a:r>
            <a:endParaRPr sz="950">
              <a:solidFill>
                <a:srgbClr val="FFFF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pl" sz="950">
                <a:solidFill>
                  <a:srgbClr val="FFFFFF"/>
                </a:solidFill>
                <a:latin typeface="Courier New"/>
                <a:ea typeface="Courier New"/>
                <a:cs typeface="Courier New"/>
                <a:sym typeface="Courier New"/>
              </a:rPr>
              <a:t>} </a:t>
            </a:r>
            <a:endParaRPr sz="950">
              <a:solidFill>
                <a:srgbClr val="FFFFFF"/>
              </a:solidFill>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241" name="Google Shape;241;p28"/>
          <p:cNvPicPr preferRelativeResize="0"/>
          <p:nvPr/>
        </p:nvPicPr>
        <p:blipFill>
          <a:blip r:embed="rId3">
            <a:alphaModFix/>
          </a:blip>
          <a:stretch>
            <a:fillRect/>
          </a:stretch>
        </p:blipFill>
        <p:spPr>
          <a:xfrm>
            <a:off x="7263775" y="2985538"/>
            <a:ext cx="1638300" cy="1609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SenML</a:t>
            </a:r>
            <a:endParaRPr/>
          </a:p>
        </p:txBody>
      </p:sp>
      <p:sp>
        <p:nvSpPr>
          <p:cNvPr id="247" name="Google Shape;247;p29"/>
          <p:cNvSpPr txBox="1"/>
          <p:nvPr>
            <p:ph idx="1" type="body"/>
          </p:nvPr>
        </p:nvSpPr>
        <p:spPr>
          <a:xfrm>
            <a:off x="2622050" y="2313375"/>
            <a:ext cx="5217000" cy="25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latin typeface="Courier New"/>
                <a:ea typeface="Courier New"/>
                <a:cs typeface="Courier New"/>
                <a:sym typeface="Courier New"/>
              </a:rPr>
              <a:t>[{ "n": "urn:dev:ow:10e2073a01080063", "v":23.1, "u":"Cel" }]</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1600"/>
              </a:spcAft>
              <a:buNone/>
            </a:pPr>
            <a:r>
              <a:rPr lang="pl">
                <a:latin typeface="Courier New"/>
                <a:ea typeface="Courier New"/>
                <a:cs typeface="Courier New"/>
                <a:sym typeface="Courier New"/>
              </a:rPr>
              <a:t>[{"bn": "urn:dev:mac:0024befffe804ff1/","bt": 1276020076,"bu": "A" },</a:t>
            </a:r>
            <a:br>
              <a:rPr lang="pl">
                <a:latin typeface="Courier New"/>
                <a:ea typeface="Courier New"/>
                <a:cs typeface="Courier New"/>
                <a:sym typeface="Courier New"/>
              </a:rPr>
            </a:br>
            <a:r>
              <a:rPr lang="pl">
                <a:latin typeface="Courier New"/>
                <a:ea typeface="Courier New"/>
                <a:cs typeface="Courier New"/>
                <a:sym typeface="Courier New"/>
              </a:rPr>
              <a:t>{ "n": "voltage", "u": "V", "v": 120.1 },</a:t>
            </a:r>
            <a:br>
              <a:rPr lang="pl">
                <a:latin typeface="Courier New"/>
                <a:ea typeface="Courier New"/>
                <a:cs typeface="Courier New"/>
                <a:sym typeface="Courier New"/>
              </a:rPr>
            </a:br>
            <a:r>
              <a:rPr lang="pl">
                <a:latin typeface="Courier New"/>
                <a:ea typeface="Courier New"/>
                <a:cs typeface="Courier New"/>
                <a:sym typeface="Courier New"/>
              </a:rPr>
              <a:t>{ "n": "current", "t": -2,  "v": 1.5 },</a:t>
            </a:r>
            <a:br>
              <a:rPr lang="pl">
                <a:latin typeface="Courier New"/>
                <a:ea typeface="Courier New"/>
                <a:cs typeface="Courier New"/>
                <a:sym typeface="Courier New"/>
              </a:rPr>
            </a:br>
            <a:r>
              <a:rPr lang="pl">
                <a:latin typeface="Courier New"/>
                <a:ea typeface="Courier New"/>
                <a:cs typeface="Courier New"/>
                <a:sym typeface="Courier New"/>
              </a:rPr>
              <a:t>{ "n": "current", "t": -1,  "v": 1.6 },</a:t>
            </a:r>
            <a:br>
              <a:rPr lang="pl">
                <a:latin typeface="Courier New"/>
                <a:ea typeface="Courier New"/>
                <a:cs typeface="Courier New"/>
                <a:sym typeface="Courier New"/>
              </a:rPr>
            </a:br>
            <a:r>
              <a:rPr lang="pl">
                <a:latin typeface="Courier New"/>
                <a:ea typeface="Courier New"/>
                <a:cs typeface="Courier New"/>
                <a:sym typeface="Courier New"/>
              </a:rPr>
              <a:t>{ "n": "current", "t": 0,   "v": 1.7 }]</a:t>
            </a:r>
            <a:endParaRPr>
              <a:latin typeface="Courier New"/>
              <a:ea typeface="Courier New"/>
              <a:cs typeface="Courier New"/>
              <a:sym typeface="Courier New"/>
            </a:endParaRPr>
          </a:p>
        </p:txBody>
      </p:sp>
      <p:sp>
        <p:nvSpPr>
          <p:cNvPr id="248" name="Google Shape;248;p29"/>
          <p:cNvSpPr txBox="1"/>
          <p:nvPr/>
        </p:nvSpPr>
        <p:spPr>
          <a:xfrm>
            <a:off x="1378525" y="1111700"/>
            <a:ext cx="7589100" cy="12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pl" sz="1300">
                <a:solidFill>
                  <a:schemeClr val="lt1"/>
                </a:solidFill>
                <a:latin typeface="Lato"/>
                <a:ea typeface="Lato"/>
                <a:cs typeface="Lato"/>
                <a:sym typeface="Lato"/>
              </a:rPr>
              <a:t>SenML - Sensor Markup Language.</a:t>
            </a:r>
            <a:br>
              <a:rPr lang="pl" sz="1300">
                <a:solidFill>
                  <a:schemeClr val="lt1"/>
                </a:solidFill>
                <a:latin typeface="Lato"/>
                <a:ea typeface="Lato"/>
                <a:cs typeface="Lato"/>
                <a:sym typeface="Lato"/>
              </a:rPr>
            </a:br>
            <a:r>
              <a:rPr lang="pl" sz="1300">
                <a:solidFill>
                  <a:schemeClr val="lt1"/>
                </a:solidFill>
                <a:latin typeface="Lato"/>
                <a:ea typeface="Lato"/>
                <a:cs typeface="Lato"/>
                <a:sym typeface="Lato"/>
              </a:rPr>
              <a:t>Jest to prosty model informacyjny stworzony do opakowywania danych pochodzących z różnych czujników. SenML specyfikuje/definiuje model dla JSON’a, XML, CBOR i EXI. Stanowi balans pomiędzy szybkim przesyłaniem danych binarnych a łatwym pod względem czytelności, przesyłaniu danych tekstowych</a:t>
            </a:r>
            <a:endParaRPr sz="1300">
              <a:solidFill>
                <a:schemeClr val="lt1"/>
              </a:solidFill>
              <a:latin typeface="Lato"/>
              <a:ea typeface="Lato"/>
              <a:cs typeface="Lato"/>
              <a:sym typeface="Lato"/>
            </a:endParaRPr>
          </a:p>
        </p:txBody>
      </p:sp>
      <p:sp>
        <p:nvSpPr>
          <p:cNvPr id="249" name="Google Shape;249;p29"/>
          <p:cNvSpPr txBox="1"/>
          <p:nvPr/>
        </p:nvSpPr>
        <p:spPr>
          <a:xfrm>
            <a:off x="0" y="4839900"/>
            <a:ext cx="25497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200">
                <a:solidFill>
                  <a:srgbClr val="FFFFFF"/>
                </a:solidFill>
              </a:rPr>
              <a:t>https://tools.ietf.org/html/rfc8428</a:t>
            </a:r>
            <a:endParaRPr sz="12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Co korzysta z protokołu MQTT? Zastosowania.</a:t>
            </a:r>
            <a:endParaRPr/>
          </a:p>
        </p:txBody>
      </p:sp>
      <p:sp>
        <p:nvSpPr>
          <p:cNvPr id="255" name="Google Shape;255;p30"/>
          <p:cNvSpPr txBox="1"/>
          <p:nvPr>
            <p:ph idx="1" type="body"/>
          </p:nvPr>
        </p:nvSpPr>
        <p:spPr>
          <a:xfrm>
            <a:off x="1297500" y="1567550"/>
            <a:ext cx="7038900" cy="1167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l"/>
              <a:t>Komunikatory</a:t>
            </a:r>
            <a:endParaRPr/>
          </a:p>
          <a:p>
            <a:pPr indent="-311150" lvl="0" marL="457200" rtl="0" algn="l">
              <a:spcBef>
                <a:spcPts val="0"/>
              </a:spcBef>
              <a:spcAft>
                <a:spcPts val="0"/>
              </a:spcAft>
              <a:buSzPts val="1300"/>
              <a:buChar char="●"/>
            </a:pPr>
            <a:r>
              <a:rPr lang="pl"/>
              <a:t>Node-red</a:t>
            </a:r>
            <a:endParaRPr/>
          </a:p>
          <a:p>
            <a:pPr indent="-311150" lvl="0" marL="457200" rtl="0" algn="l">
              <a:spcBef>
                <a:spcPts val="0"/>
              </a:spcBef>
              <a:spcAft>
                <a:spcPts val="0"/>
              </a:spcAft>
              <a:buSzPts val="1300"/>
              <a:buChar char="●"/>
            </a:pPr>
            <a:r>
              <a:rPr lang="pl"/>
              <a:t>Automatyka domowa</a:t>
            </a:r>
            <a:endParaRPr/>
          </a:p>
          <a:p>
            <a:pPr indent="-311150" lvl="0" marL="457200" rtl="0" algn="l">
              <a:spcBef>
                <a:spcPts val="0"/>
              </a:spcBef>
              <a:spcAft>
                <a:spcPts val="0"/>
              </a:spcAft>
              <a:buSzPts val="1300"/>
              <a:buChar char="●"/>
            </a:pPr>
            <a:r>
              <a:rPr lang="pl"/>
              <a:t>IoT / Automotive</a:t>
            </a:r>
            <a:endParaRPr/>
          </a:p>
        </p:txBody>
      </p:sp>
      <p:pic>
        <p:nvPicPr>
          <p:cNvPr id="256" name="Google Shape;256;p30"/>
          <p:cNvPicPr preferRelativeResize="0"/>
          <p:nvPr/>
        </p:nvPicPr>
        <p:blipFill>
          <a:blip r:embed="rId3">
            <a:alphaModFix/>
          </a:blip>
          <a:stretch>
            <a:fillRect/>
          </a:stretch>
        </p:blipFill>
        <p:spPr>
          <a:xfrm>
            <a:off x="7529875" y="517500"/>
            <a:ext cx="806525" cy="1050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3400">
                <a:latin typeface="Lato"/>
                <a:ea typeface="Lato"/>
                <a:cs typeface="Lato"/>
                <a:sym typeface="Lato"/>
              </a:rPr>
              <a:t>Broker? Mosquitto!</a:t>
            </a:r>
            <a:endParaRPr sz="4500"/>
          </a:p>
        </p:txBody>
      </p:sp>
      <p:sp>
        <p:nvSpPr>
          <p:cNvPr id="262" name="Google Shape;262;p31"/>
          <p:cNvSpPr txBox="1"/>
          <p:nvPr>
            <p:ph idx="1" type="body"/>
          </p:nvPr>
        </p:nvSpPr>
        <p:spPr>
          <a:xfrm>
            <a:off x="1297500" y="112867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l"/>
              <a:t>Eclipse Mosquitto jest open sourcowym brokerem dostarczanym na licencji EPL/EDL.</a:t>
            </a:r>
            <a:endParaRPr/>
          </a:p>
          <a:p>
            <a:pPr indent="-311150" lvl="0" marL="457200" rtl="0" algn="l">
              <a:spcBef>
                <a:spcPts val="0"/>
              </a:spcBef>
              <a:spcAft>
                <a:spcPts val="0"/>
              </a:spcAft>
              <a:buSzPts val="1300"/>
              <a:buChar char="●"/>
            </a:pPr>
            <a:r>
              <a:rPr lang="pl"/>
              <a:t>Obsługiwane wersje MQTT: 3.1, 3.1.1, 5.0</a:t>
            </a:r>
            <a:endParaRPr/>
          </a:p>
          <a:p>
            <a:pPr indent="-311150" lvl="0" marL="457200" rtl="0" algn="l">
              <a:spcBef>
                <a:spcPts val="0"/>
              </a:spcBef>
              <a:spcAft>
                <a:spcPts val="0"/>
              </a:spcAft>
              <a:buSzPts val="1300"/>
              <a:buChar char="●"/>
            </a:pPr>
            <a:r>
              <a:rPr lang="pl"/>
              <a:t>Prócz brokera projekt Mosquitto dostarcza również bibliotekę w języku C oraz komendy dla klientów CLI takie jak  </a:t>
            </a:r>
            <a:r>
              <a:rPr lang="pl">
                <a:latin typeface="Courier New"/>
                <a:ea typeface="Courier New"/>
                <a:cs typeface="Courier New"/>
                <a:sym typeface="Courier New"/>
              </a:rPr>
              <a:t>mosquitto_pub</a:t>
            </a:r>
            <a:r>
              <a:rPr lang="pl"/>
              <a:t> oraz  </a:t>
            </a:r>
            <a:r>
              <a:rPr lang="pl">
                <a:latin typeface="Courier New"/>
                <a:ea typeface="Courier New"/>
                <a:cs typeface="Courier New"/>
                <a:sym typeface="Courier New"/>
              </a:rPr>
              <a:t>mosquitto_sub</a:t>
            </a:r>
            <a:r>
              <a:rPr lang="pl"/>
              <a:t>.</a:t>
            </a:r>
            <a:endParaRPr/>
          </a:p>
          <a:p>
            <a:pPr indent="0" lvl="0" marL="0" rtl="0" algn="l">
              <a:spcBef>
                <a:spcPts val="1600"/>
              </a:spcBef>
              <a:spcAft>
                <a:spcPts val="0"/>
              </a:spcAft>
              <a:buNone/>
            </a:pPr>
            <a:r>
              <a:t/>
            </a:r>
            <a:endParaRPr/>
          </a:p>
          <a:p>
            <a:pPr indent="0" lvl="0" marL="457200" rtl="0" algn="l">
              <a:spcBef>
                <a:spcPts val="1600"/>
              </a:spcBef>
              <a:spcAft>
                <a:spcPts val="0"/>
              </a:spcAft>
              <a:buNone/>
            </a:pPr>
            <a:r>
              <a:rPr lang="pl"/>
              <a:t>INSTALACJA na przykładzie </a:t>
            </a:r>
            <a:r>
              <a:rPr b="1" lang="pl"/>
              <a:t>Raspberry Pi</a:t>
            </a:r>
            <a:r>
              <a:rPr lang="pl"/>
              <a:t> (OS: Raspbian):</a:t>
            </a:r>
            <a:endParaRPr/>
          </a:p>
          <a:p>
            <a:pPr indent="-311150" lvl="0" marL="457200" rtl="0" algn="l">
              <a:spcBef>
                <a:spcPts val="1600"/>
              </a:spcBef>
              <a:spcAft>
                <a:spcPts val="0"/>
              </a:spcAft>
              <a:buSzPts val="1300"/>
              <a:buFont typeface="Courier New"/>
              <a:buChar char="●"/>
            </a:pPr>
            <a:r>
              <a:rPr lang="pl">
                <a:latin typeface="Courier New"/>
                <a:ea typeface="Courier New"/>
                <a:cs typeface="Courier New"/>
                <a:sym typeface="Courier New"/>
              </a:rPr>
              <a:t>sudo apt-get update</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Char char="●"/>
            </a:pPr>
            <a:r>
              <a:rPr lang="pl">
                <a:latin typeface="Courier New"/>
                <a:ea typeface="Courier New"/>
                <a:cs typeface="Courier New"/>
                <a:sym typeface="Courier New"/>
              </a:rPr>
              <a:t>sudo apt-get install mosquitto mosquitto-clients</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Char char="●"/>
            </a:pPr>
            <a:r>
              <a:rPr lang="pl">
                <a:latin typeface="Courier New"/>
                <a:ea typeface="Courier New"/>
                <a:cs typeface="Courier New"/>
                <a:sym typeface="Courier New"/>
              </a:rPr>
              <a:t>sudo systemctl enable mosquitto.service</a:t>
            </a:r>
            <a:endParaRPr>
              <a:latin typeface="Courier New"/>
              <a:ea typeface="Courier New"/>
              <a:cs typeface="Courier New"/>
              <a:sym typeface="Courier New"/>
            </a:endParaRPr>
          </a:p>
          <a:p>
            <a:pPr indent="0" lvl="0" marL="457200" rtl="0" algn="l">
              <a:spcBef>
                <a:spcPts val="1600"/>
              </a:spcBef>
              <a:spcAft>
                <a:spcPts val="1600"/>
              </a:spcAft>
              <a:buNone/>
            </a:pPr>
            <a:r>
              <a:rPr lang="pl"/>
              <a:t>Koniec - broker domyślnie jest dostępny na porcie </a:t>
            </a:r>
            <a:r>
              <a:rPr b="1" lang="pl"/>
              <a:t>TCP 1883</a:t>
            </a:r>
            <a:r>
              <a:rPr lang="pl"/>
              <a:t>.</a:t>
            </a:r>
            <a:br>
              <a:rPr lang="pl"/>
            </a:br>
            <a:r>
              <a:rPr lang="pl"/>
              <a:t>Aby dostać się z “zewnątrz” trzeba upewnić się, że posiada się stałe IP (bądź zadbać o jego namiastkę przy pomocy np. serwisu </a:t>
            </a:r>
            <a:r>
              <a:rPr b="1" lang="pl"/>
              <a:t>no-ip</a:t>
            </a:r>
            <a:r>
              <a:rPr lang="pl"/>
              <a:t>) a także odpowiednie forwardowanie portów.</a:t>
            </a:r>
            <a:endParaRPr/>
          </a:p>
        </p:txBody>
      </p:sp>
      <p:pic>
        <p:nvPicPr>
          <p:cNvPr id="263" name="Google Shape;263;p31"/>
          <p:cNvPicPr preferRelativeResize="0"/>
          <p:nvPr/>
        </p:nvPicPr>
        <p:blipFill>
          <a:blip r:embed="rId3">
            <a:alphaModFix/>
          </a:blip>
          <a:stretch>
            <a:fillRect/>
          </a:stretch>
        </p:blipFill>
        <p:spPr>
          <a:xfrm>
            <a:off x="5404175" y="419200"/>
            <a:ext cx="3522100" cy="709475"/>
          </a:xfrm>
          <a:prstGeom prst="rect">
            <a:avLst/>
          </a:prstGeom>
          <a:noFill/>
          <a:ln>
            <a:noFill/>
          </a:ln>
        </p:spPr>
      </p:pic>
      <p:pic>
        <p:nvPicPr>
          <p:cNvPr id="264" name="Google Shape;264;p31"/>
          <p:cNvPicPr preferRelativeResize="0"/>
          <p:nvPr/>
        </p:nvPicPr>
        <p:blipFill>
          <a:blip r:embed="rId4">
            <a:alphaModFix/>
          </a:blip>
          <a:stretch>
            <a:fillRect/>
          </a:stretch>
        </p:blipFill>
        <p:spPr>
          <a:xfrm>
            <a:off x="6378149" y="2486525"/>
            <a:ext cx="1920600" cy="1709350"/>
          </a:xfrm>
          <a:prstGeom prst="rect">
            <a:avLst/>
          </a:prstGeom>
          <a:noFill/>
          <a:ln>
            <a:noFill/>
          </a:ln>
        </p:spPr>
      </p:pic>
      <p:sp>
        <p:nvSpPr>
          <p:cNvPr id="265" name="Google Shape;265;p31"/>
          <p:cNvSpPr txBox="1"/>
          <p:nvPr/>
        </p:nvSpPr>
        <p:spPr>
          <a:xfrm>
            <a:off x="0" y="4619850"/>
            <a:ext cx="18447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300">
                <a:solidFill>
                  <a:srgbClr val="FFFFFF"/>
                </a:solidFill>
              </a:rPr>
              <a:t>https://mosquitto.org</a:t>
            </a:r>
            <a:endParaRPr sz="1300">
              <a:solidFill>
                <a:srgbClr val="FFFFFF"/>
              </a:solidFill>
            </a:endParaRPr>
          </a:p>
        </p:txBody>
      </p:sp>
      <p:sp>
        <p:nvSpPr>
          <p:cNvPr id="266" name="Google Shape;266;p31"/>
          <p:cNvSpPr txBox="1"/>
          <p:nvPr/>
        </p:nvSpPr>
        <p:spPr>
          <a:xfrm>
            <a:off x="0" y="4865100"/>
            <a:ext cx="40908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000">
                <a:solidFill>
                  <a:srgbClr val="FFFFFF"/>
                </a:solidFill>
              </a:rPr>
              <a:t>https://malinowepi.pl/post/43316048520/raspberry-pi-i-zmienne-ip-ddns</a:t>
            </a:r>
            <a:endParaRPr sz="1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MQTT - Architektura</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Zasada działania oparta na publish/subscribe (architektura client-server)</a:t>
            </a:r>
            <a:endParaRPr/>
          </a:p>
          <a:p>
            <a:pPr indent="0" lvl="0" marL="0" rtl="0" algn="l">
              <a:spcBef>
                <a:spcPts val="1600"/>
              </a:spcBef>
              <a:spcAft>
                <a:spcPts val="1600"/>
              </a:spcAft>
              <a:buNone/>
            </a:pPr>
            <a:r>
              <a:rPr lang="pl"/>
              <a:t>Klient nr 1 (publisher) wysyła wiadomość do MQTT Broker’a</a:t>
            </a:r>
            <a:br>
              <a:rPr lang="pl"/>
            </a:br>
            <a:r>
              <a:rPr lang="pl"/>
              <a:t>Klient nr 2 (subscriber) otrzymuje tę wiadomość</a:t>
            </a:r>
            <a:br>
              <a:rPr lang="pl"/>
            </a:br>
            <a:r>
              <a:rPr lang="pl"/>
              <a:t>Klient nr 1 nie wie, czy klient nr 2 istnieje. Wszystkie połączenia klientów są realizowane przez brokera</a:t>
            </a:r>
            <a:endParaRPr/>
          </a:p>
        </p:txBody>
      </p:sp>
      <p:pic>
        <p:nvPicPr>
          <p:cNvPr id="143" name="Google Shape;143;p14"/>
          <p:cNvPicPr preferRelativeResize="0"/>
          <p:nvPr/>
        </p:nvPicPr>
        <p:blipFill>
          <a:blip r:embed="rId3">
            <a:alphaModFix/>
          </a:blip>
          <a:stretch>
            <a:fillRect/>
          </a:stretch>
        </p:blipFill>
        <p:spPr>
          <a:xfrm>
            <a:off x="4006625" y="2875625"/>
            <a:ext cx="4329776" cy="2052950"/>
          </a:xfrm>
          <a:prstGeom prst="rect">
            <a:avLst/>
          </a:prstGeom>
          <a:noFill/>
          <a:ln>
            <a:noFill/>
          </a:ln>
        </p:spPr>
      </p:pic>
      <p:pic>
        <p:nvPicPr>
          <p:cNvPr id="144" name="Google Shape;144;p14"/>
          <p:cNvPicPr preferRelativeResize="0"/>
          <p:nvPr/>
        </p:nvPicPr>
        <p:blipFill>
          <a:blip r:embed="rId4">
            <a:alphaModFix/>
          </a:blip>
          <a:stretch>
            <a:fillRect/>
          </a:stretch>
        </p:blipFill>
        <p:spPr>
          <a:xfrm>
            <a:off x="610375" y="3018794"/>
            <a:ext cx="3257571" cy="1909775"/>
          </a:xfrm>
          <a:prstGeom prst="rect">
            <a:avLst/>
          </a:prstGeom>
          <a:noFill/>
          <a:ln>
            <a:noFill/>
          </a:ln>
        </p:spPr>
      </p:pic>
      <p:pic>
        <p:nvPicPr>
          <p:cNvPr id="145" name="Google Shape;145;p14"/>
          <p:cNvPicPr preferRelativeResize="0"/>
          <p:nvPr/>
        </p:nvPicPr>
        <p:blipFill>
          <a:blip r:embed="rId5">
            <a:alphaModFix/>
          </a:blip>
          <a:stretch>
            <a:fillRect/>
          </a:stretch>
        </p:blipFill>
        <p:spPr>
          <a:xfrm>
            <a:off x="5751225" y="605774"/>
            <a:ext cx="2755374" cy="70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3400">
                <a:latin typeface="Lato"/>
                <a:ea typeface="Lato"/>
                <a:cs typeface="Lato"/>
                <a:sym typeface="Lato"/>
              </a:rPr>
              <a:t>Biblioteka</a:t>
            </a:r>
            <a:r>
              <a:rPr lang="pl" sz="3400">
                <a:latin typeface="Lato"/>
                <a:ea typeface="Lato"/>
                <a:cs typeface="Lato"/>
                <a:sym typeface="Lato"/>
              </a:rPr>
              <a:t>? Paho!</a:t>
            </a:r>
            <a:endParaRPr sz="4500"/>
          </a:p>
        </p:txBody>
      </p:sp>
      <p:sp>
        <p:nvSpPr>
          <p:cNvPr id="272" name="Google Shape;272;p32"/>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l"/>
              <a:t>Eclipse Paho jest to natomiast popularna open-source’owa (licencja EPL/EDL) biblioteka programistyczna dostępna w wielu różnych językach.</a:t>
            </a:r>
            <a:endParaRPr/>
          </a:p>
        </p:txBody>
      </p:sp>
      <p:sp>
        <p:nvSpPr>
          <p:cNvPr id="273" name="Google Shape;273;p32"/>
          <p:cNvSpPr txBox="1"/>
          <p:nvPr/>
        </p:nvSpPr>
        <p:spPr>
          <a:xfrm>
            <a:off x="0" y="4749600"/>
            <a:ext cx="21771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200">
                <a:solidFill>
                  <a:srgbClr val="FFFFFF"/>
                </a:solidFill>
              </a:rPr>
              <a:t>https://www.eclipse.org/paho/</a:t>
            </a:r>
            <a:endParaRPr sz="1200">
              <a:solidFill>
                <a:srgbClr val="FFFFFF"/>
              </a:solidFill>
            </a:endParaRPr>
          </a:p>
        </p:txBody>
      </p:sp>
      <p:pic>
        <p:nvPicPr>
          <p:cNvPr id="274" name="Google Shape;274;p32"/>
          <p:cNvPicPr preferRelativeResize="0"/>
          <p:nvPr/>
        </p:nvPicPr>
        <p:blipFill>
          <a:blip r:embed="rId3">
            <a:alphaModFix/>
          </a:blip>
          <a:stretch>
            <a:fillRect/>
          </a:stretch>
        </p:blipFill>
        <p:spPr>
          <a:xfrm>
            <a:off x="1626863" y="2080452"/>
            <a:ext cx="6380176" cy="2513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Bibliografia</a:t>
            </a:r>
            <a:endParaRPr/>
          </a:p>
        </p:txBody>
      </p:sp>
      <p:sp>
        <p:nvSpPr>
          <p:cNvPr id="280" name="Google Shape;280;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l" u="sng">
                <a:solidFill>
                  <a:schemeClr val="hlink"/>
                </a:solidFill>
                <a:hlinkClick r:id="rId3"/>
              </a:rPr>
              <a:t>https://www.hivemq.com/blog/how-to-get-started-with-mqtt/</a:t>
            </a:r>
            <a:endParaRPr/>
          </a:p>
          <a:p>
            <a:pPr indent="-311150" lvl="0" marL="457200" rtl="0" algn="l">
              <a:spcBef>
                <a:spcPts val="0"/>
              </a:spcBef>
              <a:spcAft>
                <a:spcPts val="0"/>
              </a:spcAft>
              <a:buSzPts val="1300"/>
              <a:buChar char="●"/>
            </a:pPr>
            <a:r>
              <a:rPr lang="pl" u="sng">
                <a:solidFill>
                  <a:schemeClr val="hlink"/>
                </a:solidFill>
                <a:hlinkClick r:id="rId4"/>
              </a:rPr>
              <a:t>https://en.wikipedia.org/wiki/MQTT</a:t>
            </a:r>
            <a:endParaRPr/>
          </a:p>
          <a:p>
            <a:pPr indent="-311150" lvl="0" marL="457200" rtl="0" algn="l">
              <a:spcBef>
                <a:spcPts val="0"/>
              </a:spcBef>
              <a:spcAft>
                <a:spcPts val="0"/>
              </a:spcAft>
              <a:buSzPts val="1300"/>
              <a:buChar char="●"/>
            </a:pPr>
            <a:r>
              <a:rPr lang="pl" u="sng">
                <a:solidFill>
                  <a:schemeClr val="hlink"/>
                </a:solidFill>
                <a:hlinkClick r:id="rId5"/>
              </a:rPr>
              <a:t>https://www.promotic.eu/pl/pmdoc/Subsystems/Comm/Protocol/Mqtt.htm</a:t>
            </a:r>
            <a:endParaRPr/>
          </a:p>
          <a:p>
            <a:pPr indent="-311150" lvl="0" marL="457200" rtl="0" algn="l">
              <a:spcBef>
                <a:spcPts val="0"/>
              </a:spcBef>
              <a:spcAft>
                <a:spcPts val="0"/>
              </a:spcAft>
              <a:buSzPts val="1300"/>
              <a:buChar char="●"/>
            </a:pPr>
            <a:r>
              <a:rPr lang="pl" u="sng">
                <a:solidFill>
                  <a:schemeClr val="hlink"/>
                </a:solidFill>
                <a:hlinkClick r:id="rId6"/>
              </a:rPr>
              <a:t>https://www.eclipse.org/paho/</a:t>
            </a:r>
            <a:endParaRPr/>
          </a:p>
          <a:p>
            <a:pPr indent="-311150" lvl="0" marL="457200" rtl="0" algn="l">
              <a:spcBef>
                <a:spcPts val="0"/>
              </a:spcBef>
              <a:spcAft>
                <a:spcPts val="0"/>
              </a:spcAft>
              <a:buSzPts val="1300"/>
              <a:buChar char="●"/>
            </a:pPr>
            <a:r>
              <a:rPr lang="pl" u="sng">
                <a:solidFill>
                  <a:schemeClr val="hlink"/>
                </a:solidFill>
                <a:hlinkClick r:id="rId7"/>
              </a:rPr>
              <a:t>https://mosquitto.org/</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823850" y="1284675"/>
            <a:ext cx="6171600" cy="29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To już jest koniec… </a:t>
            </a:r>
            <a:endParaRPr/>
          </a:p>
          <a:p>
            <a:pPr indent="0" lvl="0" marL="0" rtl="0" algn="l">
              <a:spcBef>
                <a:spcPts val="0"/>
              </a:spcBef>
              <a:spcAft>
                <a:spcPts val="0"/>
              </a:spcAft>
              <a:buNone/>
            </a:pPr>
            <a:r>
              <a:rPr lang="pl" sz="1500"/>
              <a:t>części teoretycznej ;)</a:t>
            </a:r>
            <a:endParaRPr sz="1500"/>
          </a:p>
        </p:txBody>
      </p:sp>
      <p:pic>
        <p:nvPicPr>
          <p:cNvPr id="286" name="Google Shape;286;p34"/>
          <p:cNvPicPr preferRelativeResize="0"/>
          <p:nvPr/>
        </p:nvPicPr>
        <p:blipFill>
          <a:blip r:embed="rId3">
            <a:alphaModFix/>
          </a:blip>
          <a:stretch>
            <a:fillRect/>
          </a:stretch>
        </p:blipFill>
        <p:spPr>
          <a:xfrm>
            <a:off x="6323725" y="1943901"/>
            <a:ext cx="2546500" cy="1711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823850" y="1284675"/>
            <a:ext cx="6171600" cy="29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Czas na praktykę!</a:t>
            </a:r>
            <a:endParaRPr sz="1500"/>
          </a:p>
        </p:txBody>
      </p:sp>
      <p:pic>
        <p:nvPicPr>
          <p:cNvPr id="292" name="Google Shape;292;p35"/>
          <p:cNvPicPr preferRelativeResize="0"/>
          <p:nvPr/>
        </p:nvPicPr>
        <p:blipFill>
          <a:blip r:embed="rId3">
            <a:alphaModFix/>
          </a:blip>
          <a:stretch>
            <a:fillRect/>
          </a:stretch>
        </p:blipFill>
        <p:spPr>
          <a:xfrm>
            <a:off x="6017325" y="1772188"/>
            <a:ext cx="2812150" cy="1939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Zalety protokołu MQTT</a:t>
            </a:r>
            <a:endParaRPr/>
          </a:p>
        </p:txBody>
      </p:sp>
      <p:sp>
        <p:nvSpPr>
          <p:cNvPr id="151" name="Google Shape;151;p15"/>
          <p:cNvSpPr txBox="1"/>
          <p:nvPr>
            <p:ph idx="1" type="body"/>
          </p:nvPr>
        </p:nvSpPr>
        <p:spPr>
          <a:xfrm>
            <a:off x="1297500" y="1356275"/>
            <a:ext cx="7038900" cy="3513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l"/>
              <a:t>Brak informacji o publisherze (oraz vice versa)</a:t>
            </a:r>
            <a:endParaRPr/>
          </a:p>
          <a:p>
            <a:pPr indent="-311150" lvl="0" marL="457200" rtl="0" algn="l">
              <a:spcBef>
                <a:spcPts val="0"/>
              </a:spcBef>
              <a:spcAft>
                <a:spcPts val="0"/>
              </a:spcAft>
              <a:buSzPts val="1300"/>
              <a:buChar char="●"/>
            </a:pPr>
            <a:r>
              <a:rPr lang="pl"/>
              <a:t>Publisher i Subscriber nie muszą być aktywni w tym samym momencie, by przesłać sobie wiadomość. </a:t>
            </a:r>
            <a:endParaRPr/>
          </a:p>
          <a:p>
            <a:pPr indent="-311150" lvl="0" marL="457200" rtl="0" algn="l">
              <a:spcBef>
                <a:spcPts val="0"/>
              </a:spcBef>
              <a:spcAft>
                <a:spcPts val="0"/>
              </a:spcAft>
              <a:buSzPts val="1300"/>
              <a:buChar char="●"/>
            </a:pPr>
            <a:r>
              <a:rPr lang="pl"/>
              <a:t>Filtracja wiadomości. Broker ma kilka możliwości filtracji i zarządzania (np. poprzez hierarchiczną strukturę topic’ów)</a:t>
            </a:r>
            <a:endParaRPr/>
          </a:p>
          <a:p>
            <a:pPr indent="-311150" lvl="0" marL="457200" rtl="0" algn="l">
              <a:spcBef>
                <a:spcPts val="0"/>
              </a:spcBef>
              <a:spcAft>
                <a:spcPts val="0"/>
              </a:spcAft>
              <a:buSzPts val="1300"/>
              <a:buChar char="●"/>
            </a:pPr>
            <a:r>
              <a:rPr lang="pl"/>
              <a:t>Flow MQTT jest asynchroniczne. Protokół ten jest uznawany jako lekki, odpowiedni dla małych urządzeń.</a:t>
            </a:r>
            <a:endParaRPr/>
          </a:p>
        </p:txBody>
      </p:sp>
      <p:pic>
        <p:nvPicPr>
          <p:cNvPr id="152" name="Google Shape;152;p15"/>
          <p:cNvPicPr preferRelativeResize="0"/>
          <p:nvPr/>
        </p:nvPicPr>
        <p:blipFill>
          <a:blip r:embed="rId3">
            <a:alphaModFix/>
          </a:blip>
          <a:stretch>
            <a:fillRect/>
          </a:stretch>
        </p:blipFill>
        <p:spPr>
          <a:xfrm>
            <a:off x="2552700" y="3174450"/>
            <a:ext cx="4038600" cy="1619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Wady protokołu MQTT</a:t>
            </a:r>
            <a:endParaRPr/>
          </a:p>
        </p:txBody>
      </p:sp>
      <p:sp>
        <p:nvSpPr>
          <p:cNvPr id="158" name="Google Shape;158;p16"/>
          <p:cNvSpPr txBox="1"/>
          <p:nvPr>
            <p:ph idx="1" type="body"/>
          </p:nvPr>
        </p:nvSpPr>
        <p:spPr>
          <a:xfrm>
            <a:off x="1297500" y="1356275"/>
            <a:ext cx="7038900" cy="3513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pl"/>
              <a:t>Broker przy dużej ilości połączeń może wprowadzać duże opóźnienia. Utrzymanie np. miliona połączeń jest wyzwaniem, jednak można rozwinąć  brokera na kilka broker node’ów.</a:t>
            </a:r>
            <a:endParaRPr/>
          </a:p>
        </p:txBody>
      </p:sp>
      <p:pic>
        <p:nvPicPr>
          <p:cNvPr id="159" name="Google Shape;159;p16"/>
          <p:cNvPicPr preferRelativeResize="0"/>
          <p:nvPr/>
        </p:nvPicPr>
        <p:blipFill>
          <a:blip r:embed="rId3">
            <a:alphaModFix/>
          </a:blip>
          <a:stretch>
            <a:fillRect/>
          </a:stretch>
        </p:blipFill>
        <p:spPr>
          <a:xfrm>
            <a:off x="3067500" y="2180850"/>
            <a:ext cx="4995675" cy="268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Połączenie MQTT</a:t>
            </a:r>
            <a:endParaRPr/>
          </a:p>
        </p:txBody>
      </p:sp>
      <p:sp>
        <p:nvSpPr>
          <p:cNvPr id="165" name="Google Shape;165;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l"/>
              <a:t>Protokół MQTT działa w obrębie warstwy aplikacji. Połączenie z brokerem jest realizowane za pomocą wysłania komendy. Jeżeli zbyt dużo czasu minie pomiędzy otwarciem socketa a wysłaniem wiadomości - broker zakańcza to połączenie. Dla MQTT 3 klient wysyła wiadomość (pakiet) jak poniżej:</a:t>
            </a:r>
            <a:endParaRPr/>
          </a:p>
        </p:txBody>
      </p:sp>
      <p:pic>
        <p:nvPicPr>
          <p:cNvPr id="166" name="Google Shape;166;p17"/>
          <p:cNvPicPr preferRelativeResize="0"/>
          <p:nvPr/>
        </p:nvPicPr>
        <p:blipFill>
          <a:blip r:embed="rId3">
            <a:alphaModFix/>
          </a:blip>
          <a:stretch>
            <a:fillRect/>
          </a:stretch>
        </p:blipFill>
        <p:spPr>
          <a:xfrm>
            <a:off x="4677600" y="2571748"/>
            <a:ext cx="3949225" cy="2379150"/>
          </a:xfrm>
          <a:prstGeom prst="rect">
            <a:avLst/>
          </a:prstGeom>
          <a:noFill/>
          <a:ln>
            <a:noFill/>
          </a:ln>
        </p:spPr>
      </p:pic>
      <p:pic>
        <p:nvPicPr>
          <p:cNvPr id="167" name="Google Shape;167;p17"/>
          <p:cNvPicPr preferRelativeResize="0"/>
          <p:nvPr/>
        </p:nvPicPr>
        <p:blipFill>
          <a:blip r:embed="rId4">
            <a:alphaModFix/>
          </a:blip>
          <a:stretch>
            <a:fillRect/>
          </a:stretch>
        </p:blipFill>
        <p:spPr>
          <a:xfrm>
            <a:off x="900625" y="2861213"/>
            <a:ext cx="3619500" cy="180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Autoryzacja / Inne wiadomości</a:t>
            </a:r>
            <a:endParaRPr/>
          </a:p>
        </p:txBody>
      </p:sp>
      <p:sp>
        <p:nvSpPr>
          <p:cNvPr id="173" name="Google Shape;173;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MQTT może przesyłać user_name&amp;password do autoryzacji. Nie jest to jednak w żaden sposób encryptowane lub hashowane (pomijając TLS). Hasło wysyłane jest w postaci plain text.</a:t>
            </a:r>
            <a:endParaRPr/>
          </a:p>
          <a:p>
            <a:pPr indent="0" lvl="0" marL="0" rtl="0" algn="l">
              <a:spcBef>
                <a:spcPts val="1600"/>
              </a:spcBef>
              <a:spcAft>
                <a:spcPts val="0"/>
              </a:spcAft>
              <a:buNone/>
            </a:pPr>
            <a:r>
              <a:rPr lang="pl"/>
              <a:t>Oprócz Publish oraz Subscribe, istnieje także komenda odwrotna: Unsubscribe - używana do usunięcia istniejących subskrypcji klienta na brokerze, oraz Disconnect - której raczej nie trzeba tłumaczyć.</a:t>
            </a:r>
            <a:endParaRPr/>
          </a:p>
          <a:p>
            <a:pPr indent="0" lvl="0" marL="0" rtl="0" algn="l">
              <a:spcBef>
                <a:spcPts val="1600"/>
              </a:spcBef>
              <a:spcAft>
                <a:spcPts val="1600"/>
              </a:spcAft>
              <a:buNone/>
            </a:pPr>
            <a:r>
              <a:rPr lang="pl"/>
              <a:t>Wiadomość “Retained” - Jest to możliwość ustawienia przez brokera wiadomości która zostaje natychmiastowo przesłana zaraz po tym jak nowy klient połączy się z brokerem. W innych słowach, wiadomość retained w topicu jest ostatnią znaną wartością. Ważne jest zrozumienie, że nie ma ona nic wspólnego z tzw. sesjami trwałymi. (O tym później)</a:t>
            </a:r>
            <a:endParaRPr/>
          </a:p>
        </p:txBody>
      </p:sp>
      <p:pic>
        <p:nvPicPr>
          <p:cNvPr id="174" name="Google Shape;174;p18"/>
          <p:cNvPicPr preferRelativeResize="0"/>
          <p:nvPr/>
        </p:nvPicPr>
        <p:blipFill>
          <a:blip r:embed="rId3">
            <a:alphaModFix/>
          </a:blip>
          <a:stretch>
            <a:fillRect/>
          </a:stretch>
        </p:blipFill>
        <p:spPr>
          <a:xfrm>
            <a:off x="7419099" y="426750"/>
            <a:ext cx="740825" cy="84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Topics</a:t>
            </a:r>
            <a:endParaRPr/>
          </a:p>
        </p:txBody>
      </p:sp>
      <p:sp>
        <p:nvSpPr>
          <p:cNvPr id="180" name="Google Shape;180;p19"/>
          <p:cNvSpPr txBox="1"/>
          <p:nvPr>
            <p:ph idx="1" type="body"/>
          </p:nvPr>
        </p:nvSpPr>
        <p:spPr>
          <a:xfrm>
            <a:off x="1297500" y="2512450"/>
            <a:ext cx="7038900" cy="19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Topic musi posiadać co najmniej 1 znak oraz dopuszczane są spacje. Topici są także case-sensitive. Np. myhome/temperature a myHome/temperature to dwa zupełnie różne miejsca.</a:t>
            </a:r>
            <a:endParaRPr/>
          </a:p>
          <a:p>
            <a:pPr indent="0" lvl="0" marL="457200" rtl="0" algn="l">
              <a:spcBef>
                <a:spcPts val="1600"/>
              </a:spcBef>
              <a:spcAft>
                <a:spcPts val="1600"/>
              </a:spcAft>
              <a:buNone/>
            </a:pPr>
            <a:r>
              <a:t/>
            </a:r>
            <a:endParaRPr/>
          </a:p>
        </p:txBody>
      </p:sp>
      <p:pic>
        <p:nvPicPr>
          <p:cNvPr id="181" name="Google Shape;181;p19"/>
          <p:cNvPicPr preferRelativeResize="0"/>
          <p:nvPr/>
        </p:nvPicPr>
        <p:blipFill>
          <a:blip r:embed="rId3">
            <a:alphaModFix/>
          </a:blip>
          <a:stretch>
            <a:fillRect/>
          </a:stretch>
        </p:blipFill>
        <p:spPr>
          <a:xfrm>
            <a:off x="1980050" y="1104524"/>
            <a:ext cx="5183900" cy="129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Wildcards</a:t>
            </a:r>
            <a:endParaRPr/>
          </a:p>
        </p:txBody>
      </p:sp>
      <p:sp>
        <p:nvSpPr>
          <p:cNvPr id="187" name="Google Shape;187;p20"/>
          <p:cNvSpPr txBox="1"/>
          <p:nvPr>
            <p:ph idx="1" type="body"/>
          </p:nvPr>
        </p:nvSpPr>
        <p:spPr>
          <a:xfrm>
            <a:off x="1267850" y="1363700"/>
            <a:ext cx="7038900" cy="32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Wildcardy to znaki specjalne pozwalające jednemu subskrybentowi podłączyć się do kilku topiców naraz. Wyróżniamy 2 rodzaje wildcardów - jednopoziomowe i wielopoziomowe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pl"/>
              <a:t>Jednopoziomowy wildcard oznaczany jest przez ‘+’ . Ustawiając więc subskrybcje jak powyżej, za + możemy wstawić dowolny ciąg znaków w obrębie 1 poziomu; gdzie przez poziom rozumieć należy sekcje pomiędzy 2 znakami ‘/’</a:t>
            </a:r>
            <a:endParaRPr/>
          </a:p>
          <a:p>
            <a:pPr indent="0" lvl="0" marL="0" rtl="0" algn="l">
              <a:spcBef>
                <a:spcPts val="1600"/>
              </a:spcBef>
              <a:spcAft>
                <a:spcPts val="1600"/>
              </a:spcAft>
              <a:buNone/>
            </a:pPr>
            <a:r>
              <a:rPr lang="pl"/>
              <a:t>Wielopoziomowe wildcardy oznaczamy przez znak ‘#’. Może on wystąpić jedynie na końcu (np. “myhome/groundfloor/room1/#”), ale subskrypcja topiców działa od tego momentu rekursywnie.</a:t>
            </a:r>
            <a:endParaRPr/>
          </a:p>
        </p:txBody>
      </p:sp>
      <p:pic>
        <p:nvPicPr>
          <p:cNvPr id="188" name="Google Shape;188;p20"/>
          <p:cNvPicPr preferRelativeResize="0"/>
          <p:nvPr/>
        </p:nvPicPr>
        <p:blipFill>
          <a:blip r:embed="rId3">
            <a:alphaModFix/>
          </a:blip>
          <a:stretch>
            <a:fillRect/>
          </a:stretch>
        </p:blipFill>
        <p:spPr>
          <a:xfrm>
            <a:off x="2490788" y="1961600"/>
            <a:ext cx="4162425" cy="133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Quality of Service - wprowadzenie</a:t>
            </a:r>
            <a:endParaRPr/>
          </a:p>
        </p:txBody>
      </p:sp>
      <p:sp>
        <p:nvSpPr>
          <p:cNvPr id="194" name="Google Shape;194;p21"/>
          <p:cNvSpPr txBox="1"/>
          <p:nvPr>
            <p:ph idx="1" type="body"/>
          </p:nvPr>
        </p:nvSpPr>
        <p:spPr>
          <a:xfrm>
            <a:off x="1297500" y="1623100"/>
            <a:ext cx="7038900" cy="28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QoS</a:t>
            </a:r>
            <a:endParaRPr/>
          </a:p>
          <a:p>
            <a:pPr indent="-311150" lvl="0" marL="457200" rtl="0" algn="l">
              <a:spcBef>
                <a:spcPts val="1600"/>
              </a:spcBef>
              <a:spcAft>
                <a:spcPts val="0"/>
              </a:spcAft>
              <a:buSzPts val="1300"/>
              <a:buChar char="●"/>
            </a:pPr>
            <a:r>
              <a:rPr lang="pl"/>
              <a:t>Aby wysłać z poziomu klienta wiadomość do brokera, potrzebujemy jedynie znać jego adres IP/nazwę oraz port.</a:t>
            </a:r>
            <a:endParaRPr/>
          </a:p>
          <a:p>
            <a:pPr indent="-311150" lvl="0" marL="457200" rtl="0" algn="l">
              <a:spcBef>
                <a:spcPts val="0"/>
              </a:spcBef>
              <a:spcAft>
                <a:spcPts val="0"/>
              </a:spcAft>
              <a:buSzPts val="1300"/>
              <a:buChar char="●"/>
            </a:pPr>
            <a:r>
              <a:rPr lang="pl"/>
              <a:t>Możliwe jest przesyłanie wiadomości dla klientów którzy nie są online (Jednak muszą wystąpić odpowiednie warunki. Jednym z nich jest zapewnienie stałej sesji a innym - zapewnienie QoS &gt; 0)</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