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5" r:id="rId5"/>
    <p:sldId id="310" r:id="rId6"/>
    <p:sldId id="320" r:id="rId7"/>
    <p:sldId id="338" r:id="rId8"/>
    <p:sldId id="339" r:id="rId9"/>
    <p:sldId id="321" r:id="rId10"/>
    <p:sldId id="322" r:id="rId11"/>
    <p:sldId id="323" r:id="rId12"/>
    <p:sldId id="311" r:id="rId13"/>
    <p:sldId id="336" r:id="rId14"/>
    <p:sldId id="313" r:id="rId15"/>
    <p:sldId id="337" r:id="rId16"/>
    <p:sldId id="324" r:id="rId17"/>
    <p:sldId id="345" r:id="rId18"/>
    <p:sldId id="325" r:id="rId19"/>
    <p:sldId id="343" r:id="rId20"/>
    <p:sldId id="330" r:id="rId21"/>
    <p:sldId id="340" r:id="rId22"/>
    <p:sldId id="327" r:id="rId23"/>
    <p:sldId id="314" r:id="rId24"/>
    <p:sldId id="334" r:id="rId25"/>
    <p:sldId id="335" r:id="rId26"/>
    <p:sldId id="326" r:id="rId27"/>
    <p:sldId id="317" r:id="rId28"/>
    <p:sldId id="344" r:id="rId29"/>
  </p:sldIdLst>
  <p:sldSz cx="12188825" cy="6858000"/>
  <p:notesSz cx="6858000" cy="9144000"/>
  <p:custDataLst>
    <p:tags r:id="rId32"/>
  </p:custDataLst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985273843156536E-2"/>
          <c:y val="0.13371068304691527"/>
          <c:w val="0.90729081381063448"/>
          <c:h val="0.67081729200170714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F4-496C-8722-9930D13DB956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F4-496C-8722-9930D13DB956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6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F4-496C-8722-9930D13DB956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7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F4-496C-8722-9930D13DB956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8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F4-496C-8722-9930D13DB956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9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F4-496C-8722-9930D13DB956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F4-496C-8722-9930D13DB956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8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F4-496C-8722-9930D13DB956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7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F4-496C-8722-9930D13DB956}"/>
              </c:ext>
            </c:extLst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6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F4-496C-8722-9930D13DB956}"/>
              </c:ext>
            </c:extLst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F4-496C-8722-9930D13DB956}"/>
              </c:ext>
            </c:extLst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4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F4-496C-8722-9930D13DB956}"/>
              </c:ext>
            </c:extLst>
          </c:dPt>
          <c:cat>
            <c:strRef>
              <c:f>Foglio1!$A$2:$A$13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Simulation</c:v>
                </c:pt>
                <c:pt idx="3">
                  <c:v>RPG</c:v>
                </c:pt>
                <c:pt idx="4">
                  <c:v>Strategy</c:v>
                </c:pt>
                <c:pt idx="5">
                  <c:v>Puzzle</c:v>
                </c:pt>
                <c:pt idx="6">
                  <c:v>Shooter</c:v>
                </c:pt>
                <c:pt idx="7">
                  <c:v>Sports</c:v>
                </c:pt>
                <c:pt idx="8">
                  <c:v>Racing</c:v>
                </c:pt>
                <c:pt idx="9">
                  <c:v>BoardGames</c:v>
                </c:pt>
                <c:pt idx="10">
                  <c:v>Fighting</c:v>
                </c:pt>
                <c:pt idx="11">
                  <c:v>Educational</c:v>
                </c:pt>
              </c:strCache>
            </c:strRef>
          </c:cat>
          <c:val>
            <c:numRef>
              <c:f>Foglio1!$B$2:$B$13</c:f>
              <c:numCache>
                <c:formatCode>General</c:formatCode>
                <c:ptCount val="12"/>
                <c:pt idx="0">
                  <c:v>20322</c:v>
                </c:pt>
                <c:pt idx="1">
                  <c:v>15707</c:v>
                </c:pt>
                <c:pt idx="2">
                  <c:v>7943</c:v>
                </c:pt>
                <c:pt idx="3">
                  <c:v>7493</c:v>
                </c:pt>
                <c:pt idx="4">
                  <c:v>7263</c:v>
                </c:pt>
                <c:pt idx="5">
                  <c:v>7145</c:v>
                </c:pt>
                <c:pt idx="6">
                  <c:v>3561</c:v>
                </c:pt>
                <c:pt idx="7">
                  <c:v>2665</c:v>
                </c:pt>
                <c:pt idx="8">
                  <c:v>2475</c:v>
                </c:pt>
                <c:pt idx="9">
                  <c:v>1484</c:v>
                </c:pt>
                <c:pt idx="10">
                  <c:v>899</c:v>
                </c:pt>
                <c:pt idx="11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D-4A44-B394-B2D191704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2700448"/>
        <c:axId val="1976279648"/>
      </c:barChart>
      <c:catAx>
        <c:axId val="182270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6279648"/>
        <c:crosses val="autoZero"/>
        <c:auto val="1"/>
        <c:lblAlgn val="ctr"/>
        <c:lblOffset val="100"/>
        <c:noMultiLvlLbl val="0"/>
      </c:catAx>
      <c:valAx>
        <c:axId val="197627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270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FF075A9-79FD-4C25-8CB4-4C1C7B73C8A9}" type="datetime1">
              <a:rPr lang="it-IT" smtClean="0"/>
              <a:pPr algn="r" rtl="0"/>
              <a:t>26/02/2020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CDC68C7-8623-4451-B071-5021073ABB13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A157AA-52B0-4F49-B3D4-496D41D1B509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CA2BFF-AAA8-41C8-A69D-80CC7249AD61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492DBE-BBC3-4A28-A909-35593DADC5C7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C4CE4E-6BDC-4433-87C5-0DA27E562036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39D2C5AA-0DA3-4C59-A655-F19CFD772404}" type="datetime1">
              <a:rPr lang="it-IT" smtClean="0"/>
              <a:pPr/>
              <a:t>26/02/2020</a:t>
            </a:fld>
            <a:r>
              <a:rPr lang="it-IT" dirty="0"/>
              <a:t>​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4477D747-ABC6-40AC-BC57-34748F6F8724}" type="datetime1">
              <a:rPr lang="it-IT" smtClean="0"/>
              <a:pPr/>
              <a:t>26/02/2020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DDA3C6-2C05-43C6-8484-28141B203A86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9ACCD4-0230-4FDA-A408-AA7014F12B43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5BD336-A561-42D4-B53C-C768C8AFC1F4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98978-DDCB-4322-90DA-759B156EAB4D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DE53-CDF8-4A6F-B68E-C9BDF459CFED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err="1"/>
              <a:t>VideoGames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Genre </a:t>
            </a:r>
            <a:r>
              <a:rPr lang="it-IT" dirty="0" err="1"/>
              <a:t>Prediction</a:t>
            </a:r>
            <a:endParaRPr lang="en-US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133655" cy="143671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 dirty="0"/>
              <a:t>Advanced data mining and machine learning</a:t>
            </a:r>
          </a:p>
          <a:p>
            <a:pPr rtl="0"/>
            <a:endParaRPr lang="it" dirty="0"/>
          </a:p>
          <a:p>
            <a:pPr rtl="0"/>
            <a:r>
              <a:rPr lang="it" dirty="0"/>
              <a:t>2019/2020</a:t>
            </a:r>
          </a:p>
          <a:p>
            <a:pPr rtl="0"/>
            <a:endParaRPr lang="it" dirty="0"/>
          </a:p>
          <a:p>
            <a:pPr rtl="0"/>
            <a:r>
              <a:rPr lang="it-IT" dirty="0"/>
              <a:t>C</a:t>
            </a:r>
            <a:r>
              <a:rPr lang="it" dirty="0"/>
              <a:t>ds: ARTIFICIAL INTELLIGENCE </a:t>
            </a:r>
            <a:r>
              <a:rPr lang="it-IT" dirty="0"/>
              <a:t>AND DATA ENGINEERING</a:t>
            </a:r>
          </a:p>
          <a:p>
            <a:pPr rtl="0"/>
            <a:endParaRPr lang="it-IT" dirty="0"/>
          </a:p>
          <a:p>
            <a:pPr rtl="0"/>
            <a:r>
              <a:rPr lang="it-IT" dirty="0"/>
              <a:t>STUDENT: MATILDE MAZZINI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 Preprocessing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53FD250-A368-41D3-BC02-531E67DDE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/>
          <a:stretch/>
        </p:blipFill>
        <p:spPr>
          <a:xfrm>
            <a:off x="2043600" y="3218679"/>
            <a:ext cx="8421165" cy="23761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03A7A7-443A-47F1-9945-0B3D27066475}"/>
              </a:ext>
            </a:extLst>
          </p:cNvPr>
          <p:cNvSpPr txBox="1"/>
          <p:nvPr/>
        </p:nvSpPr>
        <p:spPr>
          <a:xfrm>
            <a:off x="2061964" y="1840419"/>
            <a:ext cx="9376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 csv was created with a script in Python. </a:t>
            </a:r>
          </a:p>
          <a:p>
            <a:endParaRPr lang="en-US" dirty="0"/>
          </a:p>
          <a:p>
            <a:r>
              <a:rPr lang="en-US" dirty="0"/>
              <a:t>The new dataset substitutes the list of genres attribute with a vector of 0 and 1, each one corresponding to the different genres attributes.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B2580C-333A-4E35-BB83-CD4717A7BF4D}"/>
              </a:ext>
            </a:extLst>
          </p:cNvPr>
          <p:cNvSpPr txBox="1"/>
          <p:nvPr/>
        </p:nvSpPr>
        <p:spPr>
          <a:xfrm>
            <a:off x="2235963" y="5971907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 of dataset: </a:t>
            </a:r>
            <a:r>
              <a:rPr lang="en-US" b="1" dirty="0"/>
              <a:t>2103</a:t>
            </a:r>
            <a:r>
              <a:rPr lang="en-US" dirty="0"/>
              <a:t> instances.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94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Cross </a:t>
            </a:r>
            <a:r>
              <a:rPr lang="it-IT" dirty="0" err="1"/>
              <a:t>validation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D8EB426-20E2-4D51-99A1-F9ADB4D28790}"/>
              </a:ext>
            </a:extLst>
          </p:cNvPr>
          <p:cNvSpPr/>
          <p:nvPr/>
        </p:nvSpPr>
        <p:spPr>
          <a:xfrm>
            <a:off x="2027272" y="5568720"/>
            <a:ext cx="8046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overall dataset is divided in 10 fold of equal size to perform the cross validation.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every fold a new training and test sets were defined.</a:t>
            </a:r>
            <a:endParaRPr lang="en-US" b="0" i="0" dirty="0">
              <a:effectLst/>
            </a:endParaRP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B15F5651-E567-4F18-A0A6-9F1F7AC331FD}"/>
              </a:ext>
            </a:extLst>
          </p:cNvPr>
          <p:cNvSpPr/>
          <p:nvPr/>
        </p:nvSpPr>
        <p:spPr>
          <a:xfrm>
            <a:off x="3979068" y="2472955"/>
            <a:ext cx="144016" cy="2625702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CBEDE009-2220-4D56-AC74-7B3DED297394}"/>
              </a:ext>
            </a:extLst>
          </p:cNvPr>
          <p:cNvSpPr/>
          <p:nvPr/>
        </p:nvSpPr>
        <p:spPr>
          <a:xfrm rot="5400000">
            <a:off x="5978585" y="1016088"/>
            <a:ext cx="144016" cy="2625702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357F442-C5F6-4544-8344-DB282FF5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72" y="1844824"/>
            <a:ext cx="4419600" cy="3252762"/>
          </a:xfrm>
          <a:prstGeom prst="rect">
            <a:avLst/>
          </a:prstGeom>
        </p:spPr>
      </p:pic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FEF2FE4B-0B33-4BD2-9BC5-952684ACD459}"/>
              </a:ext>
            </a:extLst>
          </p:cNvPr>
          <p:cNvSpPr/>
          <p:nvPr/>
        </p:nvSpPr>
        <p:spPr>
          <a:xfrm rot="5400000">
            <a:off x="4362596" y="2136403"/>
            <a:ext cx="144016" cy="385072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DE1EC0-F000-477B-9F7B-F253CBA29243}"/>
              </a:ext>
            </a:extLst>
          </p:cNvPr>
          <p:cNvSpPr txBox="1"/>
          <p:nvPr/>
        </p:nvSpPr>
        <p:spPr>
          <a:xfrm rot="5400000">
            <a:off x="5705474" y="4071111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0D3FF-3E01-4904-A69B-0964D627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9616B1-B5F6-4C4B-BDB4-196599BC9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74" y="2204864"/>
            <a:ext cx="7822276" cy="35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59FC-F237-44A1-8A18-DA2BF1F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Train the </a:t>
            </a:r>
            <a:r>
              <a:rPr lang="it-IT" dirty="0" err="1"/>
              <a:t>classifiers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6EB1212-27EE-4C58-B61A-A248387D968A}"/>
              </a:ext>
            </a:extLst>
          </p:cNvPr>
          <p:cNvSpPr/>
          <p:nvPr/>
        </p:nvSpPr>
        <p:spPr>
          <a:xfrm>
            <a:off x="3295228" y="4293096"/>
            <a:ext cx="2799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Binary Training sets</a:t>
            </a:r>
          </a:p>
          <a:p>
            <a:pPr algn="ctr"/>
            <a:r>
              <a:rPr lang="en-US" dirty="0"/>
              <a:t> for genre </a:t>
            </a:r>
            <a:r>
              <a:rPr lang="en-US" dirty="0" err="1"/>
              <a:t>i</a:t>
            </a:r>
            <a:endParaRPr lang="en-US" b="0" i="0" dirty="0">
              <a:effectLst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8DE450F-10C8-414A-9E34-6C9DBC4546E9}"/>
              </a:ext>
            </a:extLst>
          </p:cNvPr>
          <p:cNvSpPr/>
          <p:nvPr/>
        </p:nvSpPr>
        <p:spPr>
          <a:xfrm>
            <a:off x="3261496" y="5267276"/>
            <a:ext cx="2799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Binary Classifiers </a:t>
            </a:r>
          </a:p>
          <a:p>
            <a:pPr algn="ctr"/>
            <a:r>
              <a:rPr lang="en-US" dirty="0"/>
              <a:t>for genre </a:t>
            </a:r>
            <a:r>
              <a:rPr lang="en-US" dirty="0" err="1"/>
              <a:t>i</a:t>
            </a:r>
            <a:endParaRPr lang="en-US" b="0" i="0" dirty="0">
              <a:effectLst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EEC128B-E6D0-4E9C-8856-ADB09EF0CCDF}"/>
              </a:ext>
            </a:extLst>
          </p:cNvPr>
          <p:cNvCxnSpPr>
            <a:cxnSpLocks/>
          </p:cNvCxnSpPr>
          <p:nvPr/>
        </p:nvCxnSpPr>
        <p:spPr>
          <a:xfrm flipV="1">
            <a:off x="5633217" y="465433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3B85F5B-5271-425F-BA9B-3F7F2CCCA576}"/>
              </a:ext>
            </a:extLst>
          </p:cNvPr>
          <p:cNvCxnSpPr>
            <a:cxnSpLocks/>
          </p:cNvCxnSpPr>
          <p:nvPr/>
        </p:nvCxnSpPr>
        <p:spPr>
          <a:xfrm flipV="1">
            <a:off x="5633217" y="5590442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13DACF8A-2992-453B-9715-A3E93CF8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0" y="2249712"/>
            <a:ext cx="5670436" cy="572092"/>
          </a:xfrm>
          <a:prstGeom prst="rect">
            <a:avLst/>
          </a:prstGeom>
        </p:spPr>
      </p:pic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C978C189-D589-41D6-BF86-52D87EB85E75}"/>
              </a:ext>
            </a:extLst>
          </p:cNvPr>
          <p:cNvSpPr/>
          <p:nvPr/>
        </p:nvSpPr>
        <p:spPr>
          <a:xfrm rot="5400000">
            <a:off x="8703407" y="2159598"/>
            <a:ext cx="216024" cy="3561806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38E1A2F-0A7D-44AC-BC8E-5213F4B3C5A5}"/>
              </a:ext>
            </a:extLst>
          </p:cNvPr>
          <p:cNvSpPr txBox="1"/>
          <p:nvPr/>
        </p:nvSpPr>
        <p:spPr>
          <a:xfrm>
            <a:off x="9513923" y="4237015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0E16F5-966F-4730-A610-0041B5ED6E26}"/>
              </a:ext>
            </a:extLst>
          </p:cNvPr>
          <p:cNvSpPr txBox="1"/>
          <p:nvPr/>
        </p:nvSpPr>
        <p:spPr>
          <a:xfrm>
            <a:off x="9535031" y="5133403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EB6BC11E-D94F-4DDE-9D0D-4D3697129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75" y="1752600"/>
            <a:ext cx="4762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34CF68-59F5-462D-BCC1-D8044E0D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5CE9803-E65C-4140-B3B1-D48F3208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239753"/>
            <a:ext cx="7696867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59FC-F237-44A1-8A18-DA2BF1F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Test the </a:t>
            </a:r>
            <a:r>
              <a:rPr lang="it-IT" dirty="0" err="1"/>
              <a:t>classifiers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901C2F2-0E35-4888-9E29-7E365C17C954}"/>
              </a:ext>
            </a:extLst>
          </p:cNvPr>
          <p:cNvSpPr/>
          <p:nvPr/>
        </p:nvSpPr>
        <p:spPr>
          <a:xfrm>
            <a:off x="5132783" y="4559270"/>
            <a:ext cx="295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EXPECTED =? PREDICTED</a:t>
            </a:r>
            <a:endParaRPr lang="en-US" b="1" i="0" dirty="0">
              <a:effectLst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A8DF27-232C-4000-96FD-FC0AF19E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892250"/>
            <a:ext cx="5572125" cy="1057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14AF55D-74F3-4CFD-80BB-21394962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58" y="2013585"/>
            <a:ext cx="4057650" cy="268605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9C03136-7207-4190-8993-7F10FEA2B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4973937"/>
            <a:ext cx="1809750" cy="134302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6DE8EA2-19F0-4585-B15A-99491C2D2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77" y="4437112"/>
            <a:ext cx="1533525" cy="1352550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5839A73-8B0F-431B-931A-544CAFB1E574}"/>
              </a:ext>
            </a:extLst>
          </p:cNvPr>
          <p:cNvCxnSpPr>
            <a:cxnSpLocks/>
          </p:cNvCxnSpPr>
          <p:nvPr/>
        </p:nvCxnSpPr>
        <p:spPr>
          <a:xfrm>
            <a:off x="4798268" y="4743936"/>
            <a:ext cx="424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0176F9E-665E-4A83-8C4B-F3E2EF600CFF}"/>
              </a:ext>
            </a:extLst>
          </p:cNvPr>
          <p:cNvSpPr txBox="1"/>
          <p:nvPr/>
        </p:nvSpPr>
        <p:spPr>
          <a:xfrm>
            <a:off x="9334772" y="2949525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16CA9AE-3471-492B-8043-D744BA48005C}"/>
              </a:ext>
            </a:extLst>
          </p:cNvPr>
          <p:cNvCxnSpPr>
            <a:cxnSpLocks/>
          </p:cNvCxnSpPr>
          <p:nvPr/>
        </p:nvCxnSpPr>
        <p:spPr>
          <a:xfrm>
            <a:off x="7750596" y="522920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229613B-45AA-4AF8-9596-D1AF8EEF6054}"/>
              </a:ext>
            </a:extLst>
          </p:cNvPr>
          <p:cNvCxnSpPr>
            <a:cxnSpLocks/>
          </p:cNvCxnSpPr>
          <p:nvPr/>
        </p:nvCxnSpPr>
        <p:spPr>
          <a:xfrm>
            <a:off x="6670476" y="59492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54BFD-69B0-488A-94EC-A712888A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5AD018-7FE0-4460-9EDD-1002AC01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380472"/>
            <a:ext cx="596697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59FC-F237-44A1-8A18-DA2BF1F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classifiers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BBA7F3-3C17-41F2-8379-7E07820D84F8}"/>
              </a:ext>
            </a:extLst>
          </p:cNvPr>
          <p:cNvSpPr txBox="1"/>
          <p:nvPr/>
        </p:nvSpPr>
        <p:spPr>
          <a:xfrm>
            <a:off x="2133972" y="24199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57B8AE3-A698-4BEA-A075-D96F595B5A58}"/>
                  </a:ext>
                </a:extLst>
              </p:cNvPr>
              <p:cNvSpPr txBox="1"/>
              <p:nvPr/>
            </p:nvSpPr>
            <p:spPr>
              <a:xfrm>
                <a:off x="6238611" y="1752600"/>
                <a:ext cx="4536321" cy="30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PrecisionAvg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it-IT" dirty="0"/>
                          <m:t>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RecallAvg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it-IT" dirty="0"/>
                          <m:t>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AccuracyAvg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it-IT" dirty="0"/>
                          <m:t>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FMeasure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𝑝𝑟𝑒𝑐𝑖𝑠𝑖𝑜𝑛𝐴𝑣𝑔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𝑟𝑒𝑐𝑎𝑙𝑙𝐴𝑣𝑔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𝑝𝑟𝑒𝑐𝑖𝑠𝑖𝑜𝑛𝐴𝑣𝑔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𝑟𝑒𝑐𝑎𝑙𝑙𝐴𝑣𝑔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57B8AE3-A698-4BEA-A075-D96F595B5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11" y="1752600"/>
                <a:ext cx="4536321" cy="3085268"/>
              </a:xfrm>
              <a:prstGeom prst="rect">
                <a:avLst/>
              </a:prstGeo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395E206-4802-4D63-B9B9-4A5E409469C7}"/>
              </a:ext>
            </a:extLst>
          </p:cNvPr>
          <p:cNvSpPr txBox="1"/>
          <p:nvPr/>
        </p:nvSpPr>
        <p:spPr>
          <a:xfrm>
            <a:off x="1771166" y="2351284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label </a:t>
            </a:r>
            <a:r>
              <a:rPr lang="en-US" i="1" dirty="0"/>
              <a:t>j</a:t>
            </a:r>
            <a:r>
              <a:rPr lang="en-US" dirty="0"/>
              <a:t> the metrics (</a:t>
            </a:r>
            <a:r>
              <a:rPr lang="en-US" dirty="0" err="1"/>
              <a:t>eg.</a:t>
            </a:r>
            <a:r>
              <a:rPr lang="en-US" dirty="0"/>
              <a:t> precision, recall) were computed from each confusion matrix and then aggregated. </a:t>
            </a:r>
          </a:p>
          <a:p>
            <a:endParaRPr lang="en-US" dirty="0"/>
          </a:p>
          <a:p>
            <a:r>
              <a:rPr lang="en-US" dirty="0"/>
              <a:t>Hence, compute the precision/recall for each label over the entire dataset, as for a binary classification, then aggregate it.</a:t>
            </a:r>
          </a:p>
          <a:p>
            <a:endParaRPr lang="it-IT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7CCF104-E307-4651-95C3-68537D733BF7}"/>
                  </a:ext>
                </a:extLst>
              </p:cNvPr>
              <p:cNvSpPr txBox="1"/>
              <p:nvPr/>
            </p:nvSpPr>
            <p:spPr>
              <a:xfrm>
                <a:off x="2710036" y="5768279"/>
                <a:ext cx="2401956" cy="829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  <a:p>
                <a:r>
                  <a:rPr lang="it-IT" sz="1400" i="1" dirty="0"/>
                  <a:t>General </a:t>
                </a:r>
                <a:r>
                  <a:rPr lang="it-IT" sz="1400" i="1" dirty="0" err="1"/>
                  <a:t>formulas</a:t>
                </a:r>
                <a:r>
                  <a:rPr lang="it-IT" sz="1400" i="1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Precision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7CCF104-E307-4651-95C3-68537D73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36" y="5768279"/>
                <a:ext cx="2401956" cy="829073"/>
              </a:xfrm>
              <a:prstGeom prst="rect">
                <a:avLst/>
              </a:prstGeom>
              <a:blipFill>
                <a:blip r:embed="rId3"/>
                <a:stretch>
                  <a:fillRect l="-761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6FE194D-B135-4B66-A5DA-541FFE68C3E2}"/>
                  </a:ext>
                </a:extLst>
              </p:cNvPr>
              <p:cNvSpPr txBox="1"/>
              <p:nvPr/>
            </p:nvSpPr>
            <p:spPr>
              <a:xfrm>
                <a:off x="4529085" y="5737051"/>
                <a:ext cx="1519711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6FE194D-B135-4B66-A5DA-541FFE68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85" y="5737051"/>
                <a:ext cx="1519711" cy="829073"/>
              </a:xfrm>
              <a:prstGeom prst="rect">
                <a:avLst/>
              </a:prstGeom>
              <a:blipFill>
                <a:blip r:embed="rId4"/>
                <a:stretch>
                  <a:fillRect l="-803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15FADAE-2EBB-4A8B-B37B-BF7A49B7A43A}"/>
                  </a:ext>
                </a:extLst>
              </p:cNvPr>
              <p:cNvSpPr txBox="1"/>
              <p:nvPr/>
            </p:nvSpPr>
            <p:spPr>
              <a:xfrm>
                <a:off x="6238611" y="5721524"/>
                <a:ext cx="2273315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/>
                  <a:t>Accuracy</a:t>
                </a:r>
                <a:r>
                  <a:rPr lang="it-IT" sz="1400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15FADAE-2EBB-4A8B-B37B-BF7A49B7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11" y="5721524"/>
                <a:ext cx="2273315" cy="829073"/>
              </a:xfrm>
              <a:prstGeom prst="rect">
                <a:avLst/>
              </a:prstGeom>
              <a:blipFill>
                <a:blip r:embed="rId5"/>
                <a:stretch>
                  <a:fillRect l="-268" b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11ED071-3357-495D-8127-4DC553571E48}"/>
                  </a:ext>
                </a:extLst>
              </p:cNvPr>
              <p:cNvSpPr txBox="1"/>
              <p:nvPr/>
            </p:nvSpPr>
            <p:spPr>
              <a:xfrm>
                <a:off x="8614692" y="5737052"/>
                <a:ext cx="2626360" cy="860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 err="1"/>
                  <a:t>Fmeasure</a:t>
                </a:r>
                <a:r>
                  <a:rPr lang="it-IT" sz="1400" i="1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11ED071-3357-495D-8127-4DC55357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92" y="5737052"/>
                <a:ext cx="2626360" cy="860300"/>
              </a:xfrm>
              <a:prstGeom prst="rect">
                <a:avLst/>
              </a:prstGeom>
              <a:blipFill>
                <a:blip r:embed="rId6"/>
                <a:stretch>
                  <a:fillRect l="-232" b="-7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2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14E89-3741-4117-B6AF-596F57D9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B3227E-06EC-4219-943A-0391604B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066800"/>
            <a:ext cx="6198673" cy="52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Summary</a:t>
            </a:r>
            <a:endParaRPr lang="en-US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C5594438-4395-49DD-982D-2D958182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73074"/>
              </p:ext>
            </p:extLst>
          </p:nvPr>
        </p:nvGraphicFramePr>
        <p:xfrm>
          <a:off x="1053852" y="2276872"/>
          <a:ext cx="10513168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17278">
                  <a:extLst>
                    <a:ext uri="{9D8B030D-6E8A-4147-A177-3AD203B41FA5}">
                      <a16:colId xmlns:a16="http://schemas.microsoft.com/office/drawing/2014/main" val="478427261"/>
                    </a:ext>
                  </a:extLst>
                </a:gridCol>
                <a:gridCol w="1958278">
                  <a:extLst>
                    <a:ext uri="{9D8B030D-6E8A-4147-A177-3AD203B41FA5}">
                      <a16:colId xmlns:a16="http://schemas.microsoft.com/office/drawing/2014/main" val="4201724775"/>
                    </a:ext>
                  </a:extLst>
                </a:gridCol>
                <a:gridCol w="1958278">
                  <a:extLst>
                    <a:ext uri="{9D8B030D-6E8A-4147-A177-3AD203B41FA5}">
                      <a16:colId xmlns:a16="http://schemas.microsoft.com/office/drawing/2014/main" val="387342073"/>
                    </a:ext>
                  </a:extLst>
                </a:gridCol>
                <a:gridCol w="1958278">
                  <a:extLst>
                    <a:ext uri="{9D8B030D-6E8A-4147-A177-3AD203B41FA5}">
                      <a16:colId xmlns:a16="http://schemas.microsoft.com/office/drawing/2014/main" val="721513220"/>
                    </a:ext>
                  </a:extLst>
                </a:gridCol>
                <a:gridCol w="2021056">
                  <a:extLst>
                    <a:ext uri="{9D8B030D-6E8A-4147-A177-3AD203B41FA5}">
                      <a16:colId xmlns:a16="http://schemas.microsoft.com/office/drawing/2014/main" val="3871818311"/>
                    </a:ext>
                  </a:extLst>
                </a:gridCol>
              </a:tblGrid>
              <a:tr h="345688">
                <a:tc>
                  <a:txBody>
                    <a:bodyPr/>
                    <a:lstStyle/>
                    <a:p>
                      <a:r>
                        <a:rPr lang="it-IT" sz="2400" dirty="0" err="1"/>
                        <a:t>Classifiers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u="none" dirty="0" err="1"/>
                        <a:t>Accuracy</a:t>
                      </a:r>
                      <a:endParaRPr lang="it-IT" sz="2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FMeasure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2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Naive</a:t>
                      </a:r>
                      <a:r>
                        <a:rPr lang="it-IT" sz="2400" b="1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</a:t>
                      </a:r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Bayes</a:t>
                      </a:r>
                      <a:r>
                        <a:rPr lang="it-IT" sz="2400" b="1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</a:t>
                      </a:r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Multinomial</a:t>
                      </a:r>
                      <a:r>
                        <a:rPr lang="it-IT" sz="2400" b="1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0.756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0.788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0.397</a:t>
                      </a:r>
                      <a:endParaRPr lang="it-IT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RandomForest</a:t>
                      </a:r>
                      <a:endParaRPr lang="it-IT" sz="2400" b="1" dirty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0.706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0.744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0.345</a:t>
                      </a:r>
                      <a:endParaRPr lang="it-IT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8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u="none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0.699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0.702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0.208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0.321</a:t>
                      </a:r>
                      <a:endParaRPr lang="it-IT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Table</a:t>
            </a:r>
            <a:r>
              <a:rPr lang="it-IT" dirty="0"/>
              <a:t> of </a:t>
            </a:r>
            <a:r>
              <a:rPr lang="it-IT" dirty="0" err="1"/>
              <a:t>contents</a:t>
            </a:r>
            <a:endParaRPr lang="en-US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Introduction</a:t>
            </a:r>
            <a:endParaRPr lang="it-IT" dirty="0"/>
          </a:p>
          <a:p>
            <a:r>
              <a:rPr lang="en-US" dirty="0"/>
              <a:t>Multi-label or Multi-class?</a:t>
            </a:r>
            <a:endParaRPr lang="it-IT" dirty="0"/>
          </a:p>
          <a:p>
            <a:r>
              <a:rPr lang="en-US" dirty="0"/>
              <a:t>Dataset</a:t>
            </a:r>
            <a:endParaRPr lang="it" dirty="0"/>
          </a:p>
          <a:p>
            <a:pPr rtl="0"/>
            <a:r>
              <a:rPr lang="en-US" dirty="0"/>
              <a:t>Data Preprocessing</a:t>
            </a:r>
          </a:p>
          <a:p>
            <a:pPr rtl="0"/>
            <a:r>
              <a:rPr lang="en-US" dirty="0"/>
              <a:t>Mining Process</a:t>
            </a:r>
          </a:p>
          <a:p>
            <a:pPr rtl="0"/>
            <a:r>
              <a:rPr lang="en-US" dirty="0"/>
              <a:t>Tests Summary</a:t>
            </a:r>
          </a:p>
          <a:p>
            <a:pPr rtl="0"/>
            <a:r>
              <a:rPr lang="en-US" dirty="0"/>
              <a:t>Application</a:t>
            </a:r>
          </a:p>
          <a:p>
            <a:pPr rtl="0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2">
            <a:extLst>
              <a:ext uri="{FF2B5EF4-FFF2-40B4-BE49-F238E27FC236}">
                <a16:creationId xmlns:a16="http://schemas.microsoft.com/office/drawing/2014/main" id="{77419AE1-42BA-424B-8932-636C9CE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/>
          <a:lstStyle/>
          <a:p>
            <a:pPr rtl="0"/>
            <a:r>
              <a:rPr lang="it" dirty="0"/>
              <a:t>A</a:t>
            </a:r>
            <a:r>
              <a:rPr lang="it-IT" dirty="0"/>
              <a:t>pplication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8FD28C-B727-4FE1-90B5-9E36B546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916832"/>
            <a:ext cx="6480720" cy="447374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D4B0B4C-0FB2-4381-BE3D-819CF8CBD70E}"/>
              </a:ext>
            </a:extLst>
          </p:cNvPr>
          <p:cNvSpPr/>
          <p:nvPr/>
        </p:nvSpPr>
        <p:spPr>
          <a:xfrm>
            <a:off x="7390556" y="2796728"/>
            <a:ext cx="4320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</a:rPr>
              <a:t>In the </a:t>
            </a:r>
            <a:r>
              <a:rPr lang="en-US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Insert New Game </a:t>
            </a:r>
            <a:r>
              <a:rPr lang="en-US" dirty="0"/>
              <a:t>page the admin:</a:t>
            </a:r>
          </a:p>
          <a:p>
            <a:pPr algn="ctr"/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Loads the description of the new game.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Presses the </a:t>
            </a:r>
            <a:r>
              <a:rPr lang="en-US" b="1" dirty="0"/>
              <a:t>Predict!</a:t>
            </a:r>
            <a:r>
              <a:rPr lang="en-US" dirty="0"/>
              <a:t> Button.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Sees the list of predicted genres in the </a:t>
            </a:r>
            <a:r>
              <a:rPr lang="en-US" dirty="0" err="1"/>
              <a:t>ListView</a:t>
            </a:r>
            <a:r>
              <a:rPr lang="en-US" dirty="0"/>
              <a:t> under the description box.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Can remove or add genres if needed.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E856C6-76B1-4263-8B5B-B6B5D5738997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6861EB-B1E0-4FE6-AA45-A9B730AA7781}"/>
              </a:ext>
            </a:extLst>
          </p:cNvPr>
          <p:cNvSpPr txBox="1"/>
          <p:nvPr/>
        </p:nvSpPr>
        <p:spPr>
          <a:xfrm>
            <a:off x="7246542" y="2554758"/>
            <a:ext cx="4824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from links and </a:t>
            </a:r>
            <a:r>
              <a:rPr lang="it-IT" dirty="0" err="1"/>
              <a:t>commas</a:t>
            </a:r>
            <a:r>
              <a:rPr lang="it-IT" dirty="0"/>
              <a:t>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The tokenization, stop-word removal and stemming are embedded in the classifier.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A new dataset with the description as single instance is created.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The attribute of the class is set to missing.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3C13EA0-1DA7-4FA7-984B-E23FABC7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7" y="2206099"/>
            <a:ext cx="7182752" cy="38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E856C6-76B1-4263-8B5B-B6B5D5738997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6861EB-B1E0-4FE6-AA45-A9B730AA7781}"/>
              </a:ext>
            </a:extLst>
          </p:cNvPr>
          <p:cNvSpPr txBox="1"/>
          <p:nvPr/>
        </p:nvSpPr>
        <p:spPr>
          <a:xfrm>
            <a:off x="1989956" y="2238375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/>
              <a:t>The 12 models are </a:t>
            </a:r>
            <a:r>
              <a:rPr lang="it-IT" dirty="0" err="1"/>
              <a:t>loaded</a:t>
            </a:r>
            <a:r>
              <a:rPr lang="it-IT" dirty="0"/>
              <a:t> from file.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The dataset with the new description is classified by each classifier.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/>
              <a:t>The positive outputs are </a:t>
            </a:r>
            <a:r>
              <a:rPr lang="it-IT" dirty="0" err="1"/>
              <a:t>loaded</a:t>
            </a:r>
            <a:r>
              <a:rPr lang="it-IT" dirty="0"/>
              <a:t> in the </a:t>
            </a:r>
            <a:r>
              <a:rPr lang="it-IT" dirty="0" err="1"/>
              <a:t>predictedGenres</a:t>
            </a:r>
            <a:r>
              <a:rPr lang="it-IT" dirty="0"/>
              <a:t> list.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8B17BD-44F5-4933-9846-55F58A2C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871925"/>
            <a:ext cx="4019550" cy="23812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1FC4DB-31C4-4929-B968-09AE0A3BEFB4}"/>
              </a:ext>
            </a:extLst>
          </p:cNvPr>
          <p:cNvSpPr txBox="1"/>
          <p:nvPr/>
        </p:nvSpPr>
        <p:spPr>
          <a:xfrm>
            <a:off x="9694812" y="28546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…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93A4B45-4B83-4027-82C0-06A286B1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384174"/>
            <a:ext cx="8204848" cy="23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82F7397-4AF3-4182-906A-01DD1341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-190392"/>
            <a:ext cx="11593288" cy="1371600"/>
          </a:xfrm>
        </p:spPr>
        <p:txBody>
          <a:bodyPr/>
          <a:lstStyle/>
          <a:p>
            <a:r>
              <a:rPr lang="it-IT" dirty="0"/>
              <a:t>Test: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evaluating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dirty="0"/>
              <a:t> vs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sz="3200" dirty="0"/>
              <a:t>?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093322-9312-4905-B229-DAF6A45E9DB7}"/>
              </a:ext>
            </a:extLst>
          </p:cNvPr>
          <p:cNvSpPr/>
          <p:nvPr/>
        </p:nvSpPr>
        <p:spPr>
          <a:xfrm>
            <a:off x="7871494" y="1340768"/>
            <a:ext cx="35809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/>
            </a:br>
            <a:r>
              <a:rPr lang="en-US" sz="1400" dirty="0"/>
              <a:t>I</a:t>
            </a:r>
            <a:r>
              <a:rPr lang="en-US" dirty="0"/>
              <a:t>f we want to evaluate it as a single classifier with an unique matrix, we have to create a column and a row for every possible result from both predicted and expected results!</a:t>
            </a:r>
          </a:p>
          <a:p>
            <a:endParaRPr lang="en-US" dirty="0"/>
          </a:p>
          <a:p>
            <a:r>
              <a:rPr lang="en-US" dirty="0"/>
              <a:t>That would be an enormous matrix!!</a:t>
            </a:r>
            <a:endParaRPr lang="en-US" sz="1400" b="1" i="0" dirty="0">
              <a:effectLst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6A366D7-9ACD-4045-A51D-65C1ED607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" y="1173807"/>
            <a:ext cx="74199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B0BEB-8A27-4B3A-86E5-DED4CEBCBCBD}"/>
              </a:ext>
            </a:extLst>
          </p:cNvPr>
          <p:cNvSpPr txBox="1">
            <a:spLocks/>
          </p:cNvSpPr>
          <p:nvPr/>
        </p:nvSpPr>
        <p:spPr>
          <a:xfrm>
            <a:off x="4582244" y="2996952"/>
            <a:ext cx="2592287" cy="13716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4B96F-51A2-43CE-969C-9242403A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A47CF-32F7-4C56-847F-C12C2588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580" y="1751855"/>
            <a:ext cx="3923927" cy="4114801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existing</a:t>
            </a:r>
            <a:r>
              <a:rPr lang="it-IT" dirty="0"/>
              <a:t> GIAR app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E8DFFE-5287-4118-B425-96EFB6243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844824"/>
            <a:ext cx="6060682" cy="42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51466-3E09-4D94-A2F9-645CA298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05FA19-D1C1-4B69-8C91-8BA1BF65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862085"/>
            <a:ext cx="6163883" cy="4272136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66258CB-066E-4888-ADCE-85174234F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28" y="1877615"/>
            <a:ext cx="3923927" cy="1926956"/>
          </a:xfrm>
        </p:spPr>
        <p:txBody>
          <a:bodyPr/>
          <a:lstStyle/>
          <a:p>
            <a:r>
              <a:rPr lang="it-IT" dirty="0"/>
              <a:t>Admin actions</a:t>
            </a:r>
          </a:p>
          <a:p>
            <a:r>
              <a:rPr lang="it-IT" dirty="0"/>
              <a:t>Genre </a:t>
            </a:r>
            <a:r>
              <a:rPr lang="it-IT" dirty="0" err="1"/>
              <a:t>prediction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4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98DF1-A321-45F5-953E-DFAD883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Giar</a:t>
            </a:r>
            <a:r>
              <a:rPr lang="it-IT" dirty="0"/>
              <a:t> Database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5F74E7-3038-46B5-B789-3EF010EF5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12" y="2204864"/>
            <a:ext cx="7287799" cy="3863043"/>
          </a:xfrm>
        </p:spPr>
      </p:pic>
    </p:spTree>
    <p:extLst>
      <p:ext uri="{BB962C8B-B14F-4D97-AF65-F5344CB8AC3E}">
        <p14:creationId xmlns:p14="http://schemas.microsoft.com/office/powerpoint/2010/main" val="3012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CB50B-481F-45F3-AFF7-0B19972C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Multi-class or Multi-label?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DCEC9CF-7880-4532-A576-60B923CF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852936"/>
            <a:ext cx="3248025" cy="96202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440E37-479D-472E-8EB8-3BC708A20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852935"/>
            <a:ext cx="3790950" cy="96202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CD084F1-1DDB-420F-82D8-0F48D029FB5F}"/>
              </a:ext>
            </a:extLst>
          </p:cNvPr>
          <p:cNvSpPr txBox="1">
            <a:spLocks/>
          </p:cNvSpPr>
          <p:nvPr/>
        </p:nvSpPr>
        <p:spPr>
          <a:xfrm>
            <a:off x="1178423" y="4077073"/>
            <a:ext cx="5132013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class values c={c1,c2,...ck}</a:t>
            </a:r>
          </a:p>
          <a:p>
            <a:r>
              <a:rPr lang="en-US" dirty="0"/>
              <a:t>An object may belong to only </a:t>
            </a:r>
            <a:r>
              <a:rPr lang="en-US" b="1" dirty="0"/>
              <a:t>one</a:t>
            </a:r>
            <a:r>
              <a:rPr lang="en-US" dirty="0"/>
              <a:t> class. </a:t>
            </a:r>
            <a:r>
              <a:rPr lang="en-US" dirty="0" err="1"/>
              <a:t>Oj</a:t>
            </a:r>
            <a:r>
              <a:rPr lang="en-US" dirty="0"/>
              <a:t> -&gt; </a:t>
            </a:r>
            <a:r>
              <a:rPr lang="en-US" dirty="0" err="1"/>
              <a:t>Cj</a:t>
            </a:r>
            <a:endParaRPr lang="it-IT" dirty="0"/>
          </a:p>
          <a:p>
            <a:r>
              <a:rPr lang="it-IT" dirty="0"/>
              <a:t>Standard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en-US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B63EDB8-69AF-4415-A6DC-4DC974B9AC6A}"/>
              </a:ext>
            </a:extLst>
          </p:cNvPr>
          <p:cNvSpPr txBox="1">
            <a:spLocks/>
          </p:cNvSpPr>
          <p:nvPr/>
        </p:nvSpPr>
        <p:spPr>
          <a:xfrm>
            <a:off x="7024592" y="4077073"/>
            <a:ext cx="5132013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class values c={c1,c2,...ck}</a:t>
            </a:r>
          </a:p>
          <a:p>
            <a:r>
              <a:rPr lang="en-US" dirty="0"/>
              <a:t>An object may belong to </a:t>
            </a:r>
            <a:r>
              <a:rPr lang="en-US" b="1" dirty="0"/>
              <a:t>multiple</a:t>
            </a:r>
            <a:r>
              <a:rPr lang="en-US" dirty="0"/>
              <a:t> class. </a:t>
            </a:r>
            <a:r>
              <a:rPr lang="en-US" dirty="0" err="1"/>
              <a:t>Oj</a:t>
            </a:r>
            <a:r>
              <a:rPr lang="en-US" dirty="0"/>
              <a:t> -&gt; (</a:t>
            </a:r>
            <a:r>
              <a:rPr lang="en-US" dirty="0" err="1"/>
              <a:t>Cj,Cp,Cq</a:t>
            </a:r>
            <a:r>
              <a:rPr lang="en-US" dirty="0"/>
              <a:t>)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1B0F536D-6421-4618-A345-91E353258A7C}"/>
              </a:ext>
            </a:extLst>
          </p:cNvPr>
          <p:cNvSpPr txBox="1">
            <a:spLocks/>
          </p:cNvSpPr>
          <p:nvPr/>
        </p:nvSpPr>
        <p:spPr>
          <a:xfrm>
            <a:off x="1773932" y="2276871"/>
            <a:ext cx="201622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MULTI-CLASS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6F21B831-EB49-4453-A357-6035E396451A}"/>
              </a:ext>
            </a:extLst>
          </p:cNvPr>
          <p:cNvSpPr txBox="1">
            <a:spLocks/>
          </p:cNvSpPr>
          <p:nvPr/>
        </p:nvSpPr>
        <p:spPr>
          <a:xfrm>
            <a:off x="8398670" y="2276870"/>
            <a:ext cx="201622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MULTI-LABEL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7322B-87C5-44D9-9259-CC3FB48E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Solution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DBB91D-36CD-4961-8CF3-C1CA26BE8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988840"/>
            <a:ext cx="5372100" cy="2676525"/>
          </a:xfr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8FD59B-D7A1-410A-9414-73E18F0D5B8C}"/>
              </a:ext>
            </a:extLst>
          </p:cNvPr>
          <p:cNvSpPr txBox="1">
            <a:spLocks/>
          </p:cNvSpPr>
          <p:nvPr/>
        </p:nvSpPr>
        <p:spPr>
          <a:xfrm>
            <a:off x="2530016" y="4901605"/>
            <a:ext cx="7128792" cy="176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2-class classifier per each class like binary classifiers (recognize one class, discard others).</a:t>
            </a:r>
          </a:p>
          <a:p>
            <a:r>
              <a:rPr lang="en-US" dirty="0"/>
              <a:t>Use those models in parallel.</a:t>
            </a:r>
          </a:p>
        </p:txBody>
      </p:sp>
    </p:spTree>
    <p:extLst>
      <p:ext uri="{BB962C8B-B14F-4D97-AF65-F5344CB8AC3E}">
        <p14:creationId xmlns:p14="http://schemas.microsoft.com/office/powerpoint/2010/main" val="29640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100EAA01-A8B7-4B1B-B3D1-9C395852D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90003"/>
              </p:ext>
            </p:extLst>
          </p:nvPr>
        </p:nvGraphicFramePr>
        <p:xfrm>
          <a:off x="8398668" y="2308495"/>
          <a:ext cx="2448271" cy="336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91747214"/>
                    </a:ext>
                  </a:extLst>
                </a:gridCol>
                <a:gridCol w="621887">
                  <a:extLst>
                    <a:ext uri="{9D8B030D-6E8A-4147-A177-3AD203B41FA5}">
                      <a16:colId xmlns:a16="http://schemas.microsoft.com/office/drawing/2014/main" val="1831689213"/>
                    </a:ext>
                  </a:extLst>
                </a:gridCol>
                <a:gridCol w="890280">
                  <a:extLst>
                    <a:ext uri="{9D8B030D-6E8A-4147-A177-3AD203B41FA5}">
                      <a16:colId xmlns:a16="http://schemas.microsoft.com/office/drawing/2014/main" val="3894055710"/>
                    </a:ext>
                  </a:extLst>
                </a:gridCol>
              </a:tblGrid>
              <a:tr h="258238">
                <a:tc>
                  <a:txBody>
                    <a:bodyPr/>
                    <a:lstStyle/>
                    <a:p>
                      <a:r>
                        <a:rPr lang="it-IT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Count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Percentage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68009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6524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Adventure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15707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0115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4618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Simulation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2197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60962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Puzzle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190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Shooter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64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8652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937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BoardGames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4683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Fighting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62266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Educational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50237"/>
                  </a:ext>
                </a:extLst>
              </a:tr>
            </a:tbl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984DBD5E-E251-45AC-BB11-A162EE81A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599236"/>
              </p:ext>
            </p:extLst>
          </p:nvPr>
        </p:nvGraphicFramePr>
        <p:xfrm>
          <a:off x="1485900" y="1268760"/>
          <a:ext cx="63256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itolo 14">
            <a:extLst>
              <a:ext uri="{FF2B5EF4-FFF2-40B4-BE49-F238E27FC236}">
                <a16:creationId xmlns:a16="http://schemas.microsoft.com/office/drawing/2014/main" id="{0E5E5A8B-68DB-4E1B-962F-120A5644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186495"/>
            <a:ext cx="9144001" cy="1371600"/>
          </a:xfrm>
        </p:spPr>
        <p:txBody>
          <a:bodyPr/>
          <a:lstStyle/>
          <a:p>
            <a:r>
              <a:rPr lang="it-IT" dirty="0"/>
              <a:t>Dataset: 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97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 Preprocessing</a:t>
            </a:r>
            <a:endParaRPr lang="en-US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CC33DDA2-3777-4214-BE56-D0A37B6FC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4268"/>
              </p:ext>
            </p:extLst>
          </p:nvPr>
        </p:nvGraphicFramePr>
        <p:xfrm>
          <a:off x="837828" y="2975822"/>
          <a:ext cx="10801201" cy="1102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205124018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3260891645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142802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Description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9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kern="1200" dirty="0">
                          <a:effectLst/>
                        </a:rPr>
                        <a:t>007 </a:t>
                      </a:r>
                      <a:r>
                        <a:rPr lang="it-IT" sz="1400" kern="1200" dirty="0" err="1">
                          <a:effectLst/>
                        </a:rPr>
                        <a:t>legends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Gamers and Bond aficionados alike will become James Bond, reliving the world-famous spy’s most iconic and intense undercover missions from throughout the entire Bond film franchise — including this year’s highly anticipated new installment, “SKYFALL” available as a free download on November 9, 2012.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>
                          <a:effectLst/>
                        </a:rPr>
                        <a:t>['Action', '</a:t>
                      </a:r>
                      <a:r>
                        <a:rPr lang="it-IT" sz="1400" kern="1200" dirty="0" err="1">
                          <a:effectLst/>
                        </a:rPr>
                        <a:t>Shooter</a:t>
                      </a:r>
                      <a:r>
                        <a:rPr lang="it-IT" sz="1400" kern="1200" dirty="0">
                          <a:effectLst/>
                        </a:rPr>
                        <a:t>']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04787"/>
                  </a:ext>
                </a:extLst>
              </a:tr>
            </a:tbl>
          </a:graphicData>
        </a:graphic>
      </p:graphicFrame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38312D9-2192-4597-8515-7FFFB1606F5D}"/>
              </a:ext>
            </a:extLst>
          </p:cNvPr>
          <p:cNvSpPr txBox="1">
            <a:spLocks/>
          </p:cNvSpPr>
          <p:nvPr/>
        </p:nvSpPr>
        <p:spPr>
          <a:xfrm>
            <a:off x="3070076" y="4625752"/>
            <a:ext cx="8640959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Records in which the genres list or the description were </a:t>
            </a:r>
            <a:r>
              <a:rPr lang="en-US" sz="1800" u="sng" dirty="0"/>
              <a:t>empty</a:t>
            </a:r>
            <a:r>
              <a:rPr lang="en-US" sz="1800" dirty="0"/>
              <a:t> were removed.</a:t>
            </a:r>
          </a:p>
          <a:p>
            <a:r>
              <a:rPr lang="en-US" sz="1800" dirty="0"/>
              <a:t>Removed from the description: </a:t>
            </a:r>
            <a:r>
              <a:rPr lang="en-US" sz="1800" u="sng" dirty="0"/>
              <a:t>numbers</a:t>
            </a:r>
            <a:r>
              <a:rPr lang="en-US" sz="1800" dirty="0"/>
              <a:t>, </a:t>
            </a:r>
            <a:r>
              <a:rPr lang="en-US" sz="1800" u="sng" dirty="0"/>
              <a:t>commas</a:t>
            </a:r>
            <a:r>
              <a:rPr lang="en-US" sz="1800" dirty="0"/>
              <a:t>, </a:t>
            </a:r>
            <a:r>
              <a:rPr lang="en-US" sz="1800" u="sng" dirty="0"/>
              <a:t>links</a:t>
            </a:r>
            <a:r>
              <a:rPr lang="en-US" sz="1800" dirty="0"/>
              <a:t> and </a:t>
            </a:r>
            <a:r>
              <a:rPr lang="en-US" sz="1800" u="sng" dirty="0"/>
              <a:t>words</a:t>
            </a:r>
            <a:r>
              <a:rPr lang="en-US" sz="1800" dirty="0"/>
              <a:t> made by only two letters.</a:t>
            </a:r>
          </a:p>
          <a:p>
            <a:r>
              <a:rPr lang="en-US" sz="1800" dirty="0"/>
              <a:t>Records of games </a:t>
            </a:r>
            <a:r>
              <a:rPr lang="en-US" sz="1800" b="1" dirty="0"/>
              <a:t>not</a:t>
            </a:r>
            <a:r>
              <a:rPr lang="en-US" sz="1800" dirty="0"/>
              <a:t> written in </a:t>
            </a:r>
            <a:r>
              <a:rPr lang="en-US" sz="1800" u="sng" dirty="0"/>
              <a:t>English</a:t>
            </a:r>
            <a:r>
              <a:rPr lang="en-US" sz="1800" dirty="0"/>
              <a:t> were removed.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E7C5FAE-2B71-4867-BCE7-B0454F9021A2}"/>
              </a:ext>
            </a:extLst>
          </p:cNvPr>
          <p:cNvSpPr txBox="1">
            <a:spLocks/>
          </p:cNvSpPr>
          <p:nvPr/>
        </p:nvSpPr>
        <p:spPr>
          <a:xfrm>
            <a:off x="3214092" y="2258997"/>
            <a:ext cx="6408713" cy="49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Retrieved only </a:t>
            </a:r>
            <a:r>
              <a:rPr lang="en-US" sz="1900" u="sng" dirty="0"/>
              <a:t>name</a:t>
            </a:r>
            <a:r>
              <a:rPr lang="en-US" sz="1900" dirty="0"/>
              <a:t>, the </a:t>
            </a:r>
            <a:r>
              <a:rPr lang="en-US" sz="1900" u="sng" dirty="0"/>
              <a:t>description</a:t>
            </a:r>
            <a:r>
              <a:rPr lang="en-US" sz="1900" dirty="0"/>
              <a:t> and the list of </a:t>
            </a:r>
            <a:r>
              <a:rPr lang="en-US" sz="1900" u="sng" dirty="0"/>
              <a:t>genres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u digitale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5_TF02895261_TF02895261.potx" id="{E5890FEB-C08F-4B20-AFC8-EDED03211146}" vid="{8B73CB74-F9A9-47B8-B72A-01F97D003923}"/>
    </a:ext>
  </a:extLst>
</a:theme>
</file>

<file path=ppt/theme/theme2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tunnel blu (widescreen)</Template>
  <TotalTime>0</TotalTime>
  <Words>720</Words>
  <Application>Microsoft Office PowerPoint</Application>
  <PresentationFormat>Personalizzato</PresentationFormat>
  <Paragraphs>185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Corbel</vt:lpstr>
      <vt:lpstr>Tunnel blu digitale 16x9</vt:lpstr>
      <vt:lpstr>VideoGames  Genre Prediction</vt:lpstr>
      <vt:lpstr>Table of contents</vt:lpstr>
      <vt:lpstr>Introduction</vt:lpstr>
      <vt:lpstr>Introduction</vt:lpstr>
      <vt:lpstr>Giar Database Structure</vt:lpstr>
      <vt:lpstr>Multi-class or Multi-label?</vt:lpstr>
      <vt:lpstr>Possible Solution</vt:lpstr>
      <vt:lpstr>Dataset: Genre Distribution</vt:lpstr>
      <vt:lpstr>Data Preprocessing</vt:lpstr>
      <vt:lpstr>Data Preprocessing</vt:lpstr>
      <vt:lpstr>Mining Process: Cross validation</vt:lpstr>
      <vt:lpstr>Code</vt:lpstr>
      <vt:lpstr>Mining Process: Train the classifiers</vt:lpstr>
      <vt:lpstr>Code</vt:lpstr>
      <vt:lpstr>Mining Process: Test the classifiers</vt:lpstr>
      <vt:lpstr>Code</vt:lpstr>
      <vt:lpstr>Mining Process: Evaluate the classifiers</vt:lpstr>
      <vt:lpstr>Code</vt:lpstr>
      <vt:lpstr>Tests Summary</vt:lpstr>
      <vt:lpstr>Application</vt:lpstr>
      <vt:lpstr>Presentazione standard di PowerPoint</vt:lpstr>
      <vt:lpstr>Presentazione standard di PowerPoint</vt:lpstr>
      <vt:lpstr>Test: Why not evaluating vector of results vs vector of results?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2020-02-18T13:22:26Z</dcterms:created>
  <dcterms:modified xsi:type="dcterms:W3CDTF">2020-02-26T14:02:32Z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