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9"/>
    <p:restoredTop sz="94771"/>
  </p:normalViewPr>
  <p:slideViewPr>
    <p:cSldViewPr snapToObjects="1">
      <p:cViewPr varScale="1">
        <p:scale>
          <a:sx n="95" d="100"/>
          <a:sy n="95" d="100"/>
        </p:scale>
        <p:origin x="584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E6EBA-316E-3340-AE58-E8103B025AF3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24C9-2F8A-9F47-BB20-68F7A55BB16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4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24C9-2F8A-9F47-BB20-68F7A55BB1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7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24C9-2F8A-9F47-BB20-68F7A55BB1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18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24C9-2F8A-9F47-BB20-68F7A55BB1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1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24C9-2F8A-9F47-BB20-68F7A55BB1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5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1E161-CD43-594D-ABF7-1313AD66A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5C655A-0823-A64B-8052-AD266D9A8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30B552-DD70-7E44-831E-36819D9B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51618A-3545-A640-9EEB-959B3AEE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271A7F-8C39-C948-8DC9-149CEE31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AAC5-940D-B245-A94C-A49C9C06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0E615A-50C0-2E4C-9384-3517E2137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6406F-2BE3-BD4B-9685-60E74268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8DAF3-3B51-ED4A-A4E4-37EC62BF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F7F40D-4020-4D45-9D84-92DD7A2C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8525752-93BE-544C-B250-9C434E652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570312-E09D-7B48-AAE9-76DC59A47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401611-B013-4445-BBB5-D06C64AE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6DA1DF-F316-B541-B664-CF9F9D5B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1D5DB-FAD6-6E43-8EB4-267FFF93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1339A-439F-1B4F-B487-63594302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0E1FB-FA76-7B4B-ADEA-F6AC499C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F9FA69-2057-564D-A96D-6C8CB17E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072213-CE07-C24A-A13C-F2A4EE72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222A55-3D57-4844-9DA8-D2839002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4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503E5-4342-1047-AC32-06988C78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7C2E5F-BA85-EB42-854B-F8FE86CC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A38B30-496C-6440-BCDD-7C5922DF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B4BD52-2EF0-D646-BD66-AE33A6B4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B07B0-D6FC-364A-BA78-3F5D70A0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9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CA64C-A55A-BC46-9CC5-3F177B7C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7B51A6-76B0-0646-9FBE-C77CF8766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F8EB8D-25F9-3848-9461-DBBD42DF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D9504E-A66D-7440-8805-B22BCE9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E9781A-E56F-1143-B638-F5D4DF35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60B633-4747-C441-8B5F-1244867B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42A7D9-C1C3-6841-B040-691E5C0C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3E2D94-7B2A-C945-8135-068BF60E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C54FA2-8194-A843-8129-14429155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1F2C12-15DE-854F-B4F2-284E88F7A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5A3406-651A-A244-819A-63CC8E16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5E0FBA-0A65-2648-BC3A-4FECAA94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E89A379-3D7C-534C-9C6B-9E383CC4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3A39B4-34E4-F74B-BF3A-C2E793F8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5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19525-F702-EC4B-B6DF-F17E9F82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A50B38-97EA-1748-8166-D6CCC662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7AA2DE-A9B7-D84B-A252-AF788BE1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5F515D-44B9-E045-8D5D-159D393B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2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D72732-D973-F84E-B0A0-C6D702C6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965434-68C1-534A-893E-F35F0E20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052578-8BC7-C84B-813C-54069F30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03569-6978-084A-8E9E-CD6FCA3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0D9895-E46D-1C4D-995A-C664FE45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FFE6D8-9D92-CB4D-A925-752EC382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096C9E-D631-0E44-8B88-BA6A43CA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F8734A-2000-BF46-82B7-DAF38A24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513DD8-6D1A-9641-ABA7-57052498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90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26F0D-5C2E-F045-AFE5-7C311134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556A91-44EE-D340-92FB-63FDEAE5A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FE3557-AC6E-0642-A278-3EBCA781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C82FB7-1A8D-2048-87C8-292484D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886EDD-8B79-7F42-AF28-119A1D1D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E6720-3A26-CF4D-A8DE-7D0AAFB7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85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61B5C5-088D-1C4C-AFD1-3B445749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33BA47-6800-8D4D-B00A-C361B7D1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A86563-A9D4-564F-B242-0E6FF508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7CB1A-3E77-CA4B-81FE-3191C5109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92A0BD-603C-A446-A22E-49BCE50BA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7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8734CAB-4F5D-224C-AED4-C1EF000E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5" t="28800" r="24890" b="26539"/>
          <a:stretch/>
        </p:blipFill>
        <p:spPr>
          <a:xfrm>
            <a:off x="5179002" y="764704"/>
            <a:ext cx="1833996" cy="180000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85B1382B-CCCA-4A41-83AF-FF7D3DAA0126}"/>
              </a:ext>
            </a:extLst>
          </p:cNvPr>
          <p:cNvSpPr txBox="1">
            <a:spLocks/>
          </p:cNvSpPr>
          <p:nvPr/>
        </p:nvSpPr>
        <p:spPr>
          <a:xfrm>
            <a:off x="2758998" y="3338043"/>
            <a:ext cx="6674003" cy="70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00000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Supplier announcement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DD430152-4BD7-5E40-A8DB-7EBEC3E7A509}"/>
              </a:ext>
            </a:extLst>
          </p:cNvPr>
          <p:cNvCxnSpPr/>
          <p:nvPr/>
        </p:nvCxnSpPr>
        <p:spPr>
          <a:xfrm>
            <a:off x="5376000" y="4046049"/>
            <a:ext cx="1440000" cy="0"/>
          </a:xfrm>
          <a:prstGeom prst="line">
            <a:avLst/>
          </a:prstGeom>
          <a:ln w="57150">
            <a:solidFill>
              <a:srgbClr val="4DA2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3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871F1-746F-CA48-9E9E-5DF118CF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68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Evaluation criteria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3E39DD-2C0D-9243-AA9A-42CD278A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713" y="2415041"/>
            <a:ext cx="4931229" cy="202791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Proposal suitability</a:t>
            </a:r>
          </a:p>
          <a:p>
            <a:pPr marL="0" indent="0" algn="ctr">
              <a:buNone/>
            </a:pPr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Integration and performances</a:t>
            </a:r>
          </a:p>
          <a:p>
            <a:pPr marL="0" indent="0" algn="ctr">
              <a:buNone/>
            </a:pPr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Value and cost</a:t>
            </a:r>
          </a:p>
          <a:p>
            <a:pPr marL="0" indent="0" algn="ctr">
              <a:buNone/>
            </a:pPr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41160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Proposal suitability</a:t>
            </a:r>
          </a:p>
        </p:txBody>
      </p:sp>
      <p:pic>
        <p:nvPicPr>
          <p:cNvPr id="6" name="Elemento grafico 5" descr="Segno di spunta">
            <a:extLst>
              <a:ext uri="{FF2B5EF4-FFF2-40B4-BE49-F238E27FC236}">
                <a16:creationId xmlns:a16="http://schemas.microsoft.com/office/drawing/2014/main" id="{25FDF259-E7FE-6442-9FD6-D1805BB5C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349" y="2512063"/>
            <a:ext cx="288000" cy="288000"/>
          </a:xfrm>
          <a:prstGeom prst="rect">
            <a:avLst/>
          </a:prstGeom>
        </p:spPr>
      </p:pic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82C8E767-93B5-0946-A326-232424501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709501"/>
            <a:ext cx="288000" cy="28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E1056-490A-644A-AEF0-F70DA8E8EB9A}"/>
              </a:ext>
            </a:extLst>
          </p:cNvPr>
          <p:cNvSpPr txBox="1"/>
          <p:nvPr/>
        </p:nvSpPr>
        <p:spPr>
          <a:xfrm>
            <a:off x="1199349" y="2363676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C7725B-188C-CE4D-B823-3409DC4B1D1D}"/>
              </a:ext>
            </a:extLst>
          </p:cNvPr>
          <p:cNvSpPr txBox="1"/>
          <p:nvPr/>
        </p:nvSpPr>
        <p:spPr>
          <a:xfrm>
            <a:off x="1198200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7277E9-F7CE-CA4D-A8BE-8E95E2C5319E}"/>
              </a:ext>
            </a:extLst>
          </p:cNvPr>
          <p:cNvSpPr txBox="1"/>
          <p:nvPr/>
        </p:nvSpPr>
        <p:spPr>
          <a:xfrm>
            <a:off x="2708998" y="171211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ItalIT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B7BD72-6BE4-AB49-B075-9C0FF458F14E}"/>
              </a:ext>
            </a:extLst>
          </p:cNvPr>
          <p:cNvSpPr txBox="1"/>
          <p:nvPr/>
        </p:nvSpPr>
        <p:spPr>
          <a:xfrm>
            <a:off x="8338297" y="171468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SoftWhere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EBBCDDF-3F68-3B4E-BFB8-06E2DC439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0136" y="2506829"/>
            <a:ext cx="288000" cy="288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47D3A9-D35A-EC4E-A609-80E79F87FA52}"/>
              </a:ext>
            </a:extLst>
          </p:cNvPr>
          <p:cNvSpPr txBox="1"/>
          <p:nvPr/>
        </p:nvSpPr>
        <p:spPr>
          <a:xfrm>
            <a:off x="7320136" y="2358442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2388A555-BE44-3642-A218-B97B45D70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0136" y="4709501"/>
            <a:ext cx="288000" cy="288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5E8FEF-9706-4A4F-87B8-87C8ED591E0F}"/>
              </a:ext>
            </a:extLst>
          </p:cNvPr>
          <p:cNvSpPr txBox="1"/>
          <p:nvPr/>
        </p:nvSpPr>
        <p:spPr>
          <a:xfrm>
            <a:off x="7320136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1AF475-E0C2-9442-B390-7DB0FE394CCF}"/>
              </a:ext>
            </a:extLst>
          </p:cNvPr>
          <p:cNvSpPr txBox="1"/>
          <p:nvPr/>
        </p:nvSpPr>
        <p:spPr>
          <a:xfrm>
            <a:off x="1198200" y="2986220"/>
            <a:ext cx="477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Accurate technical description.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Overall system better fits the requirements.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Attention on legal aspects.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Use of open source solutions.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4F2EC6-0CAA-C844-B2B6-FFB6399B40BC}"/>
              </a:ext>
            </a:extLst>
          </p:cNvPr>
          <p:cNvSpPr txBox="1"/>
          <p:nvPr/>
        </p:nvSpPr>
        <p:spPr>
          <a:xfrm>
            <a:off x="1198200" y="5205082"/>
            <a:ext cx="468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Lack of functionalities on the analytics module.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BA1F70-3AAD-B341-8C85-24AB294786BF}"/>
              </a:ext>
            </a:extLst>
          </p:cNvPr>
          <p:cNvSpPr txBox="1"/>
          <p:nvPr/>
        </p:nvSpPr>
        <p:spPr>
          <a:xfrm>
            <a:off x="7320136" y="2991454"/>
            <a:ext cx="456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Attention on integration with our system.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AA2E247-CB26-8A4D-9A7F-A549ECE7CDA3}"/>
              </a:ext>
            </a:extLst>
          </p:cNvPr>
          <p:cNvSpPr txBox="1"/>
          <p:nvPr/>
        </p:nvSpPr>
        <p:spPr>
          <a:xfrm>
            <a:off x="7320136" y="5113030"/>
            <a:ext cx="468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Lack of technical details.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Suites don’t fit perfectly the requirements.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Missing information about dashboard.</a:t>
            </a:r>
          </a:p>
        </p:txBody>
      </p:sp>
    </p:spTree>
    <p:extLst>
      <p:ext uri="{BB962C8B-B14F-4D97-AF65-F5344CB8AC3E}">
        <p14:creationId xmlns:p14="http://schemas.microsoft.com/office/powerpoint/2010/main" val="349788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Integration and performances</a:t>
            </a:r>
          </a:p>
        </p:txBody>
      </p:sp>
      <p:pic>
        <p:nvPicPr>
          <p:cNvPr id="6" name="Elemento grafico 5" descr="Segno di spunta">
            <a:extLst>
              <a:ext uri="{FF2B5EF4-FFF2-40B4-BE49-F238E27FC236}">
                <a16:creationId xmlns:a16="http://schemas.microsoft.com/office/drawing/2014/main" id="{25FDF259-E7FE-6442-9FD6-D1805BB5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349" y="2512063"/>
            <a:ext cx="288000" cy="28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E1056-490A-644A-AEF0-F70DA8E8EB9A}"/>
              </a:ext>
            </a:extLst>
          </p:cNvPr>
          <p:cNvSpPr txBox="1"/>
          <p:nvPr/>
        </p:nvSpPr>
        <p:spPr>
          <a:xfrm>
            <a:off x="1199349" y="2363676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7277E9-F7CE-CA4D-A8BE-8E95E2C5319E}"/>
              </a:ext>
            </a:extLst>
          </p:cNvPr>
          <p:cNvSpPr txBox="1"/>
          <p:nvPr/>
        </p:nvSpPr>
        <p:spPr>
          <a:xfrm>
            <a:off x="2708998" y="171211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ItalIT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B7BD72-6BE4-AB49-B075-9C0FF458F14E}"/>
              </a:ext>
            </a:extLst>
          </p:cNvPr>
          <p:cNvSpPr txBox="1"/>
          <p:nvPr/>
        </p:nvSpPr>
        <p:spPr>
          <a:xfrm>
            <a:off x="8338297" y="171468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SoftWhere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EBBCDDF-3F68-3B4E-BFB8-06E2DC43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136" y="2506829"/>
            <a:ext cx="288000" cy="288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47D3A9-D35A-EC4E-A609-80E79F87FA52}"/>
              </a:ext>
            </a:extLst>
          </p:cNvPr>
          <p:cNvSpPr txBox="1"/>
          <p:nvPr/>
        </p:nvSpPr>
        <p:spPr>
          <a:xfrm>
            <a:off x="7320136" y="2358442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1AF475-E0C2-9442-B390-7DB0FE394CCF}"/>
              </a:ext>
            </a:extLst>
          </p:cNvPr>
          <p:cNvSpPr txBox="1"/>
          <p:nvPr/>
        </p:nvSpPr>
        <p:spPr>
          <a:xfrm>
            <a:off x="1198200" y="2986220"/>
            <a:ext cx="28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System based on Azure.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BA1F70-3AAD-B341-8C85-24AB294786BF}"/>
              </a:ext>
            </a:extLst>
          </p:cNvPr>
          <p:cNvSpPr txBox="1"/>
          <p:nvPr/>
        </p:nvSpPr>
        <p:spPr>
          <a:xfrm>
            <a:off x="7320136" y="2991454"/>
            <a:ext cx="321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System based on Azure.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Use of Microsoft software. </a:t>
            </a:r>
          </a:p>
        </p:txBody>
      </p:sp>
    </p:spTree>
    <p:extLst>
      <p:ext uri="{BB962C8B-B14F-4D97-AF65-F5344CB8AC3E}">
        <p14:creationId xmlns:p14="http://schemas.microsoft.com/office/powerpoint/2010/main" val="26324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Value and cost</a:t>
            </a:r>
          </a:p>
        </p:txBody>
      </p:sp>
      <p:pic>
        <p:nvPicPr>
          <p:cNvPr id="6" name="Elemento grafico 5" descr="Segno di spunta">
            <a:extLst>
              <a:ext uri="{FF2B5EF4-FFF2-40B4-BE49-F238E27FC236}">
                <a16:creationId xmlns:a16="http://schemas.microsoft.com/office/drawing/2014/main" id="{25FDF259-E7FE-6442-9FD6-D1805BB5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349" y="2512063"/>
            <a:ext cx="288000" cy="288000"/>
          </a:xfrm>
          <a:prstGeom prst="rect">
            <a:avLst/>
          </a:prstGeom>
        </p:spPr>
      </p:pic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82C8E767-93B5-0946-A326-232424501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4709501"/>
            <a:ext cx="288000" cy="28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E1056-490A-644A-AEF0-F70DA8E8EB9A}"/>
              </a:ext>
            </a:extLst>
          </p:cNvPr>
          <p:cNvSpPr txBox="1"/>
          <p:nvPr/>
        </p:nvSpPr>
        <p:spPr>
          <a:xfrm>
            <a:off x="1199349" y="2363676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C7725B-188C-CE4D-B823-3409DC4B1D1D}"/>
              </a:ext>
            </a:extLst>
          </p:cNvPr>
          <p:cNvSpPr txBox="1"/>
          <p:nvPr/>
        </p:nvSpPr>
        <p:spPr>
          <a:xfrm>
            <a:off x="1198200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7277E9-F7CE-CA4D-A8BE-8E95E2C5319E}"/>
              </a:ext>
            </a:extLst>
          </p:cNvPr>
          <p:cNvSpPr txBox="1"/>
          <p:nvPr/>
        </p:nvSpPr>
        <p:spPr>
          <a:xfrm>
            <a:off x="2708998" y="171211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ItalIT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B7BD72-6BE4-AB49-B075-9C0FF458F14E}"/>
              </a:ext>
            </a:extLst>
          </p:cNvPr>
          <p:cNvSpPr txBox="1"/>
          <p:nvPr/>
        </p:nvSpPr>
        <p:spPr>
          <a:xfrm>
            <a:off x="8338297" y="171468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SoftWhere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EBBCDDF-3F68-3B4E-BFB8-06E2DC43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136" y="2506829"/>
            <a:ext cx="288000" cy="288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47D3A9-D35A-EC4E-A609-80E79F87FA52}"/>
              </a:ext>
            </a:extLst>
          </p:cNvPr>
          <p:cNvSpPr txBox="1"/>
          <p:nvPr/>
        </p:nvSpPr>
        <p:spPr>
          <a:xfrm>
            <a:off x="7320136" y="2358442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2388A555-BE44-3642-A218-B97B45D70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0136" y="4709501"/>
            <a:ext cx="288000" cy="288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5E8FEF-9706-4A4F-87B8-87C8ED591E0F}"/>
              </a:ext>
            </a:extLst>
          </p:cNvPr>
          <p:cNvSpPr txBox="1"/>
          <p:nvPr/>
        </p:nvSpPr>
        <p:spPr>
          <a:xfrm>
            <a:off x="7320136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1AF475-E0C2-9442-B390-7DB0FE394CCF}"/>
              </a:ext>
            </a:extLst>
          </p:cNvPr>
          <p:cNvSpPr txBox="1"/>
          <p:nvPr/>
        </p:nvSpPr>
        <p:spPr>
          <a:xfrm>
            <a:off x="1198201" y="2986220"/>
            <a:ext cx="468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Open source solutions.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4F2EC6-0CAA-C844-B2B6-FFB6399B40BC}"/>
              </a:ext>
            </a:extLst>
          </p:cNvPr>
          <p:cNvSpPr txBox="1"/>
          <p:nvPr/>
        </p:nvSpPr>
        <p:spPr>
          <a:xfrm>
            <a:off x="1198200" y="5113030"/>
            <a:ext cx="4681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Underestimation of costs for storage and analytics respect to dashboard and data collection.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estimation of resources needed.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BA1F70-3AAD-B341-8C85-24AB294786BF}"/>
              </a:ext>
            </a:extLst>
          </p:cNvPr>
          <p:cNvSpPr txBox="1"/>
          <p:nvPr/>
        </p:nvSpPr>
        <p:spPr>
          <a:xfrm>
            <a:off x="7320136" y="2991454"/>
            <a:ext cx="306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Elevate quality/price ratio.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AA2E247-CB26-8A4D-9A7F-A549ECE7CDA3}"/>
              </a:ext>
            </a:extLst>
          </p:cNvPr>
          <p:cNvSpPr txBox="1"/>
          <p:nvPr/>
        </p:nvSpPr>
        <p:spPr>
          <a:xfrm>
            <a:off x="7320136" y="5113030"/>
            <a:ext cx="468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costs for dashboard development.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estimation of resources needed.</a:t>
            </a:r>
          </a:p>
        </p:txBody>
      </p:sp>
    </p:spTree>
    <p:extLst>
      <p:ext uri="{BB962C8B-B14F-4D97-AF65-F5344CB8AC3E}">
        <p14:creationId xmlns:p14="http://schemas.microsoft.com/office/powerpoint/2010/main" val="119864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Planning</a:t>
            </a:r>
          </a:p>
        </p:txBody>
      </p:sp>
      <p:pic>
        <p:nvPicPr>
          <p:cNvPr id="6" name="Elemento grafico 5" descr="Segno di spunta">
            <a:extLst>
              <a:ext uri="{FF2B5EF4-FFF2-40B4-BE49-F238E27FC236}">
                <a16:creationId xmlns:a16="http://schemas.microsoft.com/office/drawing/2014/main" id="{25FDF259-E7FE-6442-9FD6-D1805BB5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349" y="2512063"/>
            <a:ext cx="288000" cy="288000"/>
          </a:xfrm>
          <a:prstGeom prst="rect">
            <a:avLst/>
          </a:prstGeom>
        </p:spPr>
      </p:pic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82C8E767-93B5-0946-A326-232424501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4709501"/>
            <a:ext cx="288000" cy="28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E1056-490A-644A-AEF0-F70DA8E8EB9A}"/>
              </a:ext>
            </a:extLst>
          </p:cNvPr>
          <p:cNvSpPr txBox="1"/>
          <p:nvPr/>
        </p:nvSpPr>
        <p:spPr>
          <a:xfrm>
            <a:off x="1199349" y="2363676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C7725B-188C-CE4D-B823-3409DC4B1D1D}"/>
              </a:ext>
            </a:extLst>
          </p:cNvPr>
          <p:cNvSpPr txBox="1"/>
          <p:nvPr/>
        </p:nvSpPr>
        <p:spPr>
          <a:xfrm>
            <a:off x="1198200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7277E9-F7CE-CA4D-A8BE-8E95E2C5319E}"/>
              </a:ext>
            </a:extLst>
          </p:cNvPr>
          <p:cNvSpPr txBox="1"/>
          <p:nvPr/>
        </p:nvSpPr>
        <p:spPr>
          <a:xfrm>
            <a:off x="2708998" y="171211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ItalIT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B7BD72-6BE4-AB49-B075-9C0FF458F14E}"/>
              </a:ext>
            </a:extLst>
          </p:cNvPr>
          <p:cNvSpPr txBox="1"/>
          <p:nvPr/>
        </p:nvSpPr>
        <p:spPr>
          <a:xfrm>
            <a:off x="8338297" y="171468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SoftWhere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EBBCDDF-3F68-3B4E-BFB8-06E2DC43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136" y="2506829"/>
            <a:ext cx="288000" cy="288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47D3A9-D35A-EC4E-A609-80E79F87FA52}"/>
              </a:ext>
            </a:extLst>
          </p:cNvPr>
          <p:cNvSpPr txBox="1"/>
          <p:nvPr/>
        </p:nvSpPr>
        <p:spPr>
          <a:xfrm>
            <a:off x="7320136" y="2358442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2388A555-BE44-3642-A218-B97B45D70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0136" y="4709501"/>
            <a:ext cx="288000" cy="288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5E8FEF-9706-4A4F-87B8-87C8ED591E0F}"/>
              </a:ext>
            </a:extLst>
          </p:cNvPr>
          <p:cNvSpPr txBox="1"/>
          <p:nvPr/>
        </p:nvSpPr>
        <p:spPr>
          <a:xfrm>
            <a:off x="7320136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1AF475-E0C2-9442-B390-7DB0FE394CCF}"/>
              </a:ext>
            </a:extLst>
          </p:cNvPr>
          <p:cNvSpPr txBox="1"/>
          <p:nvPr/>
        </p:nvSpPr>
        <p:spPr>
          <a:xfrm>
            <a:off x="1198201" y="2986220"/>
            <a:ext cx="468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Better meet the WBS.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4F2EC6-0CAA-C844-B2B6-FFB6399B40BC}"/>
              </a:ext>
            </a:extLst>
          </p:cNvPr>
          <p:cNvSpPr txBox="1"/>
          <p:nvPr/>
        </p:nvSpPr>
        <p:spPr>
          <a:xfrm>
            <a:off x="1198200" y="5113030"/>
            <a:ext cx="468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Doesn’t meet the proposed timing.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Underestimation of project duration.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final month of testing.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BA1F70-3AAD-B341-8C85-24AB294786BF}"/>
              </a:ext>
            </a:extLst>
          </p:cNvPr>
          <p:cNvSpPr txBox="1"/>
          <p:nvPr/>
        </p:nvSpPr>
        <p:spPr>
          <a:xfrm>
            <a:off x="7320136" y="2991454"/>
            <a:ext cx="284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Fit the proposed timing.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AA2E247-CB26-8A4D-9A7F-A549ECE7CDA3}"/>
              </a:ext>
            </a:extLst>
          </p:cNvPr>
          <p:cNvSpPr txBox="1"/>
          <p:nvPr/>
        </p:nvSpPr>
        <p:spPr>
          <a:xfrm>
            <a:off x="7320136" y="5113030"/>
            <a:ext cx="468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Doesn’t meet the proposed WBS.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testing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4520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Barra multifunzione">
            <a:extLst>
              <a:ext uri="{FF2B5EF4-FFF2-40B4-BE49-F238E27FC236}">
                <a16:creationId xmlns:a16="http://schemas.microsoft.com/office/drawing/2014/main" id="{282B6137-F9C2-554A-BF6C-24090DAF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5999" y="836712"/>
            <a:ext cx="1260000" cy="1260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275" y="3284984"/>
            <a:ext cx="2089448" cy="925984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err="1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ItalIT</a:t>
            </a:r>
            <a:endParaRPr lang="en-GB" sz="6000" b="1" dirty="0">
              <a:solidFill>
                <a:srgbClr val="4DA2FF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2ECC2B-3A59-AB4E-970E-1166880FF244}"/>
              </a:ext>
            </a:extLst>
          </p:cNvPr>
          <p:cNvSpPr txBox="1"/>
          <p:nvPr/>
        </p:nvSpPr>
        <p:spPr>
          <a:xfrm>
            <a:off x="4006099" y="2940913"/>
            <a:ext cx="4179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We decided to commit the project to</a:t>
            </a:r>
          </a:p>
        </p:txBody>
      </p:sp>
    </p:spTree>
    <p:extLst>
      <p:ext uri="{BB962C8B-B14F-4D97-AF65-F5344CB8AC3E}">
        <p14:creationId xmlns:p14="http://schemas.microsoft.com/office/powerpoint/2010/main" val="1269053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205</Words>
  <Application>Microsoft Macintosh PowerPoint</Application>
  <PresentationFormat>Widescreen</PresentationFormat>
  <Paragraphs>63</Paragraphs>
  <Slides>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Font di sistema</vt:lpstr>
      <vt:lpstr>Sukhumvit Set</vt:lpstr>
      <vt:lpstr>Sukhumvit Set Text</vt:lpstr>
      <vt:lpstr>Sukhumvit Set Thin</vt:lpstr>
      <vt:lpstr>Tema di Office</vt:lpstr>
      <vt:lpstr>Presentazione standard di PowerPoint</vt:lpstr>
      <vt:lpstr>Evaluation criteria</vt:lpstr>
      <vt:lpstr>Proposal suitability</vt:lpstr>
      <vt:lpstr>Integration and performances</vt:lpstr>
      <vt:lpstr>Value and cost</vt:lpstr>
      <vt:lpstr>Planning</vt:lpstr>
      <vt:lpstr>ItalIT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Serao</dc:creator>
  <cp:lastModifiedBy>Gianluca Serao</cp:lastModifiedBy>
  <cp:revision>11</cp:revision>
  <dcterms:created xsi:type="dcterms:W3CDTF">2020-05-31T16:00:37Z</dcterms:created>
  <dcterms:modified xsi:type="dcterms:W3CDTF">2020-06-01T08:24:12Z</dcterms:modified>
</cp:coreProperties>
</file>