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59"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536951-9183-4D71-B85A-F58301B8ED4D}">
          <p14:sldIdLst>
            <p14:sldId id="257"/>
            <p14:sldId id="258"/>
            <p14:sldId id="260"/>
            <p14:sldId id="261"/>
            <p14:sldId id="262"/>
            <p14:sldId id="263"/>
            <p14:sldId id="264"/>
            <p14:sldId id="259"/>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77" d="100"/>
          <a:sy n="77" d="100"/>
        </p:scale>
        <p:origin x="-102" y="-7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56A14D24-B39F-4979-A2AF-411A7F3E8671}" type="datetimeFigureOut">
              <a:rPr lang="en-US" smtClean="0"/>
              <a:t>5/8/2015</a:t>
            </a:fld>
            <a:endParaRPr lang="en-US"/>
          </a:p>
        </p:txBody>
      </p:sp>
      <p:sp>
        <p:nvSpPr>
          <p:cNvPr id="16" name="Slide Number Placeholder 15"/>
          <p:cNvSpPr>
            <a:spLocks noGrp="1"/>
          </p:cNvSpPr>
          <p:nvPr>
            <p:ph type="sldNum" sz="quarter" idx="11"/>
          </p:nvPr>
        </p:nvSpPr>
        <p:spPr/>
        <p:txBody>
          <a:bodyPr/>
          <a:lstStyle/>
          <a:p>
            <a:fld id="{418E6041-8F4A-402B-B849-B60797ABA01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A14D24-B39F-4979-A2AF-411A7F3E8671}"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E6041-8F4A-402B-B849-B60797ABA0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A14D24-B39F-4979-A2AF-411A7F3E8671}" type="datetimeFigureOut">
              <a:rPr lang="en-US" smtClean="0"/>
              <a:t>5/8/2015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E6041-8F4A-402B-B849-B60797ABA0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56A14D24-B39F-4979-A2AF-411A7F3E8671}" type="datetimeFigureOut">
              <a:rPr lang="en-US" smtClean="0"/>
              <a:t>5/8/2015</a:t>
            </a:fld>
            <a:endParaRPr lang="en-US"/>
          </a:p>
        </p:txBody>
      </p:sp>
      <p:sp>
        <p:nvSpPr>
          <p:cNvPr id="15" name="Slide Number Placeholder 14"/>
          <p:cNvSpPr>
            <a:spLocks noGrp="1"/>
          </p:cNvSpPr>
          <p:nvPr>
            <p:ph type="sldNum" sz="quarter" idx="11"/>
          </p:nvPr>
        </p:nvSpPr>
        <p:spPr/>
        <p:txBody>
          <a:bodyPr/>
          <a:lstStyle/>
          <a:p>
            <a:fld id="{418E6041-8F4A-402B-B849-B60797ABA01D}"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56A14D24-B39F-4979-A2AF-411A7F3E8671}" type="datetimeFigureOut">
              <a:rPr lang="en-US" smtClean="0"/>
              <a:t>5/8/2015</a:t>
            </a:fld>
            <a:endParaRPr lang="en-US"/>
          </a:p>
        </p:txBody>
      </p:sp>
      <p:sp>
        <p:nvSpPr>
          <p:cNvPr id="13" name="Slide Number Placeholder 12"/>
          <p:cNvSpPr>
            <a:spLocks noGrp="1"/>
          </p:cNvSpPr>
          <p:nvPr>
            <p:ph type="sldNum" sz="quarter" idx="11"/>
          </p:nvPr>
        </p:nvSpPr>
        <p:spPr/>
        <p:txBody>
          <a:bodyPr/>
          <a:lstStyle/>
          <a:p>
            <a:fld id="{418E6041-8F4A-402B-B849-B60797ABA01D}"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56A14D24-B39F-4979-A2AF-411A7F3E8671}" type="datetimeFigureOut">
              <a:rPr lang="en-US" smtClean="0"/>
              <a:t>5/8/2015</a:t>
            </a:fld>
            <a:endParaRPr lang="en-US"/>
          </a:p>
        </p:txBody>
      </p:sp>
      <p:sp>
        <p:nvSpPr>
          <p:cNvPr id="9" name="Slide Number Placeholder 8"/>
          <p:cNvSpPr>
            <a:spLocks noGrp="1"/>
          </p:cNvSpPr>
          <p:nvPr>
            <p:ph type="sldNum" sz="quarter" idx="11"/>
          </p:nvPr>
        </p:nvSpPr>
        <p:spPr/>
        <p:txBody>
          <a:bodyPr/>
          <a:lstStyle/>
          <a:p>
            <a:fld id="{418E6041-8F4A-402B-B849-B60797ABA01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56A14D24-B39F-4979-A2AF-411A7F3E8671}" type="datetimeFigureOut">
              <a:rPr lang="en-US" smtClean="0"/>
              <a:t>5/8/2015</a:t>
            </a:fld>
            <a:endParaRPr lang="en-US"/>
          </a:p>
        </p:txBody>
      </p:sp>
      <p:sp>
        <p:nvSpPr>
          <p:cNvPr id="15" name="Slide Number Placeholder 14"/>
          <p:cNvSpPr>
            <a:spLocks noGrp="1"/>
          </p:cNvSpPr>
          <p:nvPr>
            <p:ph type="sldNum" sz="quarter" idx="11"/>
          </p:nvPr>
        </p:nvSpPr>
        <p:spPr/>
        <p:txBody>
          <a:bodyPr/>
          <a:lstStyle/>
          <a:p>
            <a:fld id="{418E6041-8F4A-402B-B849-B60797ABA01D}"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56A14D24-B39F-4979-A2AF-411A7F3E8671}" type="datetimeFigureOut">
              <a:rPr lang="en-US" smtClean="0"/>
              <a:t>5/8/2015</a:t>
            </a:fld>
            <a:endParaRPr lang="en-US"/>
          </a:p>
        </p:txBody>
      </p:sp>
      <p:sp>
        <p:nvSpPr>
          <p:cNvPr id="8" name="Slide Number Placeholder 7"/>
          <p:cNvSpPr>
            <a:spLocks noGrp="1"/>
          </p:cNvSpPr>
          <p:nvPr>
            <p:ph type="sldNum" sz="quarter" idx="11"/>
          </p:nvPr>
        </p:nvSpPr>
        <p:spPr/>
        <p:txBody>
          <a:bodyPr/>
          <a:lstStyle/>
          <a:p>
            <a:fld id="{418E6041-8F4A-402B-B849-B60797ABA01D}"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A14D24-B39F-4979-A2AF-411A7F3E8671}" type="datetimeFigureOut">
              <a:rPr lang="en-US" smtClean="0"/>
              <a:t>5/8/2015</a:t>
            </a:fld>
            <a:endParaRPr lang="en-US"/>
          </a:p>
        </p:txBody>
      </p:sp>
      <p:sp>
        <p:nvSpPr>
          <p:cNvPr id="6" name="Slide Number Placeholder 5"/>
          <p:cNvSpPr>
            <a:spLocks noGrp="1"/>
          </p:cNvSpPr>
          <p:nvPr>
            <p:ph type="sldNum" sz="quarter" idx="11"/>
          </p:nvPr>
        </p:nvSpPr>
        <p:spPr/>
        <p:txBody>
          <a:bodyPr/>
          <a:lstStyle/>
          <a:p>
            <a:fld id="{418E6041-8F4A-402B-B849-B60797ABA01D}"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56A14D24-B39F-4979-A2AF-411A7F3E8671}" type="datetimeFigureOut">
              <a:rPr lang="en-US" smtClean="0"/>
              <a:t>5/8/2015</a:t>
            </a:fld>
            <a:endParaRPr lang="en-US"/>
          </a:p>
        </p:txBody>
      </p:sp>
      <p:sp>
        <p:nvSpPr>
          <p:cNvPr id="16" name="Slide Number Placeholder 15"/>
          <p:cNvSpPr>
            <a:spLocks noGrp="1"/>
          </p:cNvSpPr>
          <p:nvPr>
            <p:ph type="sldNum" sz="quarter" idx="11"/>
          </p:nvPr>
        </p:nvSpPr>
        <p:spPr/>
        <p:txBody>
          <a:bodyPr/>
          <a:lstStyle/>
          <a:p>
            <a:fld id="{418E6041-8F4A-402B-B849-B60797ABA01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56A14D24-B39F-4979-A2AF-411A7F3E8671}" type="datetimeFigureOut">
              <a:rPr lang="en-US" smtClean="0"/>
              <a:t>5/8/2015</a:t>
            </a:fld>
            <a:endParaRPr lang="en-US"/>
          </a:p>
        </p:txBody>
      </p:sp>
      <p:sp>
        <p:nvSpPr>
          <p:cNvPr id="14" name="Slide Number Placeholder 13"/>
          <p:cNvSpPr>
            <a:spLocks noGrp="1"/>
          </p:cNvSpPr>
          <p:nvPr>
            <p:ph type="sldNum" sz="quarter" idx="11"/>
          </p:nvPr>
        </p:nvSpPr>
        <p:spPr/>
        <p:txBody>
          <a:bodyPr/>
          <a:lstStyle/>
          <a:p>
            <a:fld id="{418E6041-8F4A-402B-B849-B60797ABA01D}"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56A14D24-B39F-4979-A2AF-411A7F3E8671}" type="datetimeFigureOut">
              <a:rPr lang="en-US" smtClean="0"/>
              <a:t>5/8/2015</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418E6041-8F4A-402B-B849-B60797ABA01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midifile.sapp.org/" TargetMode="External"/><Relationship Id="rId2" Type="http://schemas.openxmlformats.org/officeDocument/2006/relationships/hyperlink" Target="http://easybmp.sourceforge.net/" TargetMode="External"/><Relationship Id="rId1" Type="http://schemas.openxmlformats.org/officeDocument/2006/relationships/slideLayout" Target="../slideLayouts/slideLayout4.xml"/><Relationship Id="rId5" Type="http://schemas.openxmlformats.org/officeDocument/2006/relationships/hyperlink" Target="http://cs.fit.edu/~ryan/cse4051/projects/midi/midi.html" TargetMode="External"/><Relationship Id="rId4" Type="http://schemas.openxmlformats.org/officeDocument/2006/relationships/hyperlink" Target="http://ieeexplore.ieee.org/stamp/stamp.jsp?arnumber=1527346&amp;tag=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228600"/>
            <a:ext cx="6096000" cy="3657599"/>
          </a:xfrm>
        </p:spPr>
        <p:txBody>
          <a:bodyPr>
            <a:normAutofit/>
          </a:bodyPr>
          <a:lstStyle/>
          <a:p>
            <a:pPr marL="18288" indent="0" algn="ctr">
              <a:buNone/>
            </a:pPr>
            <a:r>
              <a:rPr lang="en-US" sz="4400" dirty="0" smtClean="0"/>
              <a:t>Project 4</a:t>
            </a:r>
          </a:p>
          <a:p>
            <a:pPr marL="18288" indent="0" algn="ctr">
              <a:buNone/>
            </a:pPr>
            <a:r>
              <a:rPr lang="en-US" sz="4400" dirty="0" smtClean="0"/>
              <a:t>Cryptography</a:t>
            </a:r>
          </a:p>
          <a:p>
            <a:pPr marL="18288" indent="0" algn="ctr">
              <a:buNone/>
            </a:pPr>
            <a:r>
              <a:rPr lang="en-US" sz="4400" dirty="0" smtClean="0"/>
              <a:t>And</a:t>
            </a:r>
          </a:p>
          <a:p>
            <a:pPr marL="18288" indent="0" algn="ctr">
              <a:buNone/>
            </a:pPr>
            <a:r>
              <a:rPr lang="en-US" sz="4400" dirty="0" smtClean="0"/>
              <a:t>Steganography</a:t>
            </a:r>
            <a:endParaRPr lang="en-US" sz="4400" dirty="0"/>
          </a:p>
        </p:txBody>
      </p:sp>
      <p:sp>
        <p:nvSpPr>
          <p:cNvPr id="3" name="Title 2"/>
          <p:cNvSpPr>
            <a:spLocks noGrp="1"/>
          </p:cNvSpPr>
          <p:nvPr>
            <p:ph type="title"/>
          </p:nvPr>
        </p:nvSpPr>
        <p:spPr>
          <a:xfrm>
            <a:off x="762000" y="4419600"/>
            <a:ext cx="7543800" cy="1524000"/>
          </a:xfrm>
        </p:spPr>
        <p:txBody>
          <a:bodyPr/>
          <a:lstStyle/>
          <a:p>
            <a:r>
              <a:rPr lang="en-US" sz="3200" u="sng" dirty="0" smtClean="0"/>
              <a:t>Extreme Dragons</a:t>
            </a:r>
            <a:r>
              <a:rPr lang="en-US" sz="3200" dirty="0" smtClean="0"/>
              <a:t>: </a:t>
            </a:r>
            <a:r>
              <a:rPr lang="en-US" sz="3200" dirty="0"/>
              <a:t>Mateo Aviles, Brannon </a:t>
            </a:r>
            <a:r>
              <a:rPr lang="en-US" sz="3200" dirty="0" err="1"/>
              <a:t>Bowlin</a:t>
            </a:r>
            <a:r>
              <a:rPr lang="en-US" sz="3200" dirty="0"/>
              <a:t>, Muhammad </a:t>
            </a:r>
            <a:r>
              <a:rPr lang="en-US" sz="3200" dirty="0" err="1"/>
              <a:t>Faruqui</a:t>
            </a:r>
            <a:r>
              <a:rPr lang="en-US" sz="3200" dirty="0"/>
              <a:t>, Sam </a:t>
            </a:r>
            <a:r>
              <a:rPr lang="en-US" sz="3200" dirty="0" err="1"/>
              <a:t>Cimino</a:t>
            </a:r>
            <a:r>
              <a:rPr lang="en-US" sz="3200" dirty="0"/>
              <a:t>, Clifton Sims</a:t>
            </a:r>
          </a:p>
        </p:txBody>
      </p:sp>
    </p:spTree>
    <p:extLst>
      <p:ext uri="{BB962C8B-B14F-4D97-AF65-F5344CB8AC3E}">
        <p14:creationId xmlns:p14="http://schemas.microsoft.com/office/powerpoint/2010/main" val="1900972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835" y="76200"/>
            <a:ext cx="7543800" cy="1600200"/>
          </a:xfrm>
        </p:spPr>
        <p:txBody>
          <a:bodyPr/>
          <a:lstStyle/>
          <a:p>
            <a:pPr algn="ctr"/>
            <a:r>
              <a:rPr lang="en-US" dirty="0" smtClean="0"/>
              <a:t>Future research and improvements</a:t>
            </a:r>
            <a:endParaRPr lang="en-US" dirty="0"/>
          </a:p>
        </p:txBody>
      </p:sp>
      <p:sp>
        <p:nvSpPr>
          <p:cNvPr id="3" name="Content Placeholder 2"/>
          <p:cNvSpPr>
            <a:spLocks noGrp="1"/>
          </p:cNvSpPr>
          <p:nvPr>
            <p:ph sz="quarter" idx="13"/>
          </p:nvPr>
        </p:nvSpPr>
        <p:spPr>
          <a:xfrm>
            <a:off x="76200" y="2057400"/>
            <a:ext cx="4419600" cy="3429000"/>
          </a:xfrm>
        </p:spPr>
        <p:txBody>
          <a:bodyPr/>
          <a:lstStyle/>
          <a:p>
            <a:pPr marL="18288" indent="0">
              <a:buNone/>
            </a:pPr>
            <a:r>
              <a:rPr lang="en-US" dirty="0" smtClean="0"/>
              <a:t>RSA</a:t>
            </a:r>
            <a:endParaRPr lang="en-US" dirty="0"/>
          </a:p>
        </p:txBody>
      </p:sp>
      <p:sp>
        <p:nvSpPr>
          <p:cNvPr id="4" name="Content Placeholder 3"/>
          <p:cNvSpPr>
            <a:spLocks noGrp="1"/>
          </p:cNvSpPr>
          <p:nvPr>
            <p:ph sz="quarter" idx="14"/>
          </p:nvPr>
        </p:nvSpPr>
        <p:spPr>
          <a:xfrm>
            <a:off x="4572000" y="2065638"/>
            <a:ext cx="4495800" cy="3432175"/>
          </a:xfrm>
        </p:spPr>
        <p:txBody>
          <a:bodyPr/>
          <a:lstStyle/>
          <a:p>
            <a:r>
              <a:rPr lang="en-US" dirty="0" smtClean="0"/>
              <a:t>Improvements</a:t>
            </a:r>
          </a:p>
          <a:p>
            <a:pPr marL="18288" indent="0">
              <a:buNone/>
            </a:pPr>
            <a:r>
              <a:rPr lang="en-US" dirty="0" smtClean="0"/>
              <a:t>Better hiding for both </a:t>
            </a:r>
            <a:r>
              <a:rPr lang="en-US" dirty="0" err="1" smtClean="0"/>
              <a:t>stegosystems</a:t>
            </a:r>
            <a:r>
              <a:rPr lang="en-US" dirty="0" smtClean="0"/>
              <a:t>. Use different or more than one technique. Play the midi on an instrument. See the midi file through software.</a:t>
            </a:r>
          </a:p>
          <a:p>
            <a:r>
              <a:rPr lang="en-US" dirty="0" smtClean="0"/>
              <a:t>Learn more about midi.</a:t>
            </a:r>
          </a:p>
          <a:p>
            <a:r>
              <a:rPr lang="en-US" dirty="0" smtClean="0"/>
              <a:t>Get better at writing </a:t>
            </a:r>
            <a:r>
              <a:rPr lang="en-US" dirty="0" err="1" smtClean="0"/>
              <a:t>makefiles</a:t>
            </a:r>
            <a:r>
              <a:rPr lang="en-US" dirty="0" smtClean="0"/>
              <a:t>.</a:t>
            </a:r>
            <a:endParaRPr lang="en-US" dirty="0"/>
          </a:p>
        </p:txBody>
      </p:sp>
    </p:spTree>
    <p:extLst>
      <p:ext uri="{BB962C8B-B14F-4D97-AF65-F5344CB8AC3E}">
        <p14:creationId xmlns:p14="http://schemas.microsoft.com/office/powerpoint/2010/main" val="2298124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548" y="76200"/>
            <a:ext cx="7543800" cy="914400"/>
          </a:xfrm>
        </p:spPr>
        <p:txBody>
          <a:bodyPr/>
          <a:lstStyle/>
          <a:p>
            <a:pPr algn="ctr"/>
            <a:r>
              <a:rPr lang="en-US" dirty="0" smtClean="0"/>
              <a:t>References</a:t>
            </a:r>
            <a:endParaRPr lang="en-US" dirty="0"/>
          </a:p>
        </p:txBody>
      </p:sp>
      <p:sp>
        <p:nvSpPr>
          <p:cNvPr id="3" name="Content Placeholder 2"/>
          <p:cNvSpPr>
            <a:spLocks noGrp="1"/>
          </p:cNvSpPr>
          <p:nvPr>
            <p:ph sz="quarter" idx="13"/>
          </p:nvPr>
        </p:nvSpPr>
        <p:spPr>
          <a:xfrm>
            <a:off x="76200" y="1447800"/>
            <a:ext cx="4419600" cy="3429000"/>
          </a:xfrm>
        </p:spPr>
        <p:txBody>
          <a:bodyPr/>
          <a:lstStyle/>
          <a:p>
            <a:pPr marL="18288" indent="0">
              <a:buNone/>
            </a:pPr>
            <a:r>
              <a:rPr lang="en-US" dirty="0" smtClean="0"/>
              <a:t>RSA</a:t>
            </a:r>
            <a:endParaRPr lang="en-US" dirty="0"/>
          </a:p>
        </p:txBody>
      </p:sp>
      <p:sp>
        <p:nvSpPr>
          <p:cNvPr id="4" name="Content Placeholder 3"/>
          <p:cNvSpPr>
            <a:spLocks noGrp="1"/>
          </p:cNvSpPr>
          <p:nvPr>
            <p:ph sz="quarter" idx="14"/>
          </p:nvPr>
        </p:nvSpPr>
        <p:spPr>
          <a:xfrm>
            <a:off x="4572000" y="1447800"/>
            <a:ext cx="4495800" cy="5105400"/>
          </a:xfrm>
        </p:spPr>
        <p:txBody>
          <a:bodyPr>
            <a:normAutofit fontScale="92500" lnSpcReduction="10000"/>
          </a:bodyPr>
          <a:lstStyle/>
          <a:p>
            <a:r>
              <a:rPr lang="en-US" sz="2400" dirty="0"/>
              <a:t>LSB Image </a:t>
            </a:r>
            <a:r>
              <a:rPr lang="en-US" sz="2400" dirty="0" smtClean="0"/>
              <a:t>Stegosystem</a:t>
            </a:r>
          </a:p>
          <a:p>
            <a:pPr marL="18288" indent="0">
              <a:buNone/>
            </a:pPr>
            <a:r>
              <a:rPr lang="en-US" sz="1800" dirty="0">
                <a:effectLst/>
              </a:rPr>
              <a:t>Paul Macklin's C++ Bitmap </a:t>
            </a:r>
            <a:r>
              <a:rPr lang="en-US" sz="1800" dirty="0" smtClean="0">
                <a:effectLst/>
              </a:rPr>
              <a:t>Library</a:t>
            </a:r>
          </a:p>
          <a:p>
            <a:pPr marL="18288" indent="0">
              <a:buNone/>
            </a:pPr>
            <a:r>
              <a:rPr lang="en-US" sz="1800" dirty="0">
                <a:effectLst/>
                <a:hlinkClick r:id="rId2"/>
              </a:rPr>
              <a:t>http://easybmp.sourceforge.net</a:t>
            </a:r>
            <a:r>
              <a:rPr lang="en-US" sz="1800" dirty="0" smtClean="0">
                <a:effectLst/>
                <a:hlinkClick r:id="rId2"/>
              </a:rPr>
              <a:t>/</a:t>
            </a:r>
            <a:endParaRPr lang="en-US" sz="1800" dirty="0" smtClean="0">
              <a:effectLst/>
            </a:endParaRPr>
          </a:p>
          <a:p>
            <a:pPr marL="18288" indent="0">
              <a:buNone/>
            </a:pPr>
            <a:endParaRPr lang="en-US" sz="2000" dirty="0" smtClean="0"/>
          </a:p>
          <a:p>
            <a:r>
              <a:rPr lang="en-US" sz="2400" dirty="0"/>
              <a:t>MIDI </a:t>
            </a:r>
            <a:r>
              <a:rPr lang="en-US" sz="2400" dirty="0" smtClean="0"/>
              <a:t>Stegosystem</a:t>
            </a:r>
          </a:p>
          <a:p>
            <a:pPr marL="18288" indent="0">
              <a:buNone/>
            </a:pPr>
            <a:r>
              <a:rPr lang="en-US" sz="1800" dirty="0">
                <a:effectLst/>
              </a:rPr>
              <a:t>Craig Stuart's C++ library for parsing Standard MIDI </a:t>
            </a:r>
            <a:r>
              <a:rPr lang="en-US" sz="1800" dirty="0" smtClean="0">
                <a:effectLst/>
              </a:rPr>
              <a:t>Files</a:t>
            </a:r>
          </a:p>
          <a:p>
            <a:pPr marL="18288" indent="0">
              <a:buNone/>
            </a:pPr>
            <a:r>
              <a:rPr lang="en-US" sz="1800" dirty="0">
                <a:effectLst/>
                <a:hlinkClick r:id="rId3"/>
              </a:rPr>
              <a:t>http://midifile.sapp.org</a:t>
            </a:r>
            <a:r>
              <a:rPr lang="en-US" sz="1800" dirty="0" smtClean="0">
                <a:effectLst/>
                <a:hlinkClick r:id="rId3"/>
              </a:rPr>
              <a:t>/</a:t>
            </a:r>
            <a:endParaRPr lang="en-US" sz="1800" dirty="0" smtClean="0">
              <a:effectLst/>
            </a:endParaRPr>
          </a:p>
          <a:p>
            <a:pPr marL="18288" indent="0">
              <a:buNone/>
            </a:pPr>
            <a:endParaRPr lang="en-US" dirty="0">
              <a:effectLst/>
            </a:endParaRPr>
          </a:p>
          <a:p>
            <a:r>
              <a:rPr lang="en-US" sz="2400" dirty="0" smtClean="0">
                <a:effectLst/>
              </a:rPr>
              <a:t>Research &amp; Info</a:t>
            </a:r>
          </a:p>
          <a:p>
            <a:pPr marL="18288" indent="0">
              <a:buNone/>
            </a:pPr>
            <a:r>
              <a:rPr lang="en-US" sz="1800" dirty="0">
                <a:effectLst/>
              </a:rPr>
              <a:t>C</a:t>
            </a:r>
            <a:r>
              <a:rPr lang="en-US" sz="1800" dirty="0" smtClean="0">
                <a:effectLst/>
              </a:rPr>
              <a:t>ompares ways of hiding info in midi</a:t>
            </a:r>
          </a:p>
          <a:p>
            <a:pPr marL="18288" indent="0">
              <a:buNone/>
            </a:pPr>
            <a:r>
              <a:rPr lang="en-US" sz="1800" dirty="0">
                <a:hlinkClick r:id="rId4"/>
              </a:rPr>
              <a:t>http://</a:t>
            </a:r>
            <a:r>
              <a:rPr lang="en-US" sz="1800" dirty="0" smtClean="0">
                <a:hlinkClick r:id="rId4"/>
              </a:rPr>
              <a:t>ieeexplore.ieee.org/stamp/stamp.jsp?arnumber=1527346&amp;tag=1</a:t>
            </a:r>
            <a:endParaRPr lang="en-US" sz="1800" dirty="0" smtClean="0"/>
          </a:p>
          <a:p>
            <a:pPr marL="18288" indent="0">
              <a:buNone/>
            </a:pPr>
            <a:endParaRPr lang="en-US" sz="1800" dirty="0" smtClean="0"/>
          </a:p>
          <a:p>
            <a:pPr marL="18288" indent="0">
              <a:buNone/>
            </a:pPr>
            <a:r>
              <a:rPr lang="en-US" sz="1800" dirty="0" smtClean="0"/>
              <a:t>Midi file structure</a:t>
            </a:r>
          </a:p>
          <a:p>
            <a:pPr marL="18288" indent="0">
              <a:buNone/>
            </a:pPr>
            <a:r>
              <a:rPr lang="en-US" sz="1800" dirty="0">
                <a:hlinkClick r:id="rId5"/>
              </a:rPr>
              <a:t>http://cs.fit.edu/~</a:t>
            </a:r>
            <a:r>
              <a:rPr lang="en-US" sz="1800" dirty="0" smtClean="0">
                <a:hlinkClick r:id="rId5"/>
              </a:rPr>
              <a:t>ryan/cse4051/projects/midi/midi.html</a:t>
            </a:r>
            <a:endParaRPr lang="en-US" sz="1800" dirty="0" smtClean="0"/>
          </a:p>
          <a:p>
            <a:pPr marL="18288" indent="0">
              <a:buNone/>
            </a:pPr>
            <a:endParaRPr lang="en-US" sz="1800" dirty="0"/>
          </a:p>
          <a:p>
            <a:pPr marL="18288" indent="0">
              <a:buNone/>
            </a:pPr>
            <a:endParaRPr lang="en-US" sz="1800" dirty="0"/>
          </a:p>
        </p:txBody>
      </p:sp>
    </p:spTree>
    <p:extLst>
      <p:ext uri="{BB962C8B-B14F-4D97-AF65-F5344CB8AC3E}">
        <p14:creationId xmlns:p14="http://schemas.microsoft.com/office/powerpoint/2010/main" val="287130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52400"/>
            <a:ext cx="7543800" cy="914400"/>
          </a:xfrm>
        </p:spPr>
        <p:txBody>
          <a:bodyPr/>
          <a:lstStyle/>
          <a:p>
            <a:pPr marL="18288" indent="0" algn="ctr"/>
            <a:r>
              <a:rPr lang="en-US" sz="4800" dirty="0"/>
              <a:t>Problem Statement</a:t>
            </a:r>
          </a:p>
        </p:txBody>
      </p:sp>
      <p:sp>
        <p:nvSpPr>
          <p:cNvPr id="2" name="Content Placeholder 1"/>
          <p:cNvSpPr>
            <a:spLocks noGrp="1"/>
          </p:cNvSpPr>
          <p:nvPr>
            <p:ph sz="quarter" idx="13"/>
          </p:nvPr>
        </p:nvSpPr>
        <p:spPr>
          <a:xfrm>
            <a:off x="381000" y="1981200"/>
            <a:ext cx="3273552" cy="3429000"/>
          </a:xfrm>
        </p:spPr>
        <p:txBody>
          <a:bodyPr>
            <a:normAutofit/>
          </a:bodyPr>
          <a:lstStyle/>
          <a:p>
            <a:pPr marL="18288" indent="0">
              <a:buNone/>
            </a:pPr>
            <a:r>
              <a:rPr lang="en-US" sz="2400" dirty="0" smtClean="0"/>
              <a:t>RSA</a:t>
            </a:r>
            <a:endParaRPr lang="en-US" sz="2400" dirty="0"/>
          </a:p>
        </p:txBody>
      </p:sp>
      <p:sp>
        <p:nvSpPr>
          <p:cNvPr id="5" name="Content Placeholder 4"/>
          <p:cNvSpPr>
            <a:spLocks noGrp="1"/>
          </p:cNvSpPr>
          <p:nvPr>
            <p:ph sz="quarter" idx="14"/>
          </p:nvPr>
        </p:nvSpPr>
        <p:spPr>
          <a:xfrm>
            <a:off x="4495800" y="1219200"/>
            <a:ext cx="4507168" cy="5410200"/>
          </a:xfrm>
        </p:spPr>
        <p:txBody>
          <a:bodyPr>
            <a:normAutofit lnSpcReduction="10000"/>
          </a:bodyPr>
          <a:lstStyle/>
          <a:p>
            <a:r>
              <a:rPr lang="en-US" dirty="0" smtClean="0"/>
              <a:t>Implement an </a:t>
            </a:r>
            <a:r>
              <a:rPr lang="en-US" dirty="0"/>
              <a:t>image stegosystem </a:t>
            </a:r>
            <a:r>
              <a:rPr lang="en-US" dirty="0" smtClean="0"/>
              <a:t>that takes an 8 bit </a:t>
            </a:r>
            <a:r>
              <a:rPr lang="en-US" dirty="0"/>
              <a:t>greyscale bmp </a:t>
            </a:r>
            <a:r>
              <a:rPr lang="en-US" dirty="0" smtClean="0"/>
              <a:t>image, hides </a:t>
            </a:r>
            <a:r>
              <a:rPr lang="en-US" dirty="0"/>
              <a:t>a message into the least significant bit (LSB) </a:t>
            </a:r>
            <a:r>
              <a:rPr lang="en-US" dirty="0" smtClean="0"/>
              <a:t>of </a:t>
            </a:r>
            <a:r>
              <a:rPr lang="en-US" dirty="0"/>
              <a:t>each </a:t>
            </a:r>
            <a:r>
              <a:rPr lang="en-US" dirty="0" smtClean="0"/>
              <a:t>pixel, extracts the </a:t>
            </a:r>
            <a:r>
              <a:rPr lang="en-US" dirty="0"/>
              <a:t>message </a:t>
            </a:r>
            <a:r>
              <a:rPr lang="en-US" dirty="0" smtClean="0"/>
              <a:t>from the </a:t>
            </a:r>
            <a:r>
              <a:rPr lang="en-US" dirty="0" err="1" smtClean="0"/>
              <a:t>stego</a:t>
            </a:r>
            <a:r>
              <a:rPr lang="en-US" dirty="0" smtClean="0"/>
              <a:t> image, and attack a suspicious image if it is one.</a:t>
            </a:r>
          </a:p>
          <a:p>
            <a:r>
              <a:rPr lang="en-US" dirty="0" smtClean="0">
                <a:effectLst/>
              </a:rPr>
              <a:t>Implement another </a:t>
            </a:r>
            <a:r>
              <a:rPr lang="en-US" dirty="0">
                <a:effectLst/>
              </a:rPr>
              <a:t>stegosystem </a:t>
            </a:r>
            <a:r>
              <a:rPr lang="en-US" dirty="0" smtClean="0">
                <a:effectLst/>
              </a:rPr>
              <a:t> besides LSB. I decided to use midi audio files. The goal was to hide </a:t>
            </a:r>
            <a:r>
              <a:rPr lang="en-US" dirty="0">
                <a:effectLst/>
              </a:rPr>
              <a:t>a user given message into a meta </a:t>
            </a:r>
            <a:r>
              <a:rPr lang="en-US" dirty="0" smtClean="0">
                <a:effectLst/>
              </a:rPr>
              <a:t>event and  extract the </a:t>
            </a:r>
            <a:r>
              <a:rPr lang="en-US" dirty="0">
                <a:effectLst/>
              </a:rPr>
              <a:t>message </a:t>
            </a:r>
            <a:r>
              <a:rPr lang="en-US" dirty="0" smtClean="0">
                <a:effectLst/>
              </a:rPr>
              <a:t>by looking going to the meta event </a:t>
            </a:r>
            <a:r>
              <a:rPr lang="en-US" dirty="0">
                <a:effectLst/>
              </a:rPr>
              <a:t>in </a:t>
            </a:r>
            <a:r>
              <a:rPr lang="en-US" dirty="0" smtClean="0">
                <a:effectLst/>
              </a:rPr>
              <a:t>track we created. </a:t>
            </a:r>
            <a:r>
              <a:rPr lang="en-US" dirty="0">
                <a:effectLst/>
              </a:rPr>
              <a:t>Given an .mid file we needed to know whether or not it had any secret messages embedded. If it did we need to display this message to the user.</a:t>
            </a:r>
            <a:endParaRPr lang="en-US" dirty="0"/>
          </a:p>
        </p:txBody>
      </p:sp>
    </p:spTree>
    <p:extLst>
      <p:ext uri="{BB962C8B-B14F-4D97-AF65-F5344CB8AC3E}">
        <p14:creationId xmlns:p14="http://schemas.microsoft.com/office/powerpoint/2010/main" val="2940069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01168"/>
            <a:ext cx="7543800" cy="914400"/>
          </a:xfrm>
        </p:spPr>
        <p:txBody>
          <a:bodyPr/>
          <a:lstStyle/>
          <a:p>
            <a:pPr marL="18288" indent="0" algn="ctr"/>
            <a:r>
              <a:rPr lang="en-US" sz="4800" dirty="0"/>
              <a:t>RSA Implementation</a:t>
            </a:r>
          </a:p>
        </p:txBody>
      </p:sp>
      <p:sp>
        <p:nvSpPr>
          <p:cNvPr id="2" name="Content Placeholder 1"/>
          <p:cNvSpPr>
            <a:spLocks noGrp="1"/>
          </p:cNvSpPr>
          <p:nvPr>
            <p:ph sz="quarter" idx="13"/>
          </p:nvPr>
        </p:nvSpPr>
        <p:spPr>
          <a:xfrm>
            <a:off x="304800" y="1752600"/>
            <a:ext cx="4035552" cy="4023525"/>
          </a:xfrm>
        </p:spPr>
        <p:txBody>
          <a:bodyPr>
            <a:normAutofit/>
          </a:bodyPr>
          <a:lstStyle/>
          <a:p>
            <a:pPr marL="18288" indent="0" algn="ctr">
              <a:buNone/>
            </a:pPr>
            <a:endParaRPr lang="en-US" sz="4800" dirty="0"/>
          </a:p>
        </p:txBody>
      </p:sp>
      <p:sp>
        <p:nvSpPr>
          <p:cNvPr id="5" name="Content Placeholder 4"/>
          <p:cNvSpPr>
            <a:spLocks noGrp="1"/>
          </p:cNvSpPr>
          <p:nvPr>
            <p:ph sz="quarter" idx="14"/>
          </p:nvPr>
        </p:nvSpPr>
        <p:spPr>
          <a:xfrm>
            <a:off x="5029200" y="1828800"/>
            <a:ext cx="3886200" cy="3940203"/>
          </a:xfrm>
        </p:spPr>
        <p:txBody>
          <a:bodyPr/>
          <a:lstStyle/>
          <a:p>
            <a:endParaRPr lang="en-US" dirty="0"/>
          </a:p>
        </p:txBody>
      </p:sp>
    </p:spTree>
    <p:extLst>
      <p:ext uri="{BB962C8B-B14F-4D97-AF65-F5344CB8AC3E}">
        <p14:creationId xmlns:p14="http://schemas.microsoft.com/office/powerpoint/2010/main" val="2815310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47800" y="0"/>
            <a:ext cx="6400800" cy="1600200"/>
          </a:xfrm>
        </p:spPr>
        <p:txBody>
          <a:bodyPr/>
          <a:lstStyle/>
          <a:p>
            <a:pPr marL="18288" indent="0"/>
            <a:r>
              <a:rPr lang="en-US" sz="4400" dirty="0"/>
              <a:t>LSB Image </a:t>
            </a:r>
            <a:r>
              <a:rPr lang="en-US" sz="4400" dirty="0" smtClean="0"/>
              <a:t>Stegosystem Implementation</a:t>
            </a:r>
            <a:endParaRPr lang="en-US" sz="4400" dirty="0"/>
          </a:p>
        </p:txBody>
      </p:sp>
      <p:sp>
        <p:nvSpPr>
          <p:cNvPr id="7" name="Content Placeholder 6"/>
          <p:cNvSpPr>
            <a:spLocks noGrp="1"/>
          </p:cNvSpPr>
          <p:nvPr>
            <p:ph sz="quarter" idx="14"/>
          </p:nvPr>
        </p:nvSpPr>
        <p:spPr>
          <a:xfrm>
            <a:off x="304800" y="1828800"/>
            <a:ext cx="8610599" cy="4495800"/>
          </a:xfrm>
        </p:spPr>
        <p:txBody>
          <a:bodyPr>
            <a:normAutofit fontScale="92500" lnSpcReduction="20000"/>
          </a:bodyPr>
          <a:lstStyle/>
          <a:p>
            <a:r>
              <a:rPr lang="en-US" dirty="0" smtClean="0"/>
              <a:t>Use </a:t>
            </a:r>
            <a:r>
              <a:rPr lang="en-US" dirty="0" err="1" smtClean="0"/>
              <a:t>EasyBMP</a:t>
            </a:r>
            <a:r>
              <a:rPr lang="en-US" dirty="0" smtClean="0"/>
              <a:t> library to read file, check </a:t>
            </a:r>
            <a:r>
              <a:rPr lang="en-US" dirty="0"/>
              <a:t>if the image </a:t>
            </a:r>
            <a:r>
              <a:rPr lang="en-US" dirty="0" smtClean="0"/>
              <a:t>is a valid </a:t>
            </a:r>
            <a:r>
              <a:rPr lang="en-US" dirty="0"/>
              <a:t>8 bit </a:t>
            </a:r>
            <a:r>
              <a:rPr lang="en-US" dirty="0" smtClean="0"/>
              <a:t>greyscale </a:t>
            </a:r>
            <a:r>
              <a:rPr lang="en-US" dirty="0"/>
              <a:t>bmp </a:t>
            </a:r>
            <a:r>
              <a:rPr lang="en-US" dirty="0" smtClean="0"/>
              <a:t>image, and </a:t>
            </a:r>
            <a:r>
              <a:rPr lang="en-US" dirty="0"/>
              <a:t>get the offset of where the pixels of the image </a:t>
            </a:r>
            <a:r>
              <a:rPr lang="en-US" dirty="0" smtClean="0"/>
              <a:t>starts </a:t>
            </a:r>
            <a:r>
              <a:rPr lang="en-US" dirty="0"/>
              <a:t>so that we can manipulate them to hide our secret </a:t>
            </a:r>
            <a:r>
              <a:rPr lang="en-US" dirty="0" smtClean="0"/>
              <a:t>message.</a:t>
            </a:r>
          </a:p>
          <a:p>
            <a:r>
              <a:rPr lang="en-US" dirty="0"/>
              <a:t>S</a:t>
            </a:r>
            <a:r>
              <a:rPr lang="en-US" dirty="0" smtClean="0"/>
              <a:t>ecret </a:t>
            </a:r>
            <a:r>
              <a:rPr lang="en-US" dirty="0"/>
              <a:t>message was broken into characters which are known to be 8 bits. To hide these 8 bits we pulled out a character from the file we are reading from and changed the LSB bit to the first bit of the character we are trying to hide. We then write these 8 bits into the file specified by the user (The header and meta data is written into this file before this process</a:t>
            </a:r>
            <a:r>
              <a:rPr lang="en-US" dirty="0" smtClean="0"/>
              <a:t>).</a:t>
            </a:r>
          </a:p>
          <a:p>
            <a:r>
              <a:rPr lang="en-US" dirty="0" smtClean="0"/>
              <a:t>After the above </a:t>
            </a:r>
            <a:r>
              <a:rPr lang="en-US" dirty="0"/>
              <a:t>eight times we get a new character and continue this process until all the characters form the message have been </a:t>
            </a:r>
            <a:r>
              <a:rPr lang="en-US" dirty="0" smtClean="0"/>
              <a:t>embedded.</a:t>
            </a:r>
          </a:p>
          <a:p>
            <a:r>
              <a:rPr lang="en-US" dirty="0" smtClean="0"/>
              <a:t>We </a:t>
            </a:r>
            <a:r>
              <a:rPr lang="en-US" dirty="0"/>
              <a:t>then add a terminator character that signifies the end of the message. We use the terminator when extracting the message to know when to stop reading the file for the </a:t>
            </a:r>
            <a:r>
              <a:rPr lang="en-US" dirty="0" smtClean="0"/>
              <a:t>message.</a:t>
            </a:r>
          </a:p>
          <a:p>
            <a:r>
              <a:rPr lang="en-US" dirty="0" smtClean="0"/>
              <a:t>Extraction </a:t>
            </a:r>
            <a:r>
              <a:rPr lang="en-US" dirty="0"/>
              <a:t>was solved by simply finding out where the image pixels started in the file and reading form there until we reached the terminator character. In our implementation we made the terminating character </a:t>
            </a:r>
            <a:r>
              <a:rPr lang="en-US" dirty="0" smtClean="0"/>
              <a:t>this: </a:t>
            </a:r>
            <a:r>
              <a:rPr lang="en-US" dirty="0"/>
              <a:t>'|'. We could have let the user specify the terminating character but we didn't.</a:t>
            </a:r>
          </a:p>
        </p:txBody>
      </p:sp>
    </p:spTree>
    <p:extLst>
      <p:ext uri="{BB962C8B-B14F-4D97-AF65-F5344CB8AC3E}">
        <p14:creationId xmlns:p14="http://schemas.microsoft.com/office/powerpoint/2010/main" val="3168600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35011"/>
            <a:ext cx="5280454" cy="1600200"/>
          </a:xfrm>
        </p:spPr>
        <p:txBody>
          <a:bodyPr/>
          <a:lstStyle/>
          <a:p>
            <a:r>
              <a:rPr lang="en-US" sz="4800" dirty="0" smtClean="0"/>
              <a:t>MIDI Stegosystem Implementation</a:t>
            </a:r>
            <a:endParaRPr lang="en-US" sz="4800" dirty="0"/>
          </a:p>
        </p:txBody>
      </p:sp>
      <p:sp>
        <p:nvSpPr>
          <p:cNvPr id="6" name="Content Placeholder 5"/>
          <p:cNvSpPr>
            <a:spLocks noGrp="1"/>
          </p:cNvSpPr>
          <p:nvPr>
            <p:ph sz="quarter" idx="14"/>
          </p:nvPr>
        </p:nvSpPr>
        <p:spPr>
          <a:xfrm>
            <a:off x="685800" y="1635211"/>
            <a:ext cx="7772400" cy="4308389"/>
          </a:xfrm>
        </p:spPr>
        <p:txBody>
          <a:bodyPr>
            <a:normAutofit fontScale="92500" lnSpcReduction="20000"/>
          </a:bodyPr>
          <a:lstStyle/>
          <a:p>
            <a:r>
              <a:rPr lang="en-US" dirty="0">
                <a:effectLst/>
              </a:rPr>
              <a:t>To read and write midi audio files we used a library called </a:t>
            </a:r>
            <a:r>
              <a:rPr lang="en-US" dirty="0" err="1">
                <a:effectLst/>
              </a:rPr>
              <a:t>Midifile</a:t>
            </a:r>
            <a:r>
              <a:rPr lang="en-US" dirty="0">
                <a:effectLst/>
              </a:rPr>
              <a:t>. Using the </a:t>
            </a:r>
            <a:r>
              <a:rPr lang="en-US" dirty="0" err="1">
                <a:effectLst/>
              </a:rPr>
              <a:t>Midifile</a:t>
            </a:r>
            <a:r>
              <a:rPr lang="en-US" dirty="0">
                <a:effectLst/>
              </a:rPr>
              <a:t> library we were able to get the track count and event count for iterating, add tracks and meta events and set midi messages for hiding user given messages, and check the midi file's </a:t>
            </a:r>
            <a:r>
              <a:rPr lang="en-US" dirty="0" smtClean="0">
                <a:effectLst/>
              </a:rPr>
              <a:t>status.</a:t>
            </a:r>
          </a:p>
          <a:p>
            <a:r>
              <a:rPr lang="en-US" dirty="0">
                <a:effectLst/>
              </a:rPr>
              <a:t>W</a:t>
            </a:r>
            <a:r>
              <a:rPr lang="en-US" dirty="0" smtClean="0">
                <a:effectLst/>
              </a:rPr>
              <a:t>e </a:t>
            </a:r>
            <a:r>
              <a:rPr lang="en-US" dirty="0">
                <a:effectLst/>
              </a:rPr>
              <a:t>added an identifier on the front </a:t>
            </a:r>
            <a:r>
              <a:rPr lang="en-US" dirty="0" smtClean="0">
                <a:effectLst/>
              </a:rPr>
              <a:t>of the given </a:t>
            </a:r>
            <a:r>
              <a:rPr lang="en-US" dirty="0">
                <a:effectLst/>
              </a:rPr>
              <a:t>secret message </a:t>
            </a:r>
            <a:r>
              <a:rPr lang="en-US" dirty="0" smtClean="0">
                <a:effectLst/>
              </a:rPr>
              <a:t>so </a:t>
            </a:r>
            <a:r>
              <a:rPr lang="en-US" dirty="0">
                <a:effectLst/>
              </a:rPr>
              <a:t>that we know which meta event to look at for the extracting the message. This string is then passed as a c-string for writing as a midi </a:t>
            </a:r>
            <a:r>
              <a:rPr lang="en-US" dirty="0" smtClean="0">
                <a:effectLst/>
              </a:rPr>
              <a:t>message.</a:t>
            </a:r>
          </a:p>
          <a:p>
            <a:r>
              <a:rPr lang="en-US" dirty="0" smtClean="0">
                <a:effectLst/>
              </a:rPr>
              <a:t>Using the library’s </a:t>
            </a:r>
            <a:r>
              <a:rPr lang="en-US" dirty="0" err="1">
                <a:effectLst/>
              </a:rPr>
              <a:t>MidiFile</a:t>
            </a:r>
            <a:r>
              <a:rPr lang="en-US" dirty="0">
                <a:effectLst/>
              </a:rPr>
              <a:t> object we were able to write all the contents read from a given file into the file specified by the user as the output </a:t>
            </a:r>
            <a:r>
              <a:rPr lang="en-US" dirty="0" smtClean="0">
                <a:effectLst/>
              </a:rPr>
              <a:t>file.</a:t>
            </a:r>
          </a:p>
          <a:p>
            <a:r>
              <a:rPr lang="en-US" dirty="0" smtClean="0">
                <a:effectLst/>
              </a:rPr>
              <a:t>Extraction </a:t>
            </a:r>
            <a:r>
              <a:rPr lang="en-US" dirty="0">
                <a:effectLst/>
              </a:rPr>
              <a:t>was solved by simply going to the last track and reading the meta event and message contained in it. In our implementation we made the identifier character this: '|'. We could have let the user specify the terminating character but we didn't.</a:t>
            </a:r>
            <a:endParaRPr lang="en-US" dirty="0"/>
          </a:p>
        </p:txBody>
      </p:sp>
    </p:spTree>
    <p:extLst>
      <p:ext uri="{BB962C8B-B14F-4D97-AF65-F5344CB8AC3E}">
        <p14:creationId xmlns:p14="http://schemas.microsoft.com/office/powerpoint/2010/main" val="355881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25" y="0"/>
            <a:ext cx="7543800" cy="914400"/>
          </a:xfrm>
        </p:spPr>
        <p:txBody>
          <a:bodyPr/>
          <a:lstStyle/>
          <a:p>
            <a:pPr algn="ctr"/>
            <a:r>
              <a:rPr lang="en-US" dirty="0" smtClean="0"/>
              <a:t>TDD - Fails</a:t>
            </a:r>
            <a:endParaRPr lang="en-US" dirty="0"/>
          </a:p>
        </p:txBody>
      </p:sp>
      <p:sp>
        <p:nvSpPr>
          <p:cNvPr id="5" name="Content Placeholder 4"/>
          <p:cNvSpPr>
            <a:spLocks noGrp="1"/>
          </p:cNvSpPr>
          <p:nvPr>
            <p:ph sz="quarter" idx="13"/>
          </p:nvPr>
        </p:nvSpPr>
        <p:spPr>
          <a:xfrm>
            <a:off x="430427" y="937384"/>
            <a:ext cx="3273552" cy="457200"/>
          </a:xfrm>
        </p:spPr>
        <p:txBody>
          <a:bodyPr>
            <a:normAutofit/>
          </a:bodyPr>
          <a:lstStyle/>
          <a:p>
            <a:pPr marL="18288" indent="0" algn="ctr">
              <a:buNone/>
            </a:pPr>
            <a:r>
              <a:rPr lang="en-US" dirty="0" smtClean="0"/>
              <a:t>RSA</a:t>
            </a:r>
            <a:endParaRPr lang="en-US" dirty="0"/>
          </a:p>
        </p:txBody>
      </p:sp>
      <p:sp>
        <p:nvSpPr>
          <p:cNvPr id="6" name="Content Placeholder 5"/>
          <p:cNvSpPr>
            <a:spLocks noGrp="1"/>
          </p:cNvSpPr>
          <p:nvPr>
            <p:ph sz="quarter" idx="14"/>
          </p:nvPr>
        </p:nvSpPr>
        <p:spPr>
          <a:xfrm>
            <a:off x="5012724" y="918519"/>
            <a:ext cx="3273552" cy="509016"/>
          </a:xfrm>
        </p:spPr>
        <p:txBody>
          <a:bodyPr/>
          <a:lstStyle/>
          <a:p>
            <a:pPr marL="18288" indent="0" algn="ctr">
              <a:buNone/>
            </a:pPr>
            <a:r>
              <a:rPr lang="en-US" dirty="0" smtClean="0"/>
              <a:t>MIDI </a:t>
            </a:r>
            <a:r>
              <a:rPr lang="en-US" dirty="0" err="1" smtClean="0"/>
              <a:t>stego</a:t>
            </a:r>
            <a:endParaRPr lang="en-US" dirty="0"/>
          </a:p>
        </p:txBody>
      </p:sp>
      <p:pic>
        <p:nvPicPr>
          <p:cNvPr id="2050" name="Picture 2" descr="H:\ms_windows\cpsc_redirected\Desktop\315-Project-4\unit_test_images\midi_fail_unittes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525" y="1524000"/>
            <a:ext cx="43053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405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820" y="0"/>
            <a:ext cx="7543800" cy="914400"/>
          </a:xfrm>
        </p:spPr>
        <p:txBody>
          <a:bodyPr/>
          <a:lstStyle/>
          <a:p>
            <a:pPr algn="ctr"/>
            <a:r>
              <a:rPr lang="en-US" dirty="0" smtClean="0"/>
              <a:t>TDD - Success</a:t>
            </a:r>
            <a:endParaRPr lang="en-US" dirty="0"/>
          </a:p>
        </p:txBody>
      </p:sp>
      <p:sp>
        <p:nvSpPr>
          <p:cNvPr id="3" name="Content Placeholder 2"/>
          <p:cNvSpPr>
            <a:spLocks noGrp="1"/>
          </p:cNvSpPr>
          <p:nvPr>
            <p:ph sz="quarter" idx="13"/>
          </p:nvPr>
        </p:nvSpPr>
        <p:spPr>
          <a:xfrm>
            <a:off x="172995" y="1066800"/>
            <a:ext cx="3273552" cy="457200"/>
          </a:xfrm>
        </p:spPr>
        <p:txBody>
          <a:bodyPr/>
          <a:lstStyle/>
          <a:p>
            <a:pPr marL="18288" indent="0" algn="ctr">
              <a:buNone/>
            </a:pPr>
            <a:r>
              <a:rPr lang="en-US" dirty="0" smtClean="0"/>
              <a:t>RSA</a:t>
            </a:r>
            <a:endParaRPr lang="en-US" dirty="0"/>
          </a:p>
        </p:txBody>
      </p:sp>
      <p:sp>
        <p:nvSpPr>
          <p:cNvPr id="4" name="Content Placeholder 3"/>
          <p:cNvSpPr>
            <a:spLocks noGrp="1"/>
          </p:cNvSpPr>
          <p:nvPr>
            <p:ph sz="quarter" idx="14"/>
          </p:nvPr>
        </p:nvSpPr>
        <p:spPr>
          <a:xfrm>
            <a:off x="4782559" y="1066800"/>
            <a:ext cx="3273552" cy="457200"/>
          </a:xfrm>
        </p:spPr>
        <p:txBody>
          <a:bodyPr/>
          <a:lstStyle/>
          <a:p>
            <a:pPr marL="18288" indent="0" algn="ctr">
              <a:buNone/>
            </a:pPr>
            <a:r>
              <a:rPr lang="en-US" dirty="0" smtClean="0"/>
              <a:t>MIDI </a:t>
            </a:r>
            <a:r>
              <a:rPr lang="en-US" dirty="0" err="1" smtClean="0"/>
              <a:t>stego</a:t>
            </a:r>
            <a:endParaRPr lang="en-US" dirty="0"/>
          </a:p>
        </p:txBody>
      </p:sp>
      <p:pic>
        <p:nvPicPr>
          <p:cNvPr id="3074" name="Picture 2" descr="H:\ms_windows\cpsc_redirected\Desktop\315-Project-4\unit_test_images\midi_pass_unittes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968" y="1828799"/>
            <a:ext cx="5029200" cy="426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633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5611" y="152400"/>
            <a:ext cx="7086600" cy="762000"/>
          </a:xfrm>
        </p:spPr>
        <p:txBody>
          <a:bodyPr>
            <a:normAutofit fontScale="90000"/>
          </a:bodyPr>
          <a:lstStyle/>
          <a:p>
            <a:r>
              <a:rPr lang="en-US" sz="4800" dirty="0"/>
              <a:t>Restrictions and </a:t>
            </a:r>
            <a:r>
              <a:rPr lang="en-US" sz="4800" dirty="0" smtClean="0"/>
              <a:t>Limitations</a:t>
            </a:r>
            <a:endParaRPr lang="en-US" sz="4800" dirty="0"/>
          </a:p>
        </p:txBody>
      </p:sp>
      <p:sp>
        <p:nvSpPr>
          <p:cNvPr id="2" name="Content Placeholder 1"/>
          <p:cNvSpPr>
            <a:spLocks noGrp="1"/>
          </p:cNvSpPr>
          <p:nvPr>
            <p:ph sz="quarter" idx="13"/>
          </p:nvPr>
        </p:nvSpPr>
        <p:spPr>
          <a:xfrm>
            <a:off x="533400" y="1981200"/>
            <a:ext cx="3273552" cy="3429000"/>
          </a:xfrm>
        </p:spPr>
        <p:txBody>
          <a:bodyPr>
            <a:normAutofit/>
          </a:bodyPr>
          <a:lstStyle/>
          <a:p>
            <a:pPr marL="18288" indent="0" algn="ctr">
              <a:buNone/>
            </a:pPr>
            <a:r>
              <a:rPr lang="en-US" sz="2400" dirty="0" smtClean="0"/>
              <a:t>RSA</a:t>
            </a:r>
            <a:endParaRPr lang="en-US" sz="2400" dirty="0"/>
          </a:p>
        </p:txBody>
      </p:sp>
      <p:sp>
        <p:nvSpPr>
          <p:cNvPr id="5" name="Content Placeholder 4"/>
          <p:cNvSpPr>
            <a:spLocks noGrp="1"/>
          </p:cNvSpPr>
          <p:nvPr>
            <p:ph sz="quarter" idx="14"/>
          </p:nvPr>
        </p:nvSpPr>
        <p:spPr>
          <a:xfrm>
            <a:off x="4953000" y="1524000"/>
            <a:ext cx="4038600" cy="4572000"/>
          </a:xfrm>
        </p:spPr>
        <p:txBody>
          <a:bodyPr>
            <a:normAutofit lnSpcReduction="10000"/>
          </a:bodyPr>
          <a:lstStyle/>
          <a:p>
            <a:r>
              <a:rPr lang="en-US" dirty="0" smtClean="0"/>
              <a:t>The downside of embedding a message in a .mid file using the technique I used is that it increases the file size. This can be avoided using existing meta events already in the file but some may not have any or if they do they are not very long.</a:t>
            </a:r>
          </a:p>
          <a:p>
            <a:r>
              <a:rPr lang="en-US" dirty="0" smtClean="0"/>
              <a:t>In LSB I hid each character one after the other. It would be better to hid characters throughout the file to  avoid easy detection.</a:t>
            </a:r>
          </a:p>
          <a:p>
            <a:endParaRPr lang="en-US" dirty="0"/>
          </a:p>
        </p:txBody>
      </p:sp>
    </p:spTree>
    <p:extLst>
      <p:ext uri="{BB962C8B-B14F-4D97-AF65-F5344CB8AC3E}">
        <p14:creationId xmlns:p14="http://schemas.microsoft.com/office/powerpoint/2010/main" val="3104634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8238"/>
            <a:ext cx="7543800" cy="914400"/>
          </a:xfrm>
        </p:spPr>
        <p:txBody>
          <a:bodyPr/>
          <a:lstStyle/>
          <a:p>
            <a:pPr algn="ctr"/>
            <a:r>
              <a:rPr lang="en-US" dirty="0" smtClean="0"/>
              <a:t>Conclusions</a:t>
            </a:r>
            <a:endParaRPr lang="en-US" dirty="0"/>
          </a:p>
        </p:txBody>
      </p:sp>
      <p:sp>
        <p:nvSpPr>
          <p:cNvPr id="3" name="Content Placeholder 2"/>
          <p:cNvSpPr>
            <a:spLocks noGrp="1"/>
          </p:cNvSpPr>
          <p:nvPr>
            <p:ph sz="quarter" idx="13"/>
          </p:nvPr>
        </p:nvSpPr>
        <p:spPr>
          <a:xfrm>
            <a:off x="381000" y="1905000"/>
            <a:ext cx="3273552" cy="3429000"/>
          </a:xfrm>
        </p:spPr>
        <p:txBody>
          <a:bodyPr/>
          <a:lstStyle/>
          <a:p>
            <a:pPr marL="18288" indent="0">
              <a:buNone/>
            </a:pPr>
            <a:r>
              <a:rPr lang="en-US" dirty="0" smtClean="0"/>
              <a:t>RSA</a:t>
            </a:r>
            <a:endParaRPr lang="en-US" dirty="0"/>
          </a:p>
        </p:txBody>
      </p:sp>
      <p:sp>
        <p:nvSpPr>
          <p:cNvPr id="4" name="Content Placeholder 3"/>
          <p:cNvSpPr>
            <a:spLocks noGrp="1"/>
          </p:cNvSpPr>
          <p:nvPr>
            <p:ph sz="quarter" idx="14"/>
          </p:nvPr>
        </p:nvSpPr>
        <p:spPr>
          <a:xfrm>
            <a:off x="4876800" y="1295401"/>
            <a:ext cx="4114800" cy="5105400"/>
          </a:xfrm>
        </p:spPr>
        <p:txBody>
          <a:bodyPr>
            <a:normAutofit lnSpcReduction="10000"/>
          </a:bodyPr>
          <a:lstStyle/>
          <a:p>
            <a:r>
              <a:rPr lang="en-US" dirty="0" smtClean="0"/>
              <a:t>In completing this project I learned a lot about…</a:t>
            </a:r>
          </a:p>
          <a:p>
            <a:pPr marL="475488" indent="-457200">
              <a:buFont typeface="+mj-lt"/>
              <a:buAutoNum type="arabicPeriod"/>
            </a:pPr>
            <a:r>
              <a:rPr lang="en-US" dirty="0" smtClean="0"/>
              <a:t>the file structure of .mid and .bmp files.</a:t>
            </a:r>
          </a:p>
          <a:p>
            <a:pPr marL="475488" indent="-457200">
              <a:buFont typeface="+mj-lt"/>
              <a:buAutoNum type="arabicPeriod"/>
            </a:pPr>
            <a:r>
              <a:rPr lang="en-US" dirty="0"/>
              <a:t>H</a:t>
            </a:r>
            <a:r>
              <a:rPr lang="en-US" dirty="0" smtClean="0"/>
              <a:t>ow to structure code through the libraries used in this project (I thought they were both very good).</a:t>
            </a:r>
          </a:p>
          <a:p>
            <a:pPr marL="475488" indent="-457200">
              <a:buFont typeface="+mj-lt"/>
              <a:buAutoNum type="arabicPeriod"/>
            </a:pPr>
            <a:r>
              <a:rPr lang="en-US" dirty="0" smtClean="0"/>
              <a:t>Writing better </a:t>
            </a:r>
            <a:r>
              <a:rPr lang="en-US" dirty="0" err="1" smtClean="0"/>
              <a:t>makefiles</a:t>
            </a:r>
            <a:endParaRPr lang="en-US" dirty="0" smtClean="0"/>
          </a:p>
          <a:p>
            <a:pPr marL="475488" indent="-457200">
              <a:buFont typeface="+mj-lt"/>
              <a:buAutoNum type="arabicPeriod"/>
            </a:pPr>
            <a:r>
              <a:rPr lang="en-US" dirty="0" smtClean="0"/>
              <a:t>TDD</a:t>
            </a:r>
            <a:endParaRPr lang="en-US" dirty="0"/>
          </a:p>
          <a:p>
            <a:pPr marL="475488" indent="-457200">
              <a:buFont typeface="+mj-lt"/>
              <a:buAutoNum type="arabicPeriod"/>
            </a:pPr>
            <a:r>
              <a:rPr lang="en-US" dirty="0" smtClean="0"/>
              <a:t>Scrum</a:t>
            </a:r>
          </a:p>
          <a:p>
            <a:r>
              <a:rPr lang="en-US" dirty="0" smtClean="0"/>
              <a:t>In this project I showed how to hide messages in .bmp and .mid files using simple techniques.</a:t>
            </a:r>
            <a:endParaRPr lang="en-US" dirty="0"/>
          </a:p>
        </p:txBody>
      </p:sp>
    </p:spTree>
    <p:extLst>
      <p:ext uri="{BB962C8B-B14F-4D97-AF65-F5344CB8AC3E}">
        <p14:creationId xmlns:p14="http://schemas.microsoft.com/office/powerpoint/2010/main" val="41490535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105</TotalTime>
  <Words>818</Words>
  <Application>Microsoft Office PowerPoint</Application>
  <PresentationFormat>On-screen Show (4:3)</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Elemental</vt:lpstr>
      <vt:lpstr>Extreme Dragons: Mateo Aviles, Brannon Bowlin, Muhammad Faruqui, Sam Cimino, Clifton Sims</vt:lpstr>
      <vt:lpstr>Problem Statement</vt:lpstr>
      <vt:lpstr>RSA Implementation</vt:lpstr>
      <vt:lpstr>LSB Image Stegosystem Implementation</vt:lpstr>
      <vt:lpstr>MIDI Stegosystem Implementation</vt:lpstr>
      <vt:lpstr>TDD - Fails</vt:lpstr>
      <vt:lpstr>TDD - Success</vt:lpstr>
      <vt:lpstr>Restrictions and Limitations</vt:lpstr>
      <vt:lpstr>Conclusions</vt:lpstr>
      <vt:lpstr>Future research and improvements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Extreme Dragons: Mateo Aviles, Brannon Bowlin, Muhammad Faruqui, Sam Cimino, Clifton Sims</dc:title>
  <dc:creator>Mateo Aviles</dc:creator>
  <cp:lastModifiedBy>Mateo Aviles</cp:lastModifiedBy>
  <cp:revision>11</cp:revision>
  <dcterms:created xsi:type="dcterms:W3CDTF">2015-05-08T17:10:10Z</dcterms:created>
  <dcterms:modified xsi:type="dcterms:W3CDTF">2015-05-08T22:07:32Z</dcterms:modified>
</cp:coreProperties>
</file>