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6" r:id="rId4"/>
    <p:sldId id="267" r:id="rId5"/>
    <p:sldId id="268" r:id="rId6"/>
    <p:sldId id="258" r:id="rId7"/>
    <p:sldId id="259" r:id="rId8"/>
    <p:sldId id="260" r:id="rId9"/>
    <p:sldId id="261" r:id="rId10"/>
    <p:sldId id="262" r:id="rId11"/>
    <p:sldId id="270" r:id="rId12"/>
    <p:sldId id="264"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6A44A-B217-43D1-8FD5-9ACC0B1D7C04}"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BECC9-9A8F-43AE-A09F-90E8E79C599F}" type="slidenum">
              <a:rPr lang="en-US" smtClean="0"/>
              <a:t>‹#›</a:t>
            </a:fld>
            <a:endParaRPr lang="en-US"/>
          </a:p>
        </p:txBody>
      </p:sp>
    </p:spTree>
    <p:extLst>
      <p:ext uri="{BB962C8B-B14F-4D97-AF65-F5344CB8AC3E}">
        <p14:creationId xmlns:p14="http://schemas.microsoft.com/office/powerpoint/2010/main" val="53927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EBECC9-9A8F-43AE-A09F-90E8E79C599F}" type="slidenum">
              <a:rPr lang="en-US" smtClean="0"/>
              <a:t>1</a:t>
            </a:fld>
            <a:endParaRPr lang="en-US"/>
          </a:p>
        </p:txBody>
      </p:sp>
    </p:spTree>
    <p:extLst>
      <p:ext uri="{BB962C8B-B14F-4D97-AF65-F5344CB8AC3E}">
        <p14:creationId xmlns:p14="http://schemas.microsoft.com/office/powerpoint/2010/main" val="183940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E490-0A59-468C-B9BC-5A43D484AA60}"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217800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DE490-0A59-468C-B9BC-5A43D484AA60}"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402053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AADE490-0A59-468C-B9BC-5A43D484AA60}" type="datetimeFigureOut">
              <a:rPr lang="en-US" smtClean="0"/>
              <a:t>11/16/2020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70946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DE490-0A59-468C-B9BC-5A43D484AA60}"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193654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AADE490-0A59-468C-B9BC-5A43D484AA60}" type="datetimeFigureOut">
              <a:rPr lang="en-US" smtClean="0"/>
              <a:t>11/16/2020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86A7973-5A35-415B-A754-0569AA9AB95D}" type="slidenum">
              <a:rPr lang="en-US" smtClean="0"/>
              <a:t>‹#›</a:t>
            </a:fld>
            <a:endParaRPr lang="en-US"/>
          </a:p>
        </p:txBody>
      </p:sp>
    </p:spTree>
    <p:extLst>
      <p:ext uri="{BB962C8B-B14F-4D97-AF65-F5344CB8AC3E}">
        <p14:creationId xmlns:p14="http://schemas.microsoft.com/office/powerpoint/2010/main" val="10976873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ADE490-0A59-468C-B9BC-5A43D484AA60}"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404436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ADE490-0A59-468C-B9BC-5A43D484AA60}"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281585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ADE490-0A59-468C-B9BC-5A43D484AA60}"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310359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DE490-0A59-468C-B9BC-5A43D484AA60}"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328026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E490-0A59-468C-B9BC-5A43D484AA60}"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83062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E490-0A59-468C-B9BC-5A43D484AA60}"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A7973-5A35-415B-A754-0569AA9AB95D}" type="slidenum">
              <a:rPr lang="en-US" smtClean="0"/>
              <a:t>‹#›</a:t>
            </a:fld>
            <a:endParaRPr lang="en-US"/>
          </a:p>
        </p:txBody>
      </p:sp>
    </p:spTree>
    <p:extLst>
      <p:ext uri="{BB962C8B-B14F-4D97-AF65-F5344CB8AC3E}">
        <p14:creationId xmlns:p14="http://schemas.microsoft.com/office/powerpoint/2010/main" val="1318637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AADE490-0A59-468C-B9BC-5A43D484AA60}" type="datetimeFigureOut">
              <a:rPr lang="en-US" smtClean="0"/>
              <a:t>11/16/2020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86A7973-5A35-415B-A754-0569AA9AB95D}" type="slidenum">
              <a:rPr lang="en-US" smtClean="0"/>
              <a:t>‹#›</a:t>
            </a:fld>
            <a:endParaRPr lang="en-US"/>
          </a:p>
        </p:txBody>
      </p:sp>
    </p:spTree>
    <p:extLst>
      <p:ext uri="{BB962C8B-B14F-4D97-AF65-F5344CB8AC3E}">
        <p14:creationId xmlns:p14="http://schemas.microsoft.com/office/powerpoint/2010/main" val="7886636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Intelligent vehicle technologies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Subject: Intellectual </a:t>
            </a:r>
            <a:r>
              <a:rPr lang="en-US" dirty="0" err="1" smtClean="0"/>
              <a:t>Technoloiges</a:t>
            </a:r>
            <a:endParaRPr lang="en-US" dirty="0"/>
          </a:p>
          <a:p>
            <a:r>
              <a:rPr lang="en-US" dirty="0"/>
              <a:t>Instructor: </a:t>
            </a:r>
            <a:r>
              <a:rPr lang="en-US" dirty="0" err="1" smtClean="0"/>
              <a:t>Rzazade</a:t>
            </a:r>
            <a:r>
              <a:rPr lang="en-US" dirty="0" smtClean="0"/>
              <a:t> </a:t>
            </a:r>
            <a:r>
              <a:rPr lang="en-US" dirty="0" err="1" smtClean="0"/>
              <a:t>Etibar</a:t>
            </a:r>
            <a:endParaRPr lang="en-US" dirty="0"/>
          </a:p>
          <a:p>
            <a:r>
              <a:rPr lang="en-US" dirty="0"/>
              <a:t> Group: 672.7 E</a:t>
            </a:r>
          </a:p>
          <a:p>
            <a:r>
              <a:rPr lang="en-US" dirty="0"/>
              <a:t>Student: </a:t>
            </a:r>
            <a:r>
              <a:rPr lang="en-US" dirty="0" err="1"/>
              <a:t>Manafov</a:t>
            </a:r>
            <a:r>
              <a:rPr lang="en-US" dirty="0"/>
              <a:t> </a:t>
            </a:r>
            <a:r>
              <a:rPr lang="en-US" dirty="0" err="1"/>
              <a:t>Matin</a:t>
            </a:r>
            <a:endParaRPr lang="en-US" dirty="0"/>
          </a:p>
        </p:txBody>
      </p:sp>
    </p:spTree>
    <p:extLst>
      <p:ext uri="{BB962C8B-B14F-4D97-AF65-F5344CB8AC3E}">
        <p14:creationId xmlns:p14="http://schemas.microsoft.com/office/powerpoint/2010/main" val="265701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transmission and reception</a:t>
            </a:r>
          </a:p>
        </p:txBody>
      </p:sp>
      <p:sp>
        <p:nvSpPr>
          <p:cNvPr id="3" name="Content Placeholder 2"/>
          <p:cNvSpPr>
            <a:spLocks noGrp="1"/>
          </p:cNvSpPr>
          <p:nvPr>
            <p:ph idx="1"/>
          </p:nvPr>
        </p:nvSpPr>
        <p:spPr>
          <a:xfrm>
            <a:off x="464982" y="2011680"/>
            <a:ext cx="11133460" cy="4206240"/>
          </a:xfrm>
        </p:spPr>
        <p:txBody>
          <a:bodyPr>
            <a:normAutofit/>
          </a:bodyPr>
          <a:lstStyle/>
          <a:p>
            <a:r>
              <a:rPr lang="en-US" dirty="0"/>
              <a:t>Intelligent vehicle technologies target transmission capable beacons provide for information signal data that are employed infrastructure to vehicle and vehicle to vehicle for exclusive precision remote communications to the specific one vehicle traveling in a given lane on the highway, for example – or a convoy of vehicles in a given travel lane, or multiple vehicles traveling in all affected lanes. All lanes are beacon tagged so as the vehicle travels down the road the ground beacon maintains communication with the vehicle for that particular lane – so it is therefore possible for example, for law enforcement to direct and provide for specific in-vehicle aural and/or visual information to a target vehicle traveling in a given lane (or multiple vehicle in multiple lanes as desired).</a:t>
            </a:r>
          </a:p>
        </p:txBody>
      </p:sp>
    </p:spTree>
    <p:extLst>
      <p:ext uri="{BB962C8B-B14F-4D97-AF65-F5344CB8AC3E}">
        <p14:creationId xmlns:p14="http://schemas.microsoft.com/office/powerpoint/2010/main" val="50158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IDAR technology for self-driving cars: the role of nanophotonics research  | NUSOD Blo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2584" y="599659"/>
            <a:ext cx="5493379" cy="3090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222" name="Picture 6" descr="6 Mind-Bending Ways Self-Driving Cars will Change Life as We Know It »  Traffic Safety Resource 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2894" y="2144672"/>
            <a:ext cx="5742011" cy="43065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12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transmission and reception</a:t>
            </a:r>
          </a:p>
        </p:txBody>
      </p:sp>
      <p:sp>
        <p:nvSpPr>
          <p:cNvPr id="3" name="Content Placeholder 2"/>
          <p:cNvSpPr>
            <a:spLocks noGrp="1"/>
          </p:cNvSpPr>
          <p:nvPr>
            <p:ph idx="1"/>
          </p:nvPr>
        </p:nvSpPr>
        <p:spPr/>
        <p:txBody>
          <a:bodyPr/>
          <a:lstStyle/>
          <a:p>
            <a:r>
              <a:rPr lang="en-US" dirty="0"/>
              <a:t>Vehicles traveling in the vicinity of an accident scenario, for example, are simultaneously queried by the in-vehicle police intelligent beacon system computer which repeatedly updates and processes all dynamic passing vehicle data received, identifying and classifying all passing vehicles in real-time – for example, an aural visual command instruction is sent to all the in-vehicle emergency warning beacon system computers as a reminder that no rubbernecking, for example, or viewing of the accident is permitted and vehicles are instructed to safely maintain a given speed limit. Ease of managing, operating, and reducing traffic congestion of the transportation system is therefore achieved.</a:t>
            </a:r>
          </a:p>
        </p:txBody>
      </p:sp>
    </p:spTree>
    <p:extLst>
      <p:ext uri="{BB962C8B-B14F-4D97-AF65-F5344CB8AC3E}">
        <p14:creationId xmlns:p14="http://schemas.microsoft.com/office/powerpoint/2010/main" val="383544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481024" y="2075848"/>
            <a:ext cx="6240618" cy="4206240"/>
          </a:xfrm>
        </p:spPr>
        <p:txBody>
          <a:bodyPr>
            <a:normAutofit lnSpcReduction="10000"/>
          </a:bodyPr>
          <a:lstStyle/>
          <a:p>
            <a:r>
              <a:rPr lang="en-US" dirty="0"/>
              <a:t>For example: An official, noting through IVT that a car's registration has expired, could use telematics to direct the car's driver to pull the car over.</a:t>
            </a:r>
          </a:p>
          <a:p>
            <a:endParaRPr lang="en-US" dirty="0"/>
          </a:p>
          <a:p>
            <a:r>
              <a:rPr lang="en-US" dirty="0"/>
              <a:t>A combination of in-vehicle beacon transceivers and RFID transmitters (surface installed such as reflector tags, or embedded onto the road) would detect a vehicle's position, serial number, make, model, color, unit identification, and orientation. Real-time data would be constantly updated, self-recorded, then uploaded by the vehicle to the telematics mile marker by the vehicle’s transceiver to enable intra-vehicle control communications.</a:t>
            </a:r>
          </a:p>
        </p:txBody>
      </p:sp>
      <p:pic>
        <p:nvPicPr>
          <p:cNvPr id="6146" name="Picture 2" descr="Virtual Prototyping and Performance Analysis of an IVT Equipped Electric  Vehicle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642" y="2828925"/>
            <a:ext cx="5173454" cy="228850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328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attention</a:t>
            </a:r>
            <a:endParaRPr lang="en-US" dirty="0"/>
          </a:p>
        </p:txBody>
      </p:sp>
    </p:spTree>
    <p:extLst>
      <p:ext uri="{BB962C8B-B14F-4D97-AF65-F5344CB8AC3E}">
        <p14:creationId xmlns:p14="http://schemas.microsoft.com/office/powerpoint/2010/main" val="219024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02919" y="2011680"/>
            <a:ext cx="4684534" cy="4206240"/>
          </a:xfrm>
        </p:spPr>
        <p:txBody>
          <a:bodyPr/>
          <a:lstStyle/>
          <a:p>
            <a:r>
              <a:rPr lang="en-US" dirty="0" smtClean="0"/>
              <a:t>Intelligent </a:t>
            </a:r>
            <a:r>
              <a:rPr lang="en-US" dirty="0"/>
              <a:t>vehicle technologies comprise electronic, electromechanical, and electromagnetic devices - usually silicon </a:t>
            </a:r>
            <a:r>
              <a:rPr lang="en-US" dirty="0" err="1"/>
              <a:t>micromachined</a:t>
            </a:r>
            <a:r>
              <a:rPr lang="en-US" dirty="0"/>
              <a:t> components operating in conjunction with computer-controlled devices and radio transceivers to provide precision repeatability functions (such as in robotics artificial intelligence systems) emergency warning validation performance reconstruction.</a:t>
            </a:r>
            <a:endParaRPr lang="en-US" dirty="0"/>
          </a:p>
        </p:txBody>
      </p:sp>
      <p:pic>
        <p:nvPicPr>
          <p:cNvPr id="1026" name="Picture 2" descr="Autonomous Vehicles for Today and for the Future - IEEE Innovation at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117" y="2123531"/>
            <a:ext cx="5970889" cy="3982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13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Human mobility was revolutionized by the advent of automobiles. As the number of automobiles increased, streets and roads were expanded to accommodate inter- and </a:t>
            </a:r>
            <a:r>
              <a:rPr lang="en-US" dirty="0" err="1"/>
              <a:t>intracity</a:t>
            </a:r>
            <a:r>
              <a:rPr lang="en-US" dirty="0"/>
              <a:t> travel and rural connectivity. Concurrently, traffic regulations were developed to control orderly routing of vehicles and ensure safety. With the advancement of technology, vehicle power, performance, and travel range have improved tremendously to a level that they have even reshaped the city sprawl and the way people live today. Throughout the years, vehicles have evolved to become sophisticated technological machines that extend mobility to leisure, comfort, luxury, sports, and, for some, an extension and expression of their image and personality. As with any other technology, this advancement in mobility has brought its own challenges in safety, pollution, and energy demands. As vehicles have become a necessity of life, encompassing almost every aspect of our daily lives, throughout the years various...</a:t>
            </a:r>
            <a:endParaRPr lang="en-US" dirty="0"/>
          </a:p>
        </p:txBody>
      </p:sp>
    </p:spTree>
    <p:extLst>
      <p:ext uri="{BB962C8B-B14F-4D97-AF65-F5344CB8AC3E}">
        <p14:creationId xmlns:p14="http://schemas.microsoft.com/office/powerpoint/2010/main" val="375977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idx="1"/>
          </p:nvPr>
        </p:nvSpPr>
        <p:spPr>
          <a:xfrm>
            <a:off x="1202919" y="2518610"/>
            <a:ext cx="4508070" cy="3699309"/>
          </a:xfrm>
        </p:spPr>
        <p:txBody>
          <a:bodyPr/>
          <a:lstStyle/>
          <a:p>
            <a:r>
              <a:rPr lang="en-US" dirty="0"/>
              <a:t>Road Safety </a:t>
            </a:r>
            <a:endParaRPr lang="en-US" dirty="0" smtClean="0"/>
          </a:p>
          <a:p>
            <a:r>
              <a:rPr lang="en-US" dirty="0" smtClean="0"/>
              <a:t>Intelligent </a:t>
            </a:r>
            <a:r>
              <a:rPr lang="en-US" dirty="0"/>
              <a:t>Transportation System </a:t>
            </a:r>
            <a:endParaRPr lang="en-US" dirty="0" smtClean="0"/>
          </a:p>
          <a:p>
            <a:r>
              <a:rPr lang="en-US" dirty="0" smtClean="0"/>
              <a:t>Trip </a:t>
            </a:r>
            <a:r>
              <a:rPr lang="en-US" dirty="0"/>
              <a:t>Planning </a:t>
            </a:r>
            <a:endParaRPr lang="en-US" dirty="0" smtClean="0"/>
          </a:p>
          <a:p>
            <a:r>
              <a:rPr lang="en-US" dirty="0" smtClean="0"/>
              <a:t>Intelligent </a:t>
            </a:r>
            <a:r>
              <a:rPr lang="en-US" dirty="0"/>
              <a:t>Vehicle </a:t>
            </a:r>
            <a:endParaRPr lang="en-US" dirty="0" smtClean="0"/>
          </a:p>
          <a:p>
            <a:r>
              <a:rPr lang="en-US" dirty="0" smtClean="0"/>
              <a:t>Road </a:t>
            </a:r>
            <a:r>
              <a:rPr lang="en-US" dirty="0"/>
              <a:t>Traffic Injury </a:t>
            </a:r>
          </a:p>
        </p:txBody>
      </p:sp>
      <p:pic>
        <p:nvPicPr>
          <p:cNvPr id="7176" name="Picture 8" descr="Road Safety - Useful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860" y="2011680"/>
            <a:ext cx="5556069" cy="370990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74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Key Features</a:t>
            </a:r>
          </a:p>
        </p:txBody>
      </p:sp>
      <p:sp>
        <p:nvSpPr>
          <p:cNvPr id="3" name="Content Placeholder 2"/>
          <p:cNvSpPr>
            <a:spLocks noGrp="1"/>
          </p:cNvSpPr>
          <p:nvPr>
            <p:ph idx="1"/>
          </p:nvPr>
        </p:nvSpPr>
        <p:spPr>
          <a:xfrm>
            <a:off x="1202919" y="2011681"/>
            <a:ext cx="9784080" cy="1613836"/>
          </a:xfrm>
        </p:spPr>
        <p:txBody>
          <a:bodyPr>
            <a:normAutofit lnSpcReduction="10000"/>
          </a:bodyPr>
          <a:lstStyle/>
          <a:p>
            <a:pPr fontAlgn="base"/>
            <a:r>
              <a:rPr lang="en-US" dirty="0"/>
              <a:t>Aimed specifically at the automotive industry</a:t>
            </a:r>
          </a:p>
          <a:p>
            <a:pPr fontAlgn="base"/>
            <a:r>
              <a:rPr lang="en-US" dirty="0"/>
              <a:t>Packed with practical examples and applications</a:t>
            </a:r>
          </a:p>
          <a:p>
            <a:pPr fontAlgn="base"/>
            <a:r>
              <a:rPr lang="en-US" dirty="0"/>
              <a:t>In-depth treatment written in a text book style (rather than a theoretical specialist text style)</a:t>
            </a:r>
          </a:p>
        </p:txBody>
      </p:sp>
      <p:pic>
        <p:nvPicPr>
          <p:cNvPr id="8194" name="Picture 2" descr="How Self-Driving Cars Work – A Simple Overview | Emerj"/>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2733" y="3818021"/>
            <a:ext cx="7144452" cy="27791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26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460375" y="2173706"/>
            <a:ext cx="4050632" cy="4206240"/>
          </a:xfrm>
        </p:spPr>
        <p:txBody>
          <a:bodyPr>
            <a:normAutofit lnSpcReduction="10000"/>
          </a:bodyPr>
          <a:lstStyle/>
          <a:p>
            <a:r>
              <a:rPr lang="en-US" dirty="0"/>
              <a:t>Intelligent vehicle technologies commonly apply to car safety systems and self-contained autonomous electromechanical sensors generating warnings that can be transmitted within a specified targeted area of interest, say within 100 meters of the transceiver. In ground applications, intelligent vehicle technologies are utilized for safety and commercial communications between vehicles or between a vehicle and a sensor along the road.</a:t>
            </a:r>
            <a:endParaRPr lang="en-US" dirty="0"/>
          </a:p>
        </p:txBody>
      </p:sp>
      <p:sp>
        <p:nvSpPr>
          <p:cNvPr id="4" name="AutoShape 2" descr="Intelligent Vehicle Connectivity_Neusof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LiDAR systems: costs, integration, and major manufactur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842" y="2604437"/>
            <a:ext cx="7005554" cy="3344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90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endParaRPr lang="en-US" dirty="0"/>
          </a:p>
        </p:txBody>
      </p:sp>
      <p:sp>
        <p:nvSpPr>
          <p:cNvPr id="3" name="Content Placeholder 2"/>
          <p:cNvSpPr>
            <a:spLocks noGrp="1"/>
          </p:cNvSpPr>
          <p:nvPr>
            <p:ph idx="1"/>
          </p:nvPr>
        </p:nvSpPr>
        <p:spPr>
          <a:xfrm>
            <a:off x="448940" y="2140017"/>
            <a:ext cx="5358302" cy="4206240"/>
          </a:xfrm>
        </p:spPr>
        <p:txBody>
          <a:bodyPr>
            <a:normAutofit lnSpcReduction="10000"/>
          </a:bodyPr>
          <a:lstStyle/>
          <a:p>
            <a:r>
              <a:rPr lang="en-US" dirty="0"/>
              <a:t>Intelligent vehicle technologies provide instantaneous on the road information to the motorist who wishes to map a route to a specific destination and expects the system to assist in determining the best course of travel. The information provided by the in-vehicle system updates approximately every minute (depending on the speed of the vehicle) all the transmitter beacon information self-recorded by the vehicle while traveling on the road. That is, all vehicles traveling on the highway update such information to the local mile markers via DSRC telematics.</a:t>
            </a:r>
            <a:endParaRPr lang="en-US" dirty="0"/>
          </a:p>
        </p:txBody>
      </p:sp>
      <p:pic>
        <p:nvPicPr>
          <p:cNvPr id="3074" name="Picture 2" descr="Autonomous Vehicles Sum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10" y="2317744"/>
            <a:ext cx="5521723" cy="33130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8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telematics technology</a:t>
            </a:r>
          </a:p>
        </p:txBody>
      </p:sp>
      <p:sp>
        <p:nvSpPr>
          <p:cNvPr id="3" name="Content Placeholder 2"/>
          <p:cNvSpPr>
            <a:spLocks noGrp="1"/>
          </p:cNvSpPr>
          <p:nvPr>
            <p:ph idx="1"/>
          </p:nvPr>
        </p:nvSpPr>
        <p:spPr>
          <a:xfrm>
            <a:off x="224351" y="2027722"/>
            <a:ext cx="5117670" cy="4206240"/>
          </a:xfrm>
        </p:spPr>
        <p:txBody>
          <a:bodyPr>
            <a:normAutofit lnSpcReduction="10000"/>
          </a:bodyPr>
          <a:lstStyle/>
          <a:p>
            <a:r>
              <a:rPr lang="en-US" dirty="0"/>
              <a:t>The mile markers in turn communicate with the regional monitoring station and upload data so as to populate statistical bar graph trend of traffic flow progression. The information further made available for access to the date collected by the system established data exchange format through standard Internet protocol IP address communications links.</a:t>
            </a:r>
          </a:p>
          <a:p>
            <a:endParaRPr lang="en-US" dirty="0"/>
          </a:p>
          <a:p>
            <a:r>
              <a:rPr lang="en-US" dirty="0"/>
              <a:t>Usage-based insurance is based on telematics technology.</a:t>
            </a:r>
          </a:p>
        </p:txBody>
      </p:sp>
      <p:pic>
        <p:nvPicPr>
          <p:cNvPr id="4098" name="Picture 2" descr="Intelligent Transportation Systems - Connected Vehicle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270" y="2339975"/>
            <a:ext cx="5777895" cy="35153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28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system intelligence</a:t>
            </a:r>
          </a:p>
        </p:txBody>
      </p:sp>
      <p:sp>
        <p:nvSpPr>
          <p:cNvPr id="3" name="Content Placeholder 2"/>
          <p:cNvSpPr>
            <a:spLocks noGrp="1"/>
          </p:cNvSpPr>
          <p:nvPr>
            <p:ph idx="1"/>
          </p:nvPr>
        </p:nvSpPr>
        <p:spPr>
          <a:xfrm>
            <a:off x="1202919" y="2011680"/>
            <a:ext cx="4155144" cy="4206240"/>
          </a:xfrm>
        </p:spPr>
        <p:txBody>
          <a:bodyPr/>
          <a:lstStyle/>
          <a:p>
            <a:r>
              <a:rPr lang="en-US" dirty="0"/>
              <a:t>Total system intelligence means accountability of every IVT equipped vehicle traveling on the road. Vehicles can use gathered information from the road to determine lane specific vehicle usage and scenarios such as lane closures (in-vehicle notification warning), construction zones, emergency situations, etc.</a:t>
            </a:r>
            <a:endParaRPr lang="en-US" dirty="0"/>
          </a:p>
        </p:txBody>
      </p:sp>
      <p:pic>
        <p:nvPicPr>
          <p:cNvPr id="5122" name="Picture 2" descr="Virtual Prototyping and Performance Analysis of an IVT Equipped Electric  Vehicle | Springer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958" y="2316079"/>
            <a:ext cx="5221163" cy="3330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079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29</TotalTime>
  <Words>911</Words>
  <Application>Microsoft Office PowerPoint</Application>
  <PresentationFormat>Widescreen</PresentationFormat>
  <Paragraphs>39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vt:lpstr>
      <vt:lpstr>Banded</vt:lpstr>
      <vt:lpstr>Intelligent vehicle technologies</vt:lpstr>
      <vt:lpstr>Introduction</vt:lpstr>
      <vt:lpstr>Background</vt:lpstr>
      <vt:lpstr>Keywords</vt:lpstr>
      <vt:lpstr>Key Features</vt:lpstr>
      <vt:lpstr>Applications</vt:lpstr>
      <vt:lpstr>Applications</vt:lpstr>
      <vt:lpstr>telematics technology</vt:lpstr>
      <vt:lpstr>Total system intelligence</vt:lpstr>
      <vt:lpstr>Information transmission and reception</vt:lpstr>
      <vt:lpstr>PowerPoint Presentation</vt:lpstr>
      <vt:lpstr>Information transmission and reception</vt:lpstr>
      <vt:lpstr>Examples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vehicle technologies</dc:title>
  <dc:creator>Матин Манафов</dc:creator>
  <cp:lastModifiedBy>Матин Манафов</cp:lastModifiedBy>
  <cp:revision>4</cp:revision>
  <dcterms:created xsi:type="dcterms:W3CDTF">2020-11-16T14:37:13Z</dcterms:created>
  <dcterms:modified xsi:type="dcterms:W3CDTF">2020-11-16T19:02:37Z</dcterms:modified>
</cp:coreProperties>
</file>