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73E05-9F43-46A3-B0A3-C478622C95E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99720-6972-4460-82A6-21B24335C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1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99720-6972-4460-82A6-21B24335CD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زمان بندی پایه ای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99720-6972-4460-82A6-21B24335CD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A7F64B1-589E-4483-90FB-D45CD8DAB556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80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59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70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502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76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548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3146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6796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7985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10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1880-2D61-4306-8288-B1029F155638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2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96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1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24C-E912-4DC2-B42A-2C84BF186705}" type="datetime1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7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5045-5A08-4FBE-8152-F38693CA5866}" type="datetime1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11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08A9-97FB-4919-941D-817E2CA60F44}" type="datetime1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6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13C729-C8DD-4273-9198-4AE4DD93C49D}" type="datetime1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304D58-2311-4DB5-A3D8-37D7D409E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5F62-5FF0-40D4-91FD-3E59FFA1E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latin typeface="Bzar"/>
                <a:cs typeface="B Zar" panose="00000400000000000000" pitchFamily="2" charset="-78"/>
              </a:rPr>
              <a:t>حل تمرين سيستم عامل</a:t>
            </a:r>
            <a:endParaRPr lang="en-US" dirty="0">
              <a:latin typeface="Bzar"/>
              <a:cs typeface="B Zar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1C276-9C5F-4CA1-BC55-5E955A722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فصل هاي 2 و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E7A68-9669-4139-98F5-2372BA54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5E71-134A-41AF-BF24-D4F0A3D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سوال4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C280-815A-439E-A8CC-DF474D0C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970214"/>
            <a:ext cx="10131425" cy="3649133"/>
          </a:xfrm>
        </p:spPr>
        <p:txBody>
          <a:bodyPr/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براي مدل پردازشي 7 حالته ( اسلايد 26) يک نمودار صف­بندي رسم کنيد .(در نظر گرفتن 2 صف براي دوحادثه مختلف کافي است)</a:t>
            </a:r>
            <a:endParaRPr lang="en-US" sz="2000" dirty="0">
              <a:cs typeface="B Zar" panose="00000400000000000000" pitchFamily="2" charset="-78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4B21B-4B66-4564-A2E0-A17CE6E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F1B3-3327-456A-BE98-F7D77FEF28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68490" y="2949575"/>
            <a:ext cx="5943600" cy="329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0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FC5B-0534-4C9E-B5D8-F549ABD4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پاسخ4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E4415-D73F-440A-8886-0A80486F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CCC47-B4E5-4006-AC76-EA5C986FFB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9" y="1890944"/>
            <a:ext cx="9161756" cy="4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6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A36A-84D4-48CD-B62D-748B9193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سوال5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9665-6F9D-46E2-9E72-CF3A4CFD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نمودار تغييرحالت سوال قبل را در نظر بگيريد.فرض کنيد زماني است که  سيستم عامل، وقت پردازنده را بايد به يک فرايند توزيع کند و فرايند هايي درحالت آماده و درحالت آماده و معلق وجود دارند؛ اولويت زمانبندي حداقل يکي از فرايندهايي که درحالت آماده و معلق است، از اولويت همه ي فرايندهاي حالت آماده بيشتر مي باشد. دو سياست افراطي اين است که :</a:t>
            </a:r>
            <a:endParaRPr lang="en-US" sz="20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براي به حداقل رساندن مبادله، هميشه از فرايند هاي آماده براي توزيع وقت پردازنده انتخاب شود.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همواره فرايندي که بيشترين اولويت را دارد انتخاب شود، حتي اگر به معني مبادله باشد، درحاليکه نيازي به مبادله نيست.</a:t>
            </a:r>
            <a:endParaRPr lang="en-US" sz="1800" dirty="0">
              <a:cs typeface="B Zar" panose="00000400000000000000" pitchFamily="2" charset="-78"/>
            </a:endParaRPr>
          </a:p>
          <a:p>
            <a:pPr algn="r"/>
            <a:r>
              <a:rPr lang="fa-IR" sz="2000" dirty="0">
                <a:cs typeface="B Zar" panose="00000400000000000000" pitchFamily="2" charset="-78"/>
              </a:rPr>
              <a:t>سياست ميانه اي در جهت توازن توجه به اولويت و کارايي ارائه نماييد.</a:t>
            </a:r>
            <a:r>
              <a:rPr lang="fa-IR" dirty="0">
                <a:cs typeface="B Zar" panose="00000400000000000000" pitchFamily="2" charset="-78"/>
              </a:rPr>
              <a:t>	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EA30A-92D6-4F94-87B9-8B784289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E57F-1567-4832-B717-85534A57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پاسخ5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6475-DB36-4FCB-8F27-791294F7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به عنوان مثال:</a:t>
            </a:r>
          </a:p>
          <a:p>
            <a:pPr algn="r" rtl="1"/>
            <a:r>
              <a:rPr lang="fa-IR" sz="2000" dirty="0">
                <a:cs typeface="B Zar" panose="00000400000000000000" pitchFamily="2" charset="-78"/>
              </a:rPr>
              <a:t>چند سطح اولویت داریم.</a:t>
            </a:r>
          </a:p>
          <a:p>
            <a:pPr algn="r" rtl="1"/>
            <a:r>
              <a:rPr lang="fa-IR" sz="2000" dirty="0">
                <a:cs typeface="B Zar" panose="00000400000000000000" pitchFamily="2" charset="-78"/>
              </a:rPr>
              <a:t>برای انتخاب فرآیند بعدی، هم به اولویت نگاه میکنیم و هم به صف آماده و هم فرآیندهای معلق</a:t>
            </a:r>
          </a:p>
          <a:p>
            <a:pPr algn="r" rtl="1"/>
            <a:r>
              <a:rPr lang="fa-IR" sz="2000" dirty="0">
                <a:cs typeface="B Zar" panose="00000400000000000000" pitchFamily="2" charset="-78"/>
              </a:rPr>
              <a:t>فرآیندها را از صف آماده انتخاب میکنیم مگر اینکه یک فرآیند، از فرآیندهای آماده معلق، مثلا دو سطح اولویت بالاتری داشته باشد</a:t>
            </a:r>
          </a:p>
          <a:p>
            <a:pPr algn="r" rtl="1"/>
            <a:r>
              <a:rPr lang="fa-IR" sz="2000" dirty="0">
                <a:cs typeface="B Zar" panose="00000400000000000000" pitchFamily="2" charset="-78"/>
              </a:rPr>
              <a:t>مثلا اگر دو فرایند با اولویت یکسان در صف آماده و آماده و معلق وجود داشته باشند، فرایند آماده انتخاب می شود. اما اگر یک فرایند با اولویت 1 در صف آماده و یک فرایند با اولویت 3 در صف آماده و معلق باشد، فرایند آماده و معلق که اولویت بیشتری دارد، انتخاب می شود.</a:t>
            </a:r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31865-1E2D-4633-A093-32DFBC8F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346A-E239-4A86-B61F-FC0F89E4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سوال6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6896-2841-4817-B0AC-65A109867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تفاوت بين تغيير حالت و تعويض فرايند چيست؟</a:t>
            </a:r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21CA0-F285-4E42-8D29-1DEB3520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5347-BD9C-4CBE-B328-16790B03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پاسخ6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6FF8-E26F-415E-94EA-03AC8692E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تغيير حالت مربوط به فرايند است و مي­تواند در حالت­هاي مختلفي قرار گيرند ازجمله: اجرا، مسدود، آماده و غيره و علت اين اتفاق نيز مي‌تواند شامل درخواست يک منبع، درخواست فرايند پدر، تشخيص سيستم‌عامل براي اجرا يا مسدود کردن آن باشد.</a:t>
            </a:r>
            <a:endParaRPr lang="en-US" sz="2000" dirty="0">
              <a:cs typeface="B Zar" panose="00000400000000000000" pitchFamily="2" charset="-78"/>
            </a:endParaRPr>
          </a:p>
          <a:p>
            <a:pPr algn="r" rtl="1"/>
            <a:r>
              <a:rPr lang="fa-IR" sz="2000" dirty="0">
                <a:cs typeface="B Zar" panose="00000400000000000000" pitchFamily="2" charset="-78"/>
              </a:rPr>
              <a:t>در تعويض فرايند، فرايندي جاي فرايند ديگري قرار مي­گيرد که ممکن است به علت وقفه ورودي خروجي، وقفه ساعت، تشخيص سيستم‌عامل، تله داخلي و غيره باشد.</a:t>
            </a:r>
            <a:endParaRPr lang="en-US" sz="2000" dirty="0">
              <a:cs typeface="B Zar" panose="00000400000000000000" pitchFamily="2" charset="-78"/>
            </a:endParaRPr>
          </a:p>
          <a:p>
            <a:pPr algn="r" rtl="1"/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3F302-7B06-40F1-BE0E-6332169B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0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92D2-0E01-408E-B8E6-4B268E69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سوالات تستي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6457-DC2B-4671-8B6B-0B4DD47C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1)	 اعمال متداول هسته سیستم عامل کدامند؟</a:t>
            </a:r>
            <a:endParaRPr lang="en-US" sz="20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الف)مدیریت فرایند، مدیریت حافظه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ب) مدیریت فرایند، مدیریت حافظه، مدیریت فایل ها، مدیریت ورودی/خروجی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ج) مدیریت فرایند، مدیریت حافظه، مدیریت ورودی/خروجی، اعمال حمایتی مانند فرایند وقفه، حسابداری و نظارت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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د)فرایند وقفه، همگام سازی فرایند ها، مدیریت ورودی/خروجی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C0023-0D65-4B28-85A4-C030A77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3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9DBD-ADCE-4A9C-9899-CF693AA2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سوالات تستي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D00B-8982-4F1C-96DD-F6885A31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2)	 تفاوت اصلی سیستم چندپردازنده و چند برنامه ای این است که در سیستم چند پردازنده:</a:t>
            </a:r>
            <a:endParaRPr lang="en-US" sz="20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الف)حافظه اصلی بین برنامه ها مشترک است.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ب)ورودی به صورت دسته ای، کارها را دریافت می کند.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ج)وقت پردازنده بین فرایند های مختلف تقسیم می شود.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د)چند پردازنده به صورت هم زمان فعال هستند.</a:t>
            </a:r>
            <a:r>
              <a:rPr lang="fa-IR" sz="1800" dirty="0">
                <a:cs typeface="B Zar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</a:t>
            </a:r>
            <a:endParaRPr lang="en-US" sz="1800" dirty="0">
              <a:cs typeface="B Zar" panose="00000400000000000000" pitchFamily="2" charset="-78"/>
            </a:endParaRPr>
          </a:p>
          <a:p>
            <a:pPr algn="r" rtl="1"/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C8890-31D2-4712-BF25-E25C2005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CB45-356D-44A6-8CE9-A01791AC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سوالات تستي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6E1D-8398-4C63-BF1B-705B6BC4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3)	فرض کنید فرایند </a:t>
            </a:r>
            <a:r>
              <a:rPr lang="en-US" sz="2000" dirty="0">
                <a:cs typeface="B Zar" panose="00000400000000000000" pitchFamily="2" charset="-78"/>
              </a:rPr>
              <a:t>A</a:t>
            </a:r>
            <a:r>
              <a:rPr lang="fa-IR" sz="2000" dirty="0">
                <a:cs typeface="B Zar" panose="00000400000000000000" pitchFamily="2" charset="-78"/>
              </a:rPr>
              <a:t> در حالت اجرا و فرایند </a:t>
            </a:r>
            <a:r>
              <a:rPr lang="en-US" sz="2000" dirty="0">
                <a:cs typeface="B Zar" panose="00000400000000000000" pitchFamily="2" charset="-78"/>
              </a:rPr>
              <a:t> B</a:t>
            </a:r>
            <a:r>
              <a:rPr lang="fa-IR" sz="2000" dirty="0">
                <a:cs typeface="B Zar" panose="00000400000000000000" pitchFamily="2" charset="-78"/>
              </a:rPr>
              <a:t> که اولویت بالاتری دارد ،مسدود است.اگر سیستم عامل دریابد حادثه ای که </a:t>
            </a:r>
            <a:r>
              <a:rPr lang="en-US" sz="2000" dirty="0">
                <a:cs typeface="B Zar" panose="00000400000000000000" pitchFamily="2" charset="-78"/>
              </a:rPr>
              <a:t>B</a:t>
            </a:r>
            <a:r>
              <a:rPr lang="fa-IR" sz="2000" dirty="0">
                <a:cs typeface="B Zar" panose="00000400000000000000" pitchFamily="2" charset="-78"/>
              </a:rPr>
              <a:t> 	متتظرش بوده اتفاق افتاده است، آنگاه فرایند </a:t>
            </a:r>
            <a:r>
              <a:rPr lang="en-US" sz="2000" dirty="0">
                <a:cs typeface="B Zar" panose="00000400000000000000" pitchFamily="2" charset="-78"/>
              </a:rPr>
              <a:t>B</a:t>
            </a:r>
            <a:r>
              <a:rPr lang="fa-IR" sz="2000" dirty="0">
                <a:cs typeface="B Zar" panose="00000400000000000000" pitchFamily="2" charset="-78"/>
              </a:rPr>
              <a:t> به چه حالتی تغییر می کند؟(سیاست زمانبندی کوتاه مدت براساس اولویت 	غیرانحصاری است)</a:t>
            </a:r>
            <a:endParaRPr lang="en-US" sz="2000" dirty="0">
              <a:cs typeface="B Zar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1800" dirty="0">
                <a:cs typeface="B Zar" panose="00000400000000000000" pitchFamily="2" charset="-78"/>
              </a:rPr>
              <a:t>الف) فرایند </a:t>
            </a:r>
            <a:r>
              <a:rPr lang="en-US" sz="1800" dirty="0">
                <a:cs typeface="B Zar" panose="00000400000000000000" pitchFamily="2" charset="-78"/>
              </a:rPr>
              <a:t>B</a:t>
            </a:r>
            <a:r>
              <a:rPr lang="fa-IR" sz="1800" dirty="0">
                <a:cs typeface="B Zar" panose="00000400000000000000" pitchFamily="2" charset="-78"/>
              </a:rPr>
              <a:t> به حالت اجرا تغییر می کند.</a:t>
            </a:r>
            <a:endParaRPr lang="en-US" sz="1800" dirty="0">
              <a:cs typeface="B Zar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1800" dirty="0">
                <a:cs typeface="B Zar" panose="00000400000000000000" pitchFamily="2" charset="-78"/>
              </a:rPr>
              <a:t>ب) ابتدا فرایند </a:t>
            </a:r>
            <a:r>
              <a:rPr lang="en-US" sz="1800" dirty="0">
                <a:cs typeface="B Zar" panose="00000400000000000000" pitchFamily="2" charset="-78"/>
              </a:rPr>
              <a:t>B</a:t>
            </a:r>
            <a:r>
              <a:rPr lang="fa-IR" sz="1800" dirty="0">
                <a:cs typeface="B Zar" panose="00000400000000000000" pitchFamily="2" charset="-78"/>
              </a:rPr>
              <a:t> به حالت آماده تغییر می کند و سپس سیستم میتواند فرایند </a:t>
            </a:r>
            <a:r>
              <a:rPr lang="en-US" sz="1800" dirty="0">
                <a:cs typeface="B Zar" panose="00000400000000000000" pitchFamily="2" charset="-78"/>
              </a:rPr>
              <a:t>A</a:t>
            </a:r>
            <a:r>
              <a:rPr lang="fa-IR" sz="1800" dirty="0">
                <a:cs typeface="B Zar" panose="00000400000000000000" pitchFamily="2" charset="-78"/>
              </a:rPr>
              <a:t> را وقفه داده و به حالت مسدود ببرد و فرایند </a:t>
            </a:r>
            <a:r>
              <a:rPr lang="en-US" sz="1800" dirty="0">
                <a:cs typeface="B Zar" panose="00000400000000000000" pitchFamily="2" charset="-78"/>
              </a:rPr>
              <a:t>B</a:t>
            </a:r>
            <a:r>
              <a:rPr lang="fa-IR" sz="1800" dirty="0">
                <a:cs typeface="B Zar" panose="00000400000000000000" pitchFamily="2" charset="-78"/>
              </a:rPr>
              <a:t> را به حالت اجرا درآورد.</a:t>
            </a:r>
            <a:endParaRPr lang="en-US" sz="1800" dirty="0">
              <a:cs typeface="B Zar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1800" dirty="0">
                <a:cs typeface="B Zar" panose="00000400000000000000" pitchFamily="2" charset="-78"/>
              </a:rPr>
              <a:t>ج) ابتدا فرآیند </a:t>
            </a:r>
            <a:r>
              <a:rPr lang="en-US" sz="1800" dirty="0">
                <a:cs typeface="B Zar" panose="00000400000000000000" pitchFamily="2" charset="-78"/>
              </a:rPr>
              <a:t>B</a:t>
            </a:r>
            <a:r>
              <a:rPr lang="fa-IR" sz="1800" dirty="0">
                <a:cs typeface="B Zar" panose="00000400000000000000" pitchFamily="2" charset="-78"/>
              </a:rPr>
              <a:t> به حالت آماده تغییر میکنم و سپس سیستم می تواند فرایند </a:t>
            </a:r>
            <a:r>
              <a:rPr lang="en-US" sz="1800" dirty="0">
                <a:cs typeface="B Zar" panose="00000400000000000000" pitchFamily="2" charset="-78"/>
              </a:rPr>
              <a:t>A</a:t>
            </a:r>
            <a:r>
              <a:rPr lang="fa-IR" sz="1800" dirty="0">
                <a:cs typeface="B Zar" panose="00000400000000000000" pitchFamily="2" charset="-78"/>
              </a:rPr>
              <a:t> را به حالت آماده و فرآیند </a:t>
            </a:r>
            <a:r>
              <a:rPr lang="en-US" sz="1800" dirty="0">
                <a:cs typeface="B Zar" panose="00000400000000000000" pitchFamily="2" charset="-78"/>
              </a:rPr>
              <a:t>B</a:t>
            </a:r>
            <a:r>
              <a:rPr lang="fa-IR" sz="1800" dirty="0">
                <a:cs typeface="B Zar" panose="00000400000000000000" pitchFamily="2" charset="-78"/>
              </a:rPr>
              <a:t> را به حالت اجرا در آورد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</a:t>
            </a:r>
            <a:endParaRPr lang="en-US" sz="1800" dirty="0">
              <a:cs typeface="B Zar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fa-IR" sz="1800" dirty="0">
                <a:cs typeface="B Zar" panose="00000400000000000000" pitchFamily="2" charset="-78"/>
              </a:rPr>
              <a:t>د) فرایند </a:t>
            </a:r>
            <a:r>
              <a:rPr lang="en-US" sz="1800" dirty="0">
                <a:cs typeface="B Zar" panose="00000400000000000000" pitchFamily="2" charset="-78"/>
              </a:rPr>
              <a:t>B</a:t>
            </a:r>
            <a:r>
              <a:rPr lang="fa-IR" sz="1800" dirty="0">
                <a:cs typeface="B Zar" panose="00000400000000000000" pitchFamily="2" charset="-78"/>
              </a:rPr>
              <a:t> فقط به حالت آماده تغیر می کند و فرایند </a:t>
            </a:r>
            <a:r>
              <a:rPr lang="en-US" sz="1800" dirty="0">
                <a:cs typeface="B Zar" panose="00000400000000000000" pitchFamily="2" charset="-78"/>
              </a:rPr>
              <a:t>A</a:t>
            </a:r>
            <a:r>
              <a:rPr lang="fa-IR" sz="1800" dirty="0">
                <a:cs typeface="B Zar" panose="00000400000000000000" pitchFamily="2" charset="-78"/>
              </a:rPr>
              <a:t> به هیچ وجه تغییر نخواهد کرد.</a:t>
            </a:r>
            <a:endParaRPr lang="en-US" sz="18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9DB3-621A-4A7B-A4FA-946C2CCF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28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2DC3-6FF1-4405-AC54-E4F9C128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سوالات تستي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612BC-852D-47E1-BE6B-906B8EE09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4)	</a:t>
            </a:r>
            <a:r>
              <a:rPr lang="ar-SA" sz="2000" dirty="0">
                <a:cs typeface="B Zar" panose="00000400000000000000" pitchFamily="2" charset="-78"/>
              </a:rPr>
              <a:t>در چه زمانی فرایندی از حالت اجرا به حالت آماده و معلق تغییر می کند؟</a:t>
            </a:r>
            <a:endParaRPr lang="en-US" sz="2000" dirty="0">
              <a:cs typeface="B Zar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ar-SA" sz="1800" dirty="0">
                <a:cs typeface="B Zar" panose="00000400000000000000" pitchFamily="2" charset="-78"/>
              </a:rPr>
              <a:t>الف)</a:t>
            </a:r>
            <a:r>
              <a:rPr lang="fa-IR" sz="1800" dirty="0">
                <a:cs typeface="B Zar" panose="00000400000000000000" pitchFamily="2" charset="-78"/>
              </a:rPr>
              <a:t> </a:t>
            </a:r>
            <a:r>
              <a:rPr lang="ar-SA" sz="1800" dirty="0">
                <a:cs typeface="B Zar" panose="00000400000000000000" pitchFamily="2" charset="-78"/>
              </a:rPr>
              <a:t>چنین تغییر حالتی امکان ندارد.</a:t>
            </a:r>
            <a:endParaRPr lang="en-US" sz="1800" dirty="0">
              <a:cs typeface="B Zar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ar-SA" sz="1800" dirty="0">
                <a:cs typeface="B Zar" panose="00000400000000000000" pitchFamily="2" charset="-78"/>
              </a:rPr>
              <a:t>ب)</a:t>
            </a:r>
            <a:r>
              <a:rPr lang="fa-IR" sz="1800" dirty="0">
                <a:cs typeface="B Zar" panose="00000400000000000000" pitchFamily="2" charset="-78"/>
              </a:rPr>
              <a:t> </a:t>
            </a:r>
            <a:r>
              <a:rPr lang="ar-SA" sz="1800" dirty="0">
                <a:cs typeface="B Zar" panose="00000400000000000000" pitchFamily="2" charset="-78"/>
              </a:rPr>
              <a:t>زمانی که فرایند جاری، زمان منظورشده اش تمام شده باشد، از حالت اجرا به حالت آماده منتقل می شود مگر به حافظه اصلی بیشتری احتیاج باشد و فرایند جدید از اولویت بیش تری برخوردار باشد. آنگاه به حالت آماده و معلق تغییر می نماید.</a:t>
            </a:r>
            <a:r>
              <a:rPr lang="fa-IR" sz="1800" dirty="0">
                <a:cs typeface="B Zar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fa-IR" sz="2400" dirty="0">
                <a:cs typeface="B Zar" panose="00000400000000000000" pitchFamily="2" charset="-78"/>
                <a:sym typeface="Wingdings" panose="05000000000000000000" pitchFamily="2" charset="2"/>
              </a:rPr>
              <a:t></a:t>
            </a:r>
            <a:endParaRPr lang="en-US" sz="2400" dirty="0">
              <a:cs typeface="B Zar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ar-SA" sz="1800" dirty="0">
                <a:cs typeface="B Zar" panose="00000400000000000000" pitchFamily="2" charset="-78"/>
              </a:rPr>
              <a:t>ج)</a:t>
            </a:r>
            <a:r>
              <a:rPr lang="fa-IR" sz="1800" dirty="0">
                <a:cs typeface="B Zar" panose="00000400000000000000" pitchFamily="2" charset="-78"/>
              </a:rPr>
              <a:t> </a:t>
            </a:r>
            <a:r>
              <a:rPr lang="ar-SA" sz="1800" dirty="0">
                <a:cs typeface="B Zar" panose="00000400000000000000" pitchFamily="2" charset="-78"/>
              </a:rPr>
              <a:t>زمانی که فرایند جاری زمان منظور شده اش تمام شود.</a:t>
            </a:r>
            <a:endParaRPr lang="en-US" sz="1800" dirty="0">
              <a:cs typeface="B Zar" panose="00000400000000000000" pitchFamily="2" charset="-78"/>
            </a:endParaRPr>
          </a:p>
          <a:p>
            <a:pPr marL="457200" lvl="1" indent="0" algn="r" rtl="1">
              <a:buNone/>
            </a:pPr>
            <a:r>
              <a:rPr lang="ar-SA" sz="1800" dirty="0">
                <a:cs typeface="B Zar" panose="00000400000000000000" pitchFamily="2" charset="-78"/>
              </a:rPr>
              <a:t>د)</a:t>
            </a:r>
            <a:r>
              <a:rPr lang="fa-IR" sz="1800" dirty="0">
                <a:cs typeface="B Zar" panose="00000400000000000000" pitchFamily="2" charset="-78"/>
              </a:rPr>
              <a:t> </a:t>
            </a:r>
            <a:r>
              <a:rPr lang="ar-SA" sz="1800" dirty="0">
                <a:cs typeface="B Zar" panose="00000400000000000000" pitchFamily="2" charset="-78"/>
              </a:rPr>
              <a:t>این فرایند توسط عاملی در حالت معلق گذاشته می شود تا از اجرای آن جلوگیری گردد.</a:t>
            </a:r>
            <a:endParaRPr lang="en-US" sz="18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7DB6E-7E27-4F05-9809-FF6148C8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4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0A1E-B8F2-40AC-908E-4A94AD5C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latin typeface="Bzar"/>
                <a:cs typeface="B Zar" panose="00000400000000000000" pitchFamily="2" charset="-78"/>
              </a:rPr>
              <a:t>سوال1</a:t>
            </a:r>
            <a:endParaRPr lang="en-US" dirty="0">
              <a:latin typeface="Bzar"/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683CC-9C98-4BE0-A5B1-015A9084C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فرض کنيد يک کامپيوتر چند برنامه­اي داريم  ودر آن­ کارها داراي ويژگيهاي يکسان هستند. در هر دوره محاسبه (</a:t>
            </a:r>
            <a:r>
              <a:rPr lang="en-US" sz="2000" dirty="0">
                <a:cs typeface="B Zar" panose="00000400000000000000" pitchFamily="2" charset="-78"/>
              </a:rPr>
              <a:t>T</a:t>
            </a:r>
            <a:r>
              <a:rPr lang="fa-IR" sz="2000" dirty="0">
                <a:cs typeface="B Zar" panose="00000400000000000000" pitchFamily="2" charset="-78"/>
              </a:rPr>
              <a:t>) براي يک کار، نيمي از وقت براي ورودي/خروجي و نيم ديگر به فعاليت­هاي پردازنده صرف مي­شود. هر کار، در مجموع براي </a:t>
            </a:r>
            <a:r>
              <a:rPr lang="en-US" sz="2000" dirty="0">
                <a:cs typeface="B Zar" panose="00000400000000000000" pitchFamily="2" charset="-78"/>
              </a:rPr>
              <a:t>N</a:t>
            </a:r>
            <a:r>
              <a:rPr lang="fa-IR" sz="2000" dirty="0">
                <a:cs typeface="B Zar" panose="00000400000000000000" pitchFamily="2" charset="-78"/>
              </a:rPr>
              <a:t> دوره اجرا مي­شود. فرض کنيد از يک زمانبندي نوبت-گردشي ساده استفاده شده و عمليات ورودي/خروجي و عمليات پردازشي مي­توانند همپوشاني داشه باشد. کميت­هاي زير در نظر بگيريد:</a:t>
            </a:r>
            <a:endParaRPr lang="en-US" sz="20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زمان برگشت = زمان واقعي براي تکميل يک کار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توان عملياتي = متوسط تعداد کارهايي که در هر دوره زماني </a:t>
            </a:r>
            <a:r>
              <a:rPr lang="en-US" sz="1800" dirty="0">
                <a:cs typeface="B Zar" panose="00000400000000000000" pitchFamily="2" charset="-78"/>
              </a:rPr>
              <a:t>T</a:t>
            </a:r>
            <a:r>
              <a:rPr lang="fa-IR" sz="1800" dirty="0">
                <a:cs typeface="B Zar" panose="00000400000000000000" pitchFamily="2" charset="-78"/>
              </a:rPr>
              <a:t> کامل مي­شوند.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بهره­وري پردازنده = درصدي از زمان که پردازنده فعال (نه در حال حاضر) است.</a:t>
            </a:r>
            <a:endParaRPr lang="en-US" sz="1800" dirty="0">
              <a:cs typeface="B Zar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اين مقادير را براي يک و چهار کار همزمان محاسبه کنيد، با فرض اين که دوره </a:t>
            </a:r>
            <a:r>
              <a:rPr lang="en-US" sz="2000" dirty="0">
                <a:cs typeface="B Zar" panose="00000400000000000000" pitchFamily="2" charset="-78"/>
              </a:rPr>
              <a:t>T</a:t>
            </a:r>
            <a:r>
              <a:rPr lang="fa-IR" sz="2000" dirty="0">
                <a:cs typeface="B Zar" panose="00000400000000000000" pitchFamily="2" charset="-78"/>
              </a:rPr>
              <a:t> به روش ورودي/خروجي در ربع اول و چهارم و پردازنده ربع دوم و سوم توزيع گردد.</a:t>
            </a:r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00BE-93DD-47F3-BEA4-92BF6112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8CBB-D1D8-4FE2-A38C-064370CD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پاسخ1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DE2A-409F-4DB9-BC8E-5174E3ABB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1614488"/>
            <a:ext cx="10131425" cy="3649133"/>
          </a:xfrm>
        </p:spPr>
        <p:txBody>
          <a:bodyPr>
            <a:normAutofit/>
          </a:bodyPr>
          <a:lstStyle/>
          <a:p>
            <a:pPr lvl="0" algn="r" rtl="1"/>
            <a:r>
              <a:rPr lang="ar-SA" sz="2000" dirty="0">
                <a:cs typeface="B Zar" panose="00000400000000000000" pitchFamily="2" charset="-78"/>
              </a:rPr>
              <a:t>براي يک کار:</a:t>
            </a:r>
            <a:endParaRPr lang="en-US" sz="20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بهره­وري: چون يک کار است، پردازنده بايد نصف وقت خود را براي </a:t>
            </a:r>
            <a:r>
              <a:rPr lang="en-US" sz="1800" dirty="0">
                <a:cs typeface="B Zar" panose="00000400000000000000" pitchFamily="2" charset="-78"/>
              </a:rPr>
              <a:t>I/O</a:t>
            </a:r>
            <a:r>
              <a:rPr lang="fa-IR" sz="1800" dirty="0">
                <a:cs typeface="B Zar" panose="00000400000000000000" pitchFamily="2" charset="-78"/>
              </a:rPr>
              <a:t> و نصف ديگر را براي فعاليت­هاي پردازنده صرف کند. پس بنابراين بهره­وري (منظور از بهره­وري، مدت‌زماني است که پردازنده صرف فعاليت­هاي پردازشي مي­کند) 50% است.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زمان برگشت: هر کار بايد هم مرحله </a:t>
            </a:r>
            <a:r>
              <a:rPr lang="en-US" sz="1800" dirty="0">
                <a:cs typeface="B Zar" panose="00000400000000000000" pitchFamily="2" charset="-78"/>
              </a:rPr>
              <a:t>I/O</a:t>
            </a:r>
            <a:r>
              <a:rPr lang="fa-IR" sz="1800" dirty="0">
                <a:cs typeface="B Zar" panose="00000400000000000000" pitchFamily="2" charset="-78"/>
              </a:rPr>
              <a:t> انجام شود هم مرحله پردازشي، پس بنابراين براي يک کار که </a:t>
            </a:r>
            <a:r>
              <a:rPr lang="en-US" sz="1800" dirty="0">
                <a:cs typeface="B Zar" panose="00000400000000000000" pitchFamily="2" charset="-78"/>
              </a:rPr>
              <a:t>N</a:t>
            </a:r>
            <a:r>
              <a:rPr lang="fa-IR" sz="1800" dirty="0">
                <a:cs typeface="B Zar" panose="00000400000000000000" pitchFamily="2" charset="-78"/>
              </a:rPr>
              <a:t> دوره انجام گيرد بايد </a:t>
            </a:r>
            <a:r>
              <a:rPr lang="en-US" sz="1800" dirty="0">
                <a:cs typeface="B Zar" panose="00000400000000000000" pitchFamily="2" charset="-78"/>
              </a:rPr>
              <a:t>NT</a:t>
            </a:r>
            <a:r>
              <a:rPr lang="fa-IR" sz="1800" dirty="0">
                <a:cs typeface="B Zar" panose="00000400000000000000" pitchFamily="2" charset="-78"/>
              </a:rPr>
              <a:t> زمان صرف شود.</a:t>
            </a:r>
            <a:r>
              <a:rPr lang="en-US" sz="1800" dirty="0">
                <a:cs typeface="B Zar" panose="00000400000000000000" pitchFamily="2" charset="-78"/>
              </a:rPr>
              <a:t>	</a:t>
            </a: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توان عملیاتی:</a:t>
            </a:r>
            <a:r>
              <a:rPr lang="en-US" sz="1800" dirty="0">
                <a:cs typeface="B Zar" panose="00000400000000000000" pitchFamily="2" charset="-78"/>
              </a:rPr>
              <a:t>			1/N								</a:t>
            </a:r>
            <a:r>
              <a:rPr lang="en-US" sz="1800" dirty="0">
                <a:solidFill>
                  <a:srgbClr val="00B0F0"/>
                </a:solidFill>
                <a:cs typeface="B Zar" panose="00000400000000000000" pitchFamily="2" charset="-78"/>
              </a:rPr>
              <a:t>T	</a:t>
            </a:r>
          </a:p>
          <a:p>
            <a:pPr marL="0" indent="0" algn="r" rtl="1">
              <a:buNone/>
            </a:pPr>
            <a:r>
              <a:rPr lang="fa-IR" sz="2000" dirty="0"/>
              <a:t>								</a:t>
            </a:r>
            <a:r>
              <a:rPr lang="en-US" sz="2000" dirty="0"/>
              <a:t>	</a:t>
            </a:r>
            <a:r>
              <a:rPr lang="fa-IR" sz="2000" dirty="0"/>
              <a:t>				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7B268-9758-4C79-A4D4-EBBD0721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3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B8932F14-EC96-4D53-B1E9-952501786508}"/>
              </a:ext>
            </a:extLst>
          </p:cNvPr>
          <p:cNvSpPr/>
          <p:nvPr/>
        </p:nvSpPr>
        <p:spPr>
          <a:xfrm rot="5400000">
            <a:off x="4127331" y="2024592"/>
            <a:ext cx="160653" cy="45084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06F7C9-0092-42AC-84AF-40CA2B2E5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119491"/>
              </p:ext>
            </p:extLst>
          </p:nvPr>
        </p:nvGraphicFramePr>
        <p:xfrm>
          <a:off x="904875" y="4528037"/>
          <a:ext cx="10207016" cy="128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848">
                  <a:extLst>
                    <a:ext uri="{9D8B030D-6E8A-4147-A177-3AD203B41FA5}">
                      <a16:colId xmlns:a16="http://schemas.microsoft.com/office/drawing/2014/main" val="1651623024"/>
                    </a:ext>
                  </a:extLst>
                </a:gridCol>
                <a:gridCol w="1142646">
                  <a:extLst>
                    <a:ext uri="{9D8B030D-6E8A-4147-A177-3AD203B41FA5}">
                      <a16:colId xmlns:a16="http://schemas.microsoft.com/office/drawing/2014/main" val="1396468048"/>
                    </a:ext>
                  </a:extLst>
                </a:gridCol>
                <a:gridCol w="1142646">
                  <a:extLst>
                    <a:ext uri="{9D8B030D-6E8A-4147-A177-3AD203B41FA5}">
                      <a16:colId xmlns:a16="http://schemas.microsoft.com/office/drawing/2014/main" val="3525190041"/>
                    </a:ext>
                  </a:extLst>
                </a:gridCol>
                <a:gridCol w="1142646">
                  <a:extLst>
                    <a:ext uri="{9D8B030D-6E8A-4147-A177-3AD203B41FA5}">
                      <a16:colId xmlns:a16="http://schemas.microsoft.com/office/drawing/2014/main" val="2749714364"/>
                    </a:ext>
                  </a:extLst>
                </a:gridCol>
                <a:gridCol w="1142646">
                  <a:extLst>
                    <a:ext uri="{9D8B030D-6E8A-4147-A177-3AD203B41FA5}">
                      <a16:colId xmlns:a16="http://schemas.microsoft.com/office/drawing/2014/main" val="1921665272"/>
                    </a:ext>
                  </a:extLst>
                </a:gridCol>
                <a:gridCol w="1142646">
                  <a:extLst>
                    <a:ext uri="{9D8B030D-6E8A-4147-A177-3AD203B41FA5}">
                      <a16:colId xmlns:a16="http://schemas.microsoft.com/office/drawing/2014/main" val="2887903175"/>
                    </a:ext>
                  </a:extLst>
                </a:gridCol>
                <a:gridCol w="1142646">
                  <a:extLst>
                    <a:ext uri="{9D8B030D-6E8A-4147-A177-3AD203B41FA5}">
                      <a16:colId xmlns:a16="http://schemas.microsoft.com/office/drawing/2014/main" val="3691257584"/>
                    </a:ext>
                  </a:extLst>
                </a:gridCol>
                <a:gridCol w="1142646">
                  <a:extLst>
                    <a:ext uri="{9D8B030D-6E8A-4147-A177-3AD203B41FA5}">
                      <a16:colId xmlns:a16="http://schemas.microsoft.com/office/drawing/2014/main" val="3892687909"/>
                    </a:ext>
                  </a:extLst>
                </a:gridCol>
                <a:gridCol w="1142646">
                  <a:extLst>
                    <a:ext uri="{9D8B030D-6E8A-4147-A177-3AD203B41FA5}">
                      <a16:colId xmlns:a16="http://schemas.microsoft.com/office/drawing/2014/main" val="429915531"/>
                    </a:ext>
                  </a:extLst>
                </a:gridCol>
              </a:tblGrid>
              <a:tr h="6437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IO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00357"/>
                  </a:ext>
                </a:extLst>
              </a:tr>
              <a:tr h="643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139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1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0642-4347-4A3C-B428-7D7057FF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پاسخ1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82F8-1B8A-4A8C-8A71-FBCE1E4F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DB5890-6EDE-43A3-BF6B-19C0EC3BC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0466" y="1688835"/>
                <a:ext cx="10131425" cy="3649133"/>
              </a:xfrm>
            </p:spPr>
            <p:txBody>
              <a:bodyPr>
                <a:normAutofit/>
              </a:bodyPr>
              <a:lstStyle/>
              <a:p>
                <a:pPr algn="r" rtl="1"/>
                <a:r>
                  <a:rPr lang="ar-SA" sz="2000" dirty="0">
                    <a:cs typeface="B Zar" panose="00000400000000000000" pitchFamily="2" charset="-78"/>
                  </a:rPr>
                  <a:t>براي چهار کار:</a:t>
                </a:r>
                <a:endParaRPr lang="en-US" sz="2000" dirty="0">
                  <a:cs typeface="B Zar" panose="00000400000000000000" pitchFamily="2" charset="-78"/>
                </a:endParaRPr>
              </a:p>
              <a:p>
                <a:pPr lvl="1" algn="r" rtl="1"/>
                <a:r>
                  <a:rPr lang="fa-IR" sz="1800" dirty="0">
                    <a:cs typeface="B Zar" panose="00000400000000000000" pitchFamily="2" charset="-78"/>
                  </a:rPr>
                  <a:t>بهره­وري:  چون 4 کار است، پردازنده به‌صورت متوالي مي­تواند کارهاي پردازشي را انجام دهد (وقتي منتظر </a:t>
                </a:r>
                <a:r>
                  <a:rPr lang="en-US" sz="1800" dirty="0">
                    <a:cs typeface="B Zar" panose="00000400000000000000" pitchFamily="2" charset="-78"/>
                  </a:rPr>
                  <a:t>I/O</a:t>
                </a:r>
                <a:r>
                  <a:rPr lang="fa-IR" sz="1800" dirty="0">
                    <a:cs typeface="B Zar" panose="00000400000000000000" pitchFamily="2" charset="-78"/>
                  </a:rPr>
                  <a:t> يک فرايند است، کارپردازشي فرايند ديگر را انجام دهد) بنابراين بهره­وري 100% است.</a:t>
                </a:r>
                <a:endParaRPr lang="en-US" sz="1800" dirty="0">
                  <a:cs typeface="B Zar" panose="00000400000000000000" pitchFamily="2" charset="-78"/>
                </a:endParaRPr>
              </a:p>
              <a:p>
                <a:pPr lvl="1" algn="r" rtl="1"/>
                <a:r>
                  <a:rPr lang="fa-IR" sz="1800" dirty="0">
                    <a:cs typeface="B Zar" panose="00000400000000000000" pitchFamily="2" charset="-78"/>
                  </a:rPr>
                  <a:t>زمان برگشت:</a:t>
                </a:r>
                <a:r>
                  <a:rPr lang="fa-IR" sz="1800" i="1" dirty="0">
                    <a:cs typeface="B Zar" panose="00000400000000000000" pitchFamily="2" charset="-78"/>
                  </a:rPr>
                  <a:t> </a:t>
                </a:r>
                <a:r>
                  <a:rPr lang="fa-IR" sz="1800" dirty="0">
                    <a:cs typeface="B Zar" panose="00000400000000000000" pitchFamily="2" charset="-78"/>
                  </a:rPr>
                  <a:t>در زمان انجام مرحله </a:t>
                </a:r>
                <a:r>
                  <a:rPr lang="en-US" sz="1800" dirty="0">
                    <a:cs typeface="B Zar" panose="00000400000000000000" pitchFamily="2" charset="-78"/>
                  </a:rPr>
                  <a:t>I/O </a:t>
                </a:r>
                <a:r>
                  <a:rPr lang="fa-IR" sz="1800" dirty="0">
                    <a:cs typeface="B Zar" panose="00000400000000000000" pitchFamily="2" charset="-78"/>
                  </a:rPr>
                  <a:t> مي‌توان عمل </a:t>
                </a:r>
                <a:r>
                  <a:rPr lang="en-US" sz="1800" dirty="0">
                    <a:cs typeface="B Zar" panose="00000400000000000000" pitchFamily="2" charset="-78"/>
                  </a:rPr>
                  <a:t>Process</a:t>
                </a:r>
                <a:r>
                  <a:rPr lang="fa-IR" sz="1800" dirty="0">
                    <a:cs typeface="B Zar" panose="00000400000000000000" pitchFamily="2" charset="-78"/>
                  </a:rPr>
                  <a:t> عمل ديگر را انجام داد.</a:t>
                </a:r>
                <a:r>
                  <a:rPr lang="fa-IR" sz="18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fa-IR" sz="1800" dirty="0"/>
              </a:p>
              <a:p>
                <a:pPr lvl="1" algn="r" rtl="1"/>
                <a:r>
                  <a:rPr lang="fa-IR" sz="1800" dirty="0">
                    <a:cs typeface="B Zar" panose="00000400000000000000" pitchFamily="2" charset="-78"/>
                  </a:rPr>
                  <a:t>توان عملیاتی: </a:t>
                </a:r>
                <a:r>
                  <a:rPr lang="en-US" sz="1800" dirty="0">
                    <a:cs typeface="B Zar" panose="00000400000000000000" pitchFamily="2" charset="-78"/>
                  </a:rPr>
                  <a:t>				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sz="1800" dirty="0">
                    <a:cs typeface="B Zar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800" dirty="0">
                  <a:cs typeface="B Zar" panose="00000400000000000000" pitchFamily="2" charset="-78"/>
                </a:endParaRPr>
              </a:p>
              <a:p>
                <a:pPr lvl="2" algn="r" rtl="1"/>
                <a:endParaRPr lang="en-US" sz="1600" dirty="0"/>
              </a:p>
              <a:p>
                <a:pPr lvl="1" algn="r" rtl="1"/>
                <a:endParaRPr lang="en-US" dirty="0">
                  <a:cs typeface="B Zar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6DB5890-6EDE-43A3-BF6B-19C0EC3BC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0466" y="1688835"/>
                <a:ext cx="10131425" cy="3649133"/>
              </a:xfrm>
              <a:blipFill>
                <a:blip r:embed="rId3"/>
                <a:stretch>
                  <a:fillRect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CBC3BCA-5C05-452B-9528-A20F72D83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880731"/>
              </p:ext>
            </p:extLst>
          </p:nvPr>
        </p:nvGraphicFramePr>
        <p:xfrm>
          <a:off x="685801" y="4316808"/>
          <a:ext cx="10207014" cy="128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542">
                  <a:extLst>
                    <a:ext uri="{9D8B030D-6E8A-4147-A177-3AD203B41FA5}">
                      <a16:colId xmlns:a16="http://schemas.microsoft.com/office/drawing/2014/main" val="748372823"/>
                    </a:ext>
                  </a:extLst>
                </a:gridCol>
                <a:gridCol w="1027608">
                  <a:extLst>
                    <a:ext uri="{9D8B030D-6E8A-4147-A177-3AD203B41FA5}">
                      <a16:colId xmlns:a16="http://schemas.microsoft.com/office/drawing/2014/main" val="2841455018"/>
                    </a:ext>
                  </a:extLst>
                </a:gridCol>
                <a:gridCol w="1027608">
                  <a:extLst>
                    <a:ext uri="{9D8B030D-6E8A-4147-A177-3AD203B41FA5}">
                      <a16:colId xmlns:a16="http://schemas.microsoft.com/office/drawing/2014/main" val="2519850260"/>
                    </a:ext>
                  </a:extLst>
                </a:gridCol>
                <a:gridCol w="1027608">
                  <a:extLst>
                    <a:ext uri="{9D8B030D-6E8A-4147-A177-3AD203B41FA5}">
                      <a16:colId xmlns:a16="http://schemas.microsoft.com/office/drawing/2014/main" val="3491844109"/>
                    </a:ext>
                  </a:extLst>
                </a:gridCol>
                <a:gridCol w="1027608">
                  <a:extLst>
                    <a:ext uri="{9D8B030D-6E8A-4147-A177-3AD203B41FA5}">
                      <a16:colId xmlns:a16="http://schemas.microsoft.com/office/drawing/2014/main" val="3585493766"/>
                    </a:ext>
                  </a:extLst>
                </a:gridCol>
                <a:gridCol w="1027608">
                  <a:extLst>
                    <a:ext uri="{9D8B030D-6E8A-4147-A177-3AD203B41FA5}">
                      <a16:colId xmlns:a16="http://schemas.microsoft.com/office/drawing/2014/main" val="3276411888"/>
                    </a:ext>
                  </a:extLst>
                </a:gridCol>
                <a:gridCol w="1027608">
                  <a:extLst>
                    <a:ext uri="{9D8B030D-6E8A-4147-A177-3AD203B41FA5}">
                      <a16:colId xmlns:a16="http://schemas.microsoft.com/office/drawing/2014/main" val="1063440022"/>
                    </a:ext>
                  </a:extLst>
                </a:gridCol>
                <a:gridCol w="1027608">
                  <a:extLst>
                    <a:ext uri="{9D8B030D-6E8A-4147-A177-3AD203B41FA5}">
                      <a16:colId xmlns:a16="http://schemas.microsoft.com/office/drawing/2014/main" val="2898657163"/>
                    </a:ext>
                  </a:extLst>
                </a:gridCol>
                <a:gridCol w="1027608">
                  <a:extLst>
                    <a:ext uri="{9D8B030D-6E8A-4147-A177-3AD203B41FA5}">
                      <a16:colId xmlns:a16="http://schemas.microsoft.com/office/drawing/2014/main" val="2159117882"/>
                    </a:ext>
                  </a:extLst>
                </a:gridCol>
                <a:gridCol w="1027608">
                  <a:extLst>
                    <a:ext uri="{9D8B030D-6E8A-4147-A177-3AD203B41FA5}">
                      <a16:colId xmlns:a16="http://schemas.microsoft.com/office/drawing/2014/main" val="3313993726"/>
                    </a:ext>
                  </a:extLst>
                </a:gridCol>
              </a:tblGrid>
              <a:tr h="6437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IO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P3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P3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12709"/>
                  </a:ext>
                </a:extLst>
              </a:tr>
              <a:tr h="6437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P2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p4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41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9342-50D0-43AF-91BB-A5C46D04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>
                <a:cs typeface="B Zar" panose="00000400000000000000" pitchFamily="2" charset="-78"/>
              </a:rPr>
              <a:t>سوال2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F287-D960-4D6E-B4B9-1C3173FD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درجهت بهينه­سازي استفاده از منابع، سياست هاي زمانبندي يک سيستم اشتراک زماني و يک سيستم چند برنامه­اي دسته­اي را باهم مقايسه کنيد.</a:t>
            </a:r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4E6FC-C1E4-4327-9A7D-1F6BE260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9434-6853-49A5-AFCE-169F8885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پاسخ2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8D78-4BA3-4392-B427-7ECE7C75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در سيستم چند برنامه‌اي اولويت کار با استفاده بهينه از پردازنده است يعني مي‌توان به‌جاي اتلاف وقت پردازنده به کارهايي از قبيل </a:t>
            </a:r>
            <a:r>
              <a:rPr lang="en-US" sz="2000" dirty="0">
                <a:cs typeface="B Zar" panose="00000400000000000000" pitchFamily="2" charset="-78"/>
              </a:rPr>
              <a:t>I/O</a:t>
            </a:r>
            <a:r>
              <a:rPr lang="fa-IR" sz="2000" dirty="0">
                <a:cs typeface="B Zar" panose="00000400000000000000" pitchFamily="2" charset="-78"/>
              </a:rPr>
              <a:t>، از اين وقت براي انجام کارهاي ديگري که در صف منتظرند استفاده کرد.</a:t>
            </a:r>
            <a:endParaRPr lang="en-US" sz="2000" dirty="0">
              <a:cs typeface="B Zar" panose="00000400000000000000" pitchFamily="2" charset="-78"/>
            </a:endParaRPr>
          </a:p>
          <a:p>
            <a:pPr algn="r" rtl="1"/>
            <a:r>
              <a:rPr lang="fa-IR" sz="2000" dirty="0">
                <a:cs typeface="B Zar" panose="00000400000000000000" pitchFamily="2" charset="-78"/>
              </a:rPr>
              <a:t>اما در اشتراک زماني به علت اين‌که چند کاربر بتوانند هم‌زمان از يک سيستم استفاده کنند، هدف پاسخ دادن به همه کاربران است به اين صورت که اگر </a:t>
            </a:r>
            <a:r>
              <a:rPr lang="en-US" sz="2000" dirty="0">
                <a:cs typeface="B Zar" panose="00000400000000000000" pitchFamily="2" charset="-78"/>
              </a:rPr>
              <a:t>N</a:t>
            </a:r>
            <a:r>
              <a:rPr lang="fa-IR" sz="2000" dirty="0">
                <a:cs typeface="B Zar" panose="00000400000000000000" pitchFamily="2" charset="-78"/>
              </a:rPr>
              <a:t> کاربر داريم بايد به هر کاربر زمان </a:t>
            </a:r>
            <a:r>
              <a:rPr lang="en-US" sz="2000" dirty="0">
                <a:cs typeface="B Zar" panose="00000400000000000000" pitchFamily="2" charset="-78"/>
              </a:rPr>
              <a:t>1/N</a:t>
            </a:r>
            <a:r>
              <a:rPr lang="fa-IR" sz="2000" dirty="0">
                <a:cs typeface="B Zar" panose="00000400000000000000" pitchFamily="2" charset="-78"/>
              </a:rPr>
              <a:t> را اختصاص داد.</a:t>
            </a:r>
            <a:endParaRPr lang="en-US" sz="2000" b="1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5C66C-0BE8-4711-9F7D-B192375D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EFD0-BCC5-4676-A1DE-4B2C345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سوال3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649-F4AC-4D33-ACC8-78D5B4F1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6" y="1604433"/>
            <a:ext cx="10131425" cy="3649133"/>
          </a:xfrm>
        </p:spPr>
        <p:txBody>
          <a:bodyPr/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بر اساس شکل صف مسدود چندگانه (اسلايد21 فصل 3)، يک فرايند در هرزمان مي تواند فقط در صف يک حادثه باشد.</a:t>
            </a:r>
            <a:endParaRPr lang="en-US" sz="20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آيا ممکن است بخواهيد به يک فرايند اجازه دهيد در يک زمان، منتظر بيش از يک حادثه باشد؟ مثال بزنيد.</a:t>
            </a:r>
            <a:endParaRPr lang="en-US" sz="1800" dirty="0">
              <a:cs typeface="B Zar" panose="00000400000000000000" pitchFamily="2" charset="-78"/>
            </a:endParaRP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در اين صورت براي حمايت از اين ويژگي، چه تغييري در ساختار صف بندي مي دهيد؟</a:t>
            </a:r>
            <a:endParaRPr lang="en-US" sz="1800" dirty="0">
              <a:cs typeface="B Zar" panose="00000400000000000000" pitchFamily="2" charset="-78"/>
            </a:endParaRPr>
          </a:p>
          <a:p>
            <a:pPr algn="r"/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3D654-6595-4B5E-996B-B8538A26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71F44-6CA3-4928-A6C4-20919784E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6" y="3460749"/>
            <a:ext cx="3774873" cy="307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2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00C0-F402-45F1-A38A-60599804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پاسخ3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0F80-156C-4E5D-9BC5-65252CFD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2000" dirty="0">
                <a:cs typeface="B Zar" panose="00000400000000000000" pitchFamily="2" charset="-78"/>
              </a:rPr>
              <a:t>بله، يک برنامه ممکن است درحال پردازش داده هاي گرفته شده از برنامه اي ديگر و ذخيره ي نتايج آن روي ديسک باشد.</a:t>
            </a:r>
            <a:endParaRPr lang="en-US" sz="2000" dirty="0">
              <a:cs typeface="B Zar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اگره داده اي(از برنامه ورودي)، منتظر گرفته شدن توسط اين برنامه باشد، اين برنامه ممکن است ادامه پيداکند تا آن داده را دريافت کرده و روي آن پردازش انجام دهد.</a:t>
            </a:r>
            <a:endParaRPr lang="en-US" sz="2000" dirty="0">
              <a:cs typeface="B Zar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اگر عمليات قبلي نوشتن بر روي ديسک، کامل شده باشد و داده ي پردازش شده اي براي نوشتن روي ديسک آماده باشد، برنامه </a:t>
            </a:r>
            <a:r>
              <a:rPr lang="fa-IR" dirty="0">
                <a:cs typeface="B Zar" panose="00000400000000000000" pitchFamily="2" charset="-78"/>
              </a:rPr>
              <a:t>ميتواند</a:t>
            </a:r>
            <a:r>
              <a:rPr lang="fa-IR" sz="2000" dirty="0">
                <a:cs typeface="B Zar" panose="00000400000000000000" pitchFamily="2" charset="-78"/>
              </a:rPr>
              <a:t> ادامه پيداکند تا داده هارا روي ديسک بنويسد.</a:t>
            </a:r>
            <a:endParaRPr lang="en-US" sz="2000" dirty="0">
              <a:cs typeface="B Zar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2000" dirty="0">
                <a:cs typeface="B Zar" panose="00000400000000000000" pitchFamily="2" charset="-78"/>
              </a:rPr>
              <a:t>ممکن است زماني، برنامه منتظر هردويِ داده ي اضافي از برنامه ورودي و  در دسترس بودن ديسک باشد</a:t>
            </a:r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420D1-1467-49AE-BF33-21AA2CFD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3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24E1-BBA9-4147-8112-ABDC7EED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cs typeface="B Zar" panose="00000400000000000000" pitchFamily="2" charset="-78"/>
              </a:rPr>
              <a:t>پاسخ3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9D0A-3F64-49D8-AFA2-4A72DC70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000" dirty="0">
                <a:cs typeface="B Zar" panose="00000400000000000000" pitchFamily="2" charset="-78"/>
              </a:rPr>
              <a:t>پاسخ قطعي ندارد</a:t>
            </a:r>
          </a:p>
          <a:p>
            <a:pPr algn="r" rtl="1"/>
            <a:r>
              <a:rPr lang="fa-IR" sz="2000" dirty="0">
                <a:cs typeface="B Zar" panose="00000400000000000000" pitchFamily="2" charset="-78"/>
              </a:rPr>
              <a:t>راه هاي مختلفي وجود دارد، براي مثال:</a:t>
            </a: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مي توان يک صف منحصر به فرد در نظر گرفت.</a:t>
            </a:r>
          </a:p>
          <a:p>
            <a:pPr lvl="1" algn="r" rtl="1"/>
            <a:r>
              <a:rPr lang="fa-IR" sz="1800" dirty="0">
                <a:cs typeface="B Zar" panose="00000400000000000000" pitchFamily="2" charset="-78"/>
              </a:rPr>
              <a:t>مي توان فرايند را در دو صف جداگانه قرار داد.</a:t>
            </a:r>
          </a:p>
          <a:p>
            <a:pPr algn="r" rtl="1"/>
            <a:r>
              <a:rPr lang="fa-IR" sz="2000" dirty="0">
                <a:cs typeface="B Zar" panose="00000400000000000000" pitchFamily="2" charset="-78"/>
              </a:rPr>
              <a:t>در هر دوصورت سيستم عامل بايد جزئيات مربوط به اطلاع دادن به فرايند در مورد وقوع هردوحادثه را کنترل کند.</a:t>
            </a:r>
          </a:p>
          <a:p>
            <a:pPr marL="0" indent="0" algn="r" rtl="1">
              <a:buNone/>
            </a:pPr>
            <a:endParaRPr lang="fa-IR" sz="1800" dirty="0">
              <a:cs typeface="B Zar" panose="00000400000000000000" pitchFamily="2" charset="-78"/>
            </a:endParaRPr>
          </a:p>
          <a:p>
            <a:pPr algn="r" rtl="1"/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B9261-FBD1-4D89-80BE-8DA868BF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04D58-2311-4DB5-A3D8-37D7D409E0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88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1294</TotalTime>
  <Words>1582</Words>
  <Application>Microsoft Office PowerPoint</Application>
  <PresentationFormat>Widescreen</PresentationFormat>
  <Paragraphs>132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Bzar</vt:lpstr>
      <vt:lpstr>Calibri</vt:lpstr>
      <vt:lpstr>Calibri Light</vt:lpstr>
      <vt:lpstr>Cambria Math</vt:lpstr>
      <vt:lpstr>Celestial</vt:lpstr>
      <vt:lpstr>حل تمرين سيستم عامل</vt:lpstr>
      <vt:lpstr>سوال1</vt:lpstr>
      <vt:lpstr>پاسخ1</vt:lpstr>
      <vt:lpstr>پاسخ1</vt:lpstr>
      <vt:lpstr>سوال2</vt:lpstr>
      <vt:lpstr>پاسخ2</vt:lpstr>
      <vt:lpstr>سوال3</vt:lpstr>
      <vt:lpstr>پاسخ3</vt:lpstr>
      <vt:lpstr>پاسخ3</vt:lpstr>
      <vt:lpstr>سوال4</vt:lpstr>
      <vt:lpstr>پاسخ4</vt:lpstr>
      <vt:lpstr>سوال5</vt:lpstr>
      <vt:lpstr>پاسخ5</vt:lpstr>
      <vt:lpstr>سوال6</vt:lpstr>
      <vt:lpstr>پاسخ6</vt:lpstr>
      <vt:lpstr>سوالات تستي</vt:lpstr>
      <vt:lpstr>سوالات تستي</vt:lpstr>
      <vt:lpstr>سوالات تستي</vt:lpstr>
      <vt:lpstr>سوالات تستي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حل تمرين سيتم عامل</dc:title>
  <dc:creator>HomaRayaneh</dc:creator>
  <cp:lastModifiedBy>HomaRayaneh</cp:lastModifiedBy>
  <cp:revision>11</cp:revision>
  <dcterms:created xsi:type="dcterms:W3CDTF">2020-05-02T19:52:30Z</dcterms:created>
  <dcterms:modified xsi:type="dcterms:W3CDTF">2020-05-09T20:49:02Z</dcterms:modified>
</cp:coreProperties>
</file>