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39" y="5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D32E-F72C-B314-C7E1-9295AFD4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2FEAB-C680-746E-6F9E-204F4CCA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979B-2213-6E8D-1138-AAF06850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FA8A-916D-A2D4-EFA1-7CF81B8D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2EF3-5468-8D72-F79D-DF883E2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D414-1EE7-2DF9-243F-9963132E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2B12C-4201-6FA2-AB83-197B7ECF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C1A1-6A6F-D71C-C0E9-34E6618D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93EB-90C9-FEB4-1769-1068C33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1968-E6A2-61E9-75BD-1298C993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92E6A-7A8B-299E-70A1-AA2204C6D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F78F-D8E0-E43F-D51F-157A54F2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486A-C528-0A09-B345-BBF6D2A1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B6A41-58A2-6893-03E2-0E4A64E2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A28D-9F4C-3B90-6CF4-903CB5A0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40F2-6143-C9C1-CF97-1087F7E6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E55E-4F37-0736-7E55-03252FA1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58DC-DDD7-FF69-85BA-D8C8071A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5F0B-9EFD-078C-4037-CFAF28EF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1D45-F789-0536-5E1F-67B410AF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659B-CC1A-F976-CE70-D3A9835E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ED92-AB58-EFBA-847E-5963AA5C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B4B2-6CE8-D31D-5156-4A1223D8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E28F-A5C3-08C3-8147-068DE7B2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47D5-3EFC-741A-0C14-9AD03441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B81D-0C36-AD0C-7EE9-C0B3FA1F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26FD-EC17-B658-99F0-69DC13EC3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9BAA-C656-4AEC-B630-4F6C76E3F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5676F-26C9-18AE-2FC8-6DC81B3F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2153-FF6C-0B27-287C-4D7E559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3123E-5C50-F8CC-4388-248F83D7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4D9C-354F-0FAF-9DB3-06B57E54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63E62-D9EF-1607-9D7F-4E267F73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AA86-1EDC-A48A-22DB-7E14FA38A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55F54-34E3-47A1-25BA-50A6B26A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E5B9F-53C3-F85E-148B-EECA76B8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E607-9CF1-47BA-DC19-CF85899C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D0101-587A-687A-147B-DEB81D74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2E91F-7A81-948D-3CCF-981F7B63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8778-B186-75D8-C1D8-53728052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E46DF-093B-BEFD-E9D9-42FEDEB3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A618-0879-D80E-81E9-5293932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92BF1-9DA4-CECB-B927-74DC61C2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3CF6-27A2-A838-68D4-A75316F6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45585-312F-A8CD-C7C7-E78BCD6F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46F4-32CD-1E50-CBFD-AD889338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E7F5-4DA3-119B-B51B-74E4852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50E3-1DC7-E4C2-218F-D8C21B00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6297-2CE1-6027-CE68-E108510FC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68797-F55C-93E3-5D92-E4BEBBD3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8740A-E37E-BDAC-0BB6-B6DC0A0D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501F-124F-9A62-BE9D-5D4DFD6D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AD22-8EA2-916D-5A01-31A9653E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6168B-F9EC-90B5-3D98-F6B7002B2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95BF7-1ACC-410A-5F27-E9536C2A5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3911-5FD0-9368-1B52-F82E33F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F03E-8D81-7D26-9ED7-F92D5E33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BC36-4916-1A4A-6A89-B6094734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DDFA-35BD-5AEB-079F-96010F04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6AEA8-BF69-E3A9-8022-6B9E2006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6AA16-D4F6-1342-5DBC-0C78D4AE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ED4FA-D79A-4593-A55F-E94C489FC2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1F3F-9966-CC2B-BADF-FCF7F719A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ACEEC-1642-BE5D-E8ED-BBB723680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5F24-8CDF-4188-9C97-C03F0EED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24F2-6CD9-8811-0789-766AA7793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SOFTWARE QUALITY ASSURANCE BUG REPORTING PROCESS WITH JIRA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82ECD-B762-8032-EBDD-214154A99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final project present by (</a:t>
            </a:r>
            <a:r>
              <a:rPr lang="en-US" dirty="0" err="1"/>
              <a:t>Yaroslav</a:t>
            </a:r>
            <a:r>
              <a:rPr lang="en-US" dirty="0"/>
              <a:t>, Saad, Nishat, </a:t>
            </a:r>
            <a:r>
              <a:rPr lang="en-US" dirty="0" err="1"/>
              <a:t>Mannpreet</a:t>
            </a:r>
            <a:r>
              <a:rPr lang="en-US" dirty="0"/>
              <a:t>, Martins)</a:t>
            </a:r>
          </a:p>
        </p:txBody>
      </p:sp>
    </p:spTree>
    <p:extLst>
      <p:ext uri="{BB962C8B-B14F-4D97-AF65-F5344CB8AC3E}">
        <p14:creationId xmlns:p14="http://schemas.microsoft.com/office/powerpoint/2010/main" val="77596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786E4-AC51-5B24-75E6-2A9275AA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0C89-DF52-0CFF-0B07-2CB408B1C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5"/>
            <a:ext cx="9144000" cy="766763"/>
          </a:xfrm>
        </p:spPr>
        <p:txBody>
          <a:bodyPr/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REPORT BASED ON THE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DA459-5B30-FD34-5BFE-8E8A3E90D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D63C9-A4D7-9A38-6526-72092891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1" y="0"/>
            <a:ext cx="11162338" cy="62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708EB-D4C4-8527-E17E-A902D3A17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85BD54-7C2E-5621-1B6D-376D49E6BA86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2D8BFC-74D6-652C-CEC6-D40B082CEE5D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BC3CB944-61EE-2AD3-2F82-C18A80D942B5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l"/>
              <a:r>
                <a:rPr lang="en-US" sz="1600" b="1" dirty="0"/>
                <a:t>4. ENSURE THE TOPIC OF THE REPORT CONTAINS THE FOLLOWING INFORMATION</a:t>
              </a:r>
            </a:p>
            <a:p>
              <a:pPr lvl="0" algn="l"/>
              <a:r>
                <a:rPr lang="en-US" sz="1600" b="0" dirty="0"/>
                <a:t> - Project name</a:t>
              </a:r>
            </a:p>
            <a:p>
              <a:pPr lvl="0" algn="l"/>
              <a:r>
                <a:rPr lang="en-US" sz="1600" b="0" dirty="0"/>
                <a:t> - Issue type</a:t>
              </a:r>
            </a:p>
            <a:p>
              <a:pPr lvl="0" algn="l"/>
              <a:r>
                <a:rPr lang="en-US" sz="1600" b="0" dirty="0"/>
                <a:t> - Issue location</a:t>
              </a:r>
            </a:p>
            <a:p>
              <a:pPr lvl="0" algn="l"/>
              <a:r>
                <a:rPr lang="en-US" sz="1600" b="0" dirty="0"/>
                <a:t> - Severity</a:t>
              </a:r>
            </a:p>
            <a:p>
              <a:pPr lvl="0" algn="l"/>
              <a:r>
                <a:rPr lang="en-US" sz="1600" b="0" dirty="0"/>
                <a:t> - Runtime error code (if applicable)</a:t>
              </a:r>
            </a:p>
            <a:p>
              <a:pPr lvl="0" algn="l"/>
              <a:r>
                <a:rPr lang="en-US" sz="1600" b="0" dirty="0"/>
                <a:t> - In the beginning of the topic put [TO VET]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E9088-D14B-8DA9-55DA-3331C43A0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DB1A79-0FC1-CC4E-2BC8-C172B9FF442C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D25A36B-D7A7-04F7-E345-19ADC785FC70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9FAB069C-556F-F83E-6238-F5E219B9490B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/>
              <a:r>
                <a:rPr lang="en-US" sz="1800" b="1" dirty="0"/>
                <a:t>5. IN THE UPPER PARAGRAPH OF THE BUG REPORT MAKE A BRIEF EXPLANATION OF THE ISSUE</a:t>
              </a:r>
            </a:p>
            <a:p>
              <a:pPr lvl="0">
                <a:buFont typeface="Symbol" panose="05050102010706020507" pitchFamily="18" charset="2"/>
                <a:buChar char=""/>
              </a:pPr>
              <a:r>
                <a:rPr lang="en-US" sz="1600" b="0" dirty="0"/>
                <a:t>- Begin the bug report with a concise summary or explanation of the issue at hand. This summary should provide a high-level overview of the problem without going into too much detail.</a:t>
              </a:r>
            </a:p>
            <a:p>
              <a:pPr lvl="0">
                <a:buFont typeface="Symbol" panose="05050102010706020507" pitchFamily="18" charset="2"/>
                <a:buChar char=""/>
              </a:pPr>
              <a:r>
                <a:rPr lang="en-US" sz="1600" b="0" dirty="0"/>
                <a:t>- Include information such as the nature of the issue, its impact on the software or system, and any relevant context that helps the reader understand the significance of the problem.</a:t>
              </a:r>
            </a:p>
            <a:p>
              <a:pPr lvl="0">
                <a:buFont typeface="Symbol" panose="05050102010706020507" pitchFamily="18" charset="2"/>
                <a:buChar char=""/>
              </a:pPr>
              <a:r>
                <a:rPr lang="en-US" sz="1600" b="0" dirty="0"/>
                <a:t>- Keep this explanation brief but informative to provide a clear introduction to the bug.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98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E483F-0B6E-C327-159E-928B0298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28C0B-7438-1130-E4F8-0CD50937EE42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A0B74AF-D167-0E52-7CD3-AA06330156BE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2E66C23-02B4-5B2B-A12E-11348663975B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l"/>
              <a:r>
                <a:rPr lang="en-US" sz="2000" b="1" dirty="0"/>
                <a:t>6. FOLLOW BY MAKING AND ORDERING LIST OF THE STEPS TO REPRODUCE</a:t>
              </a:r>
            </a:p>
            <a:p>
              <a:pPr lvl="0" algn="l"/>
              <a:r>
                <a:rPr lang="en-US" sz="1800" b="0" dirty="0"/>
                <a:t>After the introductory paragraph, create an ordered list outlining the steps necessary to reproduce the issue.</a:t>
              </a:r>
            </a:p>
            <a:p>
              <a:pPr lvl="0" algn="l"/>
              <a:r>
                <a:rPr lang="en-US" sz="1800" b="0" dirty="0"/>
                <a:t>Start with the initial conditions or prerequisites required for reproducing the bug.</a:t>
              </a:r>
            </a:p>
            <a:p>
              <a:pPr lvl="0" algn="l"/>
              <a:r>
                <a:rPr lang="en-US" sz="1800" b="0" dirty="0"/>
                <a:t>Then list each step, in sequential order, that leads to the manifestation of the issue.</a:t>
              </a:r>
            </a:p>
            <a:p>
              <a:pPr lvl="0" algn="l"/>
              <a:r>
                <a:rPr lang="en-US" sz="1800" b="0" dirty="0"/>
                <a:t>Be precise and specific in describing each step to ensure accurate reproduction of the problem by the development team.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96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4C0DB1-A563-9D60-63A6-5D311DA89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40A377-0049-DCD9-33A7-BD121DC09339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A8DBF8D-7F8E-899E-EA27-17545E045834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2B9C9E08-763C-94AB-5C7D-A5B437E6DD75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l"/>
              <a:r>
                <a:rPr lang="en-US" sz="2000" b="1" dirty="0"/>
                <a:t>7. EXPLAIN WHY THE GIVEN ISSUE IS A PROBLEM</a:t>
              </a:r>
            </a:p>
            <a:p>
              <a:pPr lvl="0" algn="l"/>
              <a:r>
                <a:rPr lang="en-US" sz="2000" b="0" dirty="0"/>
                <a:t>Following the steps to reproduce, provide an explanation of why the identified issue is problematic or undesirable.</a:t>
              </a:r>
            </a:p>
            <a:p>
              <a:pPr lvl="0" algn="l"/>
              <a:r>
                <a:rPr lang="en-US" sz="2000" b="0" dirty="0"/>
                <a:t>Discuss the potential impact of the issue on users, functionality, performance, security, etc.</a:t>
              </a:r>
            </a:p>
            <a:p>
              <a:pPr lvl="0" algn="l"/>
              <a:r>
                <a:rPr lang="en-US" sz="2000" b="0" dirty="0"/>
                <a:t>Highlight any potential risks or consequences associated with the unresolved issue to emphasize its significance to the development team.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69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BBA28B-7005-6178-05BF-702FA228B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C27D43-A376-845F-4FCA-47DAA5B2DC79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ABECDA-305C-6040-F031-CF4B60A64284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FAB3900A-7567-E34C-4105-A89AE90F8C91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l"/>
              <a:endParaRPr lang="en-US" sz="2000" dirty="0"/>
            </a:p>
            <a:p>
              <a:pPr lvl="0" algn="l"/>
              <a:r>
                <a:rPr lang="en-US" sz="2000" b="1" dirty="0"/>
                <a:t>8. DESCRIBE THE EXPECTED WAY THE SOFTWARE SHOULD OPERATE AFTER RESOLVING THE ISSUE</a:t>
              </a:r>
            </a:p>
            <a:p>
              <a:pPr lvl="0" algn="l"/>
              <a:r>
                <a:rPr lang="en-US" sz="2000" b="0" dirty="0"/>
                <a:t>After explaining the problem, describe the expected behavior of the software once the issue has been resolved.</a:t>
              </a:r>
            </a:p>
            <a:p>
              <a:pPr lvl="0" algn="l"/>
              <a:r>
                <a:rPr lang="en-US" sz="2000" b="0" dirty="0"/>
                <a:t>Clearly articulate the desired outcome or functionality that should be achieved post-resolution.</a:t>
              </a:r>
            </a:p>
            <a:p>
              <a:pPr lvl="0" algn="l"/>
              <a:r>
                <a:rPr lang="en-US" sz="2000" b="0" dirty="0"/>
                <a:t>This description helps align the understanding of the expected fix and ensures that the development team knows what success looks like.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09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1E462-44AD-FE98-ECF6-42A0B940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CC2736-A73C-0D66-E1E2-6735F342F9C7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C8DBA76-5ED3-363C-5971-E2194E147145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F081D40A-35AA-633C-20B3-F841B2EBEB00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l"/>
              <a:r>
                <a:rPr lang="en-US" sz="2000" b="1" dirty="0"/>
                <a:t>9. SUGGEST WAYS OF RESOLVING THE ISSUE</a:t>
              </a:r>
            </a:p>
            <a:p>
              <a:pPr lvl="0" algn="l"/>
              <a:r>
                <a:rPr lang="en-US" sz="2000" b="0" dirty="0"/>
                <a:t>Optionally, provide suggestions or ideas for resolving the reported issue.</a:t>
              </a:r>
            </a:p>
            <a:p>
              <a:pPr lvl="0" algn="l"/>
              <a:r>
                <a:rPr lang="en-US" sz="2000" b="0" dirty="0"/>
                <a:t>Offer insights, recommendations, or potential solutions based on your understanding of the problem and its underlying causes.</a:t>
              </a:r>
            </a:p>
            <a:p>
              <a:pPr lvl="0" algn="l"/>
              <a:r>
                <a:rPr lang="en-US" sz="2000" b="0" dirty="0"/>
                <a:t>While optional, providing suggestions can sometimes expedite the resolution process by offering additional context or guidance to the development team.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90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BA461-F755-CFEE-88E8-0355D871A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D6416C-23AC-003D-60D6-50759A5FF2F4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489AC96-32D2-F300-6933-8FFB6F9CA7B3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8F52529-1530-57DE-BBAA-A762A2DF1572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/>
              <a:r>
                <a:rPr lang="en-US" sz="2000" b="1" dirty="0"/>
                <a:t>10.  ATTACH ANY ASSOCIATED FILES (DATA, TABLES, CRUSH REPORTS, SCREENSHOTS)</a:t>
              </a:r>
            </a:p>
            <a:p>
              <a:pPr lvl="0">
                <a:buFont typeface="Symbol" panose="05050102010706020507" pitchFamily="18" charset="2"/>
                <a:buChar char=""/>
              </a:pPr>
              <a:r>
                <a:rPr lang="en-US" sz="2000" b="0" dirty="0"/>
                <a:t>If there are any associated files that provide additional information or evidence related to the bug, attach them to the bug report.</a:t>
              </a:r>
            </a:p>
            <a:p>
              <a:pPr lvl="0">
                <a:buFont typeface="Symbol" panose="05050102010706020507" pitchFamily="18" charset="2"/>
                <a:buChar char=""/>
              </a:pPr>
              <a:r>
                <a:rPr lang="en-US" sz="2000" b="0" dirty="0"/>
                <a:t>This could include data tables, crash reports, screenshots illustrating the problem, or screen capture videos demonstrating the issue in action.</a:t>
              </a:r>
            </a:p>
            <a:p>
              <a:pPr lvl="0">
                <a:buFont typeface="Symbol" panose="05050102010706020507" pitchFamily="18" charset="2"/>
                <a:buChar char=""/>
              </a:pPr>
              <a:r>
                <a:rPr lang="en-US" sz="2000" b="0" dirty="0"/>
                <a:t>Attaching relevant files helps provide comprehensive context and aids in the investigation and resolution of the bug.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9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CB2FC6-D289-111E-2FF1-57582421D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296269-9F37-9392-BAAC-4BC65BA54354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2F94E4D-78A4-A4E3-0C91-9B94D1B59722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2F73C20-D1DE-72FB-701F-B2320C16ED94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/>
              <a:r>
                <a:rPr lang="en-US" sz="2000" b="1" dirty="0"/>
                <a:t>11. AFTER SUBMITTING THE REPORT, RE-ENTER IT BY CLICKING EDIT, AND SELECT THE SEVERITY IN ACCORDANCE WITH THE PROVIDED SEVERITY LIST ON SHAREPOINT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85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54800-0455-8291-1B75-AE26F2765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19121E-F1CB-9F36-3954-FC9E78F52CC9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25CBA40-EA49-5FA3-3411-37DD9EC4A574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CA2E558-DFBB-CF37-5F64-EB9BFD73DC77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/>
              <a:r>
                <a:rPr lang="en-US" sz="2000" b="1" dirty="0"/>
                <a:t>12. ASSIGN THIS REPORT TO YOUR TEAM LEAD, SO THIS REPORT COULD BE VETTED</a:t>
              </a:r>
            </a:p>
            <a:p>
              <a:pPr lvl="0" algn="ctr"/>
              <a:endParaRPr lang="en-US" sz="20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53015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545B2F-D1B1-18D6-6E83-A74C062C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1E05-750F-CA66-F242-9D28D59A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531" y="522514"/>
            <a:ext cx="9144000" cy="766763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For creation of a bug report, the tester shall follow these steps: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51C5-83AE-F8A4-C6E8-A70B7E6C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2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834B7-8F13-A3CB-0BE2-4A4493F8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3365B1-6D04-CAFD-3479-E73F1288725E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F61A307-F660-F83C-FFAF-4215FDEC50C0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693B0EE4-F1AB-5672-060A-206AC0080E82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/>
              <a:r>
                <a:rPr lang="en-US" sz="2000" b="1" dirty="0"/>
                <a:t>13. COPY THE REPORT LINK AND BRIEF DESCRIPTION TO THE SEPERATE TRACKING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29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9A16D-5615-5118-43D6-BBAD2E19E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ABF427-CD51-3191-55DF-3915E81E1FE4}"/>
              </a:ext>
            </a:extLst>
          </p:cNvPr>
          <p:cNvGrpSpPr/>
          <p:nvPr/>
        </p:nvGrpSpPr>
        <p:grpSpPr>
          <a:xfrm>
            <a:off x="1632916" y="1218922"/>
            <a:ext cx="8926167" cy="4075378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610D5D-DF47-BA74-A18A-34F0B31D2568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803598D-F949-64F4-4661-7A51433A991E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/>
                <a:t>NOTE: 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The team leads shall vet all the reports and reassign them to the development team lead with a [VETTED] status.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The development team lead distributes the reports to the developers for resolving, or, in case of lack or unclear information creates a new testing case for the testing team.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All the [RESOLVED] reports shall be regressed in order.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Testing is deemed as ongoing, until there are any tickets with no [CLOSED] status. 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 lvl="0" algn="ctr"/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45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9D09A9-FCF4-196C-E926-03E52DEC4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83C4-8FC1-60C4-8E7D-8C61DA507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5"/>
            <a:ext cx="9144000" cy="766763"/>
          </a:xfrm>
        </p:spPr>
        <p:txBody>
          <a:bodyPr/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BUG REPORT MADE WITH JIRA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36253-1BDC-D962-F06E-96DB9C9AB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FB0A4-A0EE-C28C-2B2A-99D6DAC3A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4"/>
          <a:stretch/>
        </p:blipFill>
        <p:spPr>
          <a:xfrm>
            <a:off x="770965" y="80380"/>
            <a:ext cx="10650070" cy="61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6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3959B-01A3-4AD5-5414-544A78FF6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5FE4-BCA1-C23E-1BD3-A37EB74C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531" y="522514"/>
            <a:ext cx="9144000" cy="766763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For creation of a bug report, the tester shall follow these steps: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7FD05-E455-53AD-3CAC-3991FDDAE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47FABD-0D55-309B-772F-3F2C23CA1725}"/>
              </a:ext>
            </a:extLst>
          </p:cNvPr>
          <p:cNvGrpSpPr/>
          <p:nvPr/>
        </p:nvGrpSpPr>
        <p:grpSpPr>
          <a:xfrm>
            <a:off x="1524000" y="2058011"/>
            <a:ext cx="8052630" cy="3088053"/>
            <a:chOff x="355798" y="-66104"/>
            <a:chExt cx="4297698" cy="15234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B47CC2-666D-A617-19F6-80A46605543E}"/>
                </a:ext>
              </a:extLst>
            </p:cNvPr>
            <p:cNvSpPr/>
            <p:nvPr/>
          </p:nvSpPr>
          <p:spPr>
            <a:xfrm>
              <a:off x="355798" y="-66104"/>
              <a:ext cx="4297698" cy="152342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C3E61060-9D64-D2C1-FB10-C387EAE56BB1}"/>
                </a:ext>
              </a:extLst>
            </p:cNvPr>
            <p:cNvSpPr txBox="1"/>
            <p:nvPr/>
          </p:nvSpPr>
          <p:spPr>
            <a:xfrm>
              <a:off x="400418" y="-21484"/>
              <a:ext cx="2615173" cy="143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sz="1400" b="1" kern="1200" dirty="0"/>
                <a:t>1. ACCESS THE ALLOCATED PROJECT IN THE JIRA</a:t>
              </a:r>
            </a:p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n-US" sz="1400" b="0" kern="1200" dirty="0"/>
                <a:t>- Open your preferred web browser and navigate to the JIRA website.</a:t>
              </a:r>
            </a:p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n-US" sz="1400" b="0" kern="1200" dirty="0"/>
                <a:t>- Log in to your JIRA account using your credentials.</a:t>
              </a:r>
            </a:p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n-US" sz="1400" b="0" kern="1200" dirty="0"/>
                <a:t>- Once logged in, you'll be directed to the dashboard.</a:t>
              </a:r>
            </a:p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n-US" sz="1400" b="0" kern="1200" dirty="0"/>
                <a:t>- Locate the project you've been allocated to by either browsing through the list of projects or using the search functionality.</a:t>
              </a:r>
            </a:p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n-US" sz="1400" b="0" kern="1200" dirty="0"/>
                <a:t>- Click on the allocated project to enter its workspace.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32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3B1CFE-EF3C-600C-6C72-87819886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E54F-2BB7-9E98-BBA3-5C493E45A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2073"/>
            <a:ext cx="9144000" cy="76676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JIRA LOGIN DASHBOARD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2BDA4-A8BB-ABC5-2598-0F1F7F925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A0AED-C188-C967-7CEC-F3920C66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5" y="323390"/>
            <a:ext cx="11867730" cy="59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9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A927F4-A92B-7B93-1B2B-BAC35667F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3C95-DFA4-E73B-CFD1-DE6FCABF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5"/>
            <a:ext cx="9144000" cy="766763"/>
          </a:xfrm>
        </p:spPr>
        <p:txBody>
          <a:bodyPr/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BUG REPORT TEMPLATE CREATED BY YOUR LEAD 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A4449-EB99-36B2-32F9-FD5180EB0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D5A56B-DA71-8EF8-2742-94C75F338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0" y="70634"/>
            <a:ext cx="11047079" cy="61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86644-5C04-FA90-F61E-502FA7DB4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4CED-A22C-EEF9-E8DC-8C819CEF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5"/>
            <a:ext cx="9144000" cy="766763"/>
          </a:xfrm>
        </p:spPr>
        <p:txBody>
          <a:bodyPr/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BUG REPORT TEMPLATE CREATED BY YOUR LEAD 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4ED81-4DD3-ABD7-0A69-8D3BEDDF5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C2581-ACDE-25E1-9556-53ED56A17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2" y="0"/>
            <a:ext cx="10945116" cy="61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941BB0-5E25-F2D6-DCB3-50C8E7BA3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8B6E-0149-B7B3-6D14-E95D91694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5"/>
            <a:ext cx="9144000" cy="766763"/>
          </a:xfrm>
        </p:spPr>
        <p:txBody>
          <a:bodyPr/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BUG REPORT TEMPLATE CREATED BY YOUR LEAD 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A7D0D-3BBE-64A6-43A2-626C22772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FC34C-8D6D-C1EB-0821-09BFDD6C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" y="0"/>
            <a:ext cx="11008659" cy="61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2F5D38-8B47-3517-E682-6AB1AFAE7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251C-89B5-ECAF-DA8E-F357EA0E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5"/>
            <a:ext cx="9144000" cy="766763"/>
          </a:xfrm>
        </p:spPr>
        <p:txBody>
          <a:bodyPr/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REPORT BASED ON THE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91446-1457-920D-BF7E-45D754D9F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6AB1C-1A34-0A6E-86A5-2B68A578E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2" y="0"/>
            <a:ext cx="10962555" cy="61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2C08E-89DB-61A0-5F99-1BD2653E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0C5B-4803-37C2-CB81-217523A6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5"/>
            <a:ext cx="9144000" cy="766763"/>
          </a:xfrm>
        </p:spPr>
        <p:txBody>
          <a:bodyPr/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REPORT BASED ON THE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2C2E6-E9DC-A275-581F-DF846B562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2D9AC-6B7D-D23C-1560-D282669F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2" y="-144596"/>
            <a:ext cx="11462016" cy="63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6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850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Office Theme</vt:lpstr>
      <vt:lpstr> SOFTWARE QUALITY ASSURANCE BUG REPORTING PROCESS WITH JIRA</vt:lpstr>
      <vt:lpstr>For creation of a bug report, the tester shall follow these steps:</vt:lpstr>
      <vt:lpstr>For creation of a bug report, the tester shall follow these steps:</vt:lpstr>
      <vt:lpstr>JIRA LOGIN DASHBOARD </vt:lpstr>
      <vt:lpstr>FIND THE BUG REPORT TEMPLATE CREATED BY YOUR LEAD TESTER</vt:lpstr>
      <vt:lpstr>FIND THE BUG REPORT TEMPLATE CREATED BY YOUR LEAD TESTER</vt:lpstr>
      <vt:lpstr>FIND THE BUG REPORT TEMPLATE CREATED BY YOUR LEAD TESTER</vt:lpstr>
      <vt:lpstr>CREATE A NEW REPORT BASED ON THE TEMPLATE</vt:lpstr>
      <vt:lpstr>CREATE A NEW REPORT BASED ON THE TEMPLATE</vt:lpstr>
      <vt:lpstr>CREATE A NEW REPORT BASED ON THE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SAMPLE BUG REPORT MADE WITH JIRA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SOFTWARE QUALITY ASSURANCE BUG REPORTING PROCESS WITH JIRA</dc:title>
  <dc:creator>Martins Aleogho Adogamhe</dc:creator>
  <cp:lastModifiedBy>Martins Aleogho Adogamhe</cp:lastModifiedBy>
  <cp:revision>1</cp:revision>
  <dcterms:created xsi:type="dcterms:W3CDTF">2024-02-20T23:37:31Z</dcterms:created>
  <dcterms:modified xsi:type="dcterms:W3CDTF">2024-02-21T00:43:45Z</dcterms:modified>
</cp:coreProperties>
</file>