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88825"/>
  <p:notesSz cx="6858000" cy="9144000"/>
  <p:embeddedFontLst>
    <p:embeddedFont>
      <p:font typeface="Quattrocento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8" roundtripDataSignature="AMtx7mjRYMrooizPbhgk+h0b0XwsAlkA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QuattrocentoSa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italic.fntdata"/><Relationship Id="rId25" Type="http://schemas.openxmlformats.org/officeDocument/2006/relationships/font" Target="fonts/QuattrocentoSans-bold.fntdata"/><Relationship Id="rId28" Type="http://customschemas.google.com/relationships/presentationmetadata" Target="metadata"/><Relationship Id="rId27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20"/>
          <p:cNvGrpSpPr/>
          <p:nvPr/>
        </p:nvGrpSpPr>
        <p:grpSpPr>
          <a:xfrm>
            <a:off x="7516447" y="4145287"/>
            <a:ext cx="4686117" cy="2731407"/>
            <a:chOff x="5638800" y="3108960"/>
            <a:chExt cx="3515503" cy="2048555"/>
          </a:xfrm>
        </p:grpSpPr>
        <p:cxnSp>
          <p:nvCxnSpPr>
            <p:cNvPr id="23" name="Google Shape;23;p20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20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20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" name="Google Shape;26;p20"/>
          <p:cNvGrpSpPr/>
          <p:nvPr/>
        </p:nvGrpSpPr>
        <p:grpSpPr>
          <a:xfrm>
            <a:off x="-8915" y="6057155"/>
            <a:ext cx="5498725" cy="820207"/>
            <a:chOff x="-6689" y="4553748"/>
            <a:chExt cx="4125119" cy="615155"/>
          </a:xfrm>
        </p:grpSpPr>
        <p:sp>
          <p:nvSpPr>
            <p:cNvPr id="27" name="Google Shape;27;p20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rect b="b" l="l" r="r" t="t"/>
              <a:pathLst>
                <a:path extrusionOk="0" h="4115481" w="612775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0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rect b="b" l="l" r="r" t="t"/>
              <a:pathLst>
                <a:path extrusionOk="0" h="3621427" w="410751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0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rect b="b" l="l" r="r" t="t"/>
              <a:pathLst>
                <a:path extrusionOk="0" h="3179761" w="241768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20"/>
          <p:cNvSpPr txBox="1"/>
          <p:nvPr>
            <p:ph type="ctrTitle"/>
          </p:nvPr>
        </p:nvSpPr>
        <p:spPr>
          <a:xfrm>
            <a:off x="1625176" y="584206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1"/>
              <a:buNone/>
              <a:defRPr sz="2801"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20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" type="body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/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" type="body"/>
          </p:nvPr>
        </p:nvSpPr>
        <p:spPr>
          <a:xfrm rot="5400000">
            <a:off x="2132317" y="-329235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1218884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22"/>
          <p:cNvGrpSpPr/>
          <p:nvPr/>
        </p:nvGrpSpPr>
        <p:grpSpPr>
          <a:xfrm>
            <a:off x="7516447" y="4145287"/>
            <a:ext cx="4686117" cy="2731407"/>
            <a:chOff x="5638800" y="3108960"/>
            <a:chExt cx="3515503" cy="2048555"/>
          </a:xfrm>
        </p:grpSpPr>
        <p:cxnSp>
          <p:nvCxnSpPr>
            <p:cNvPr id="42" name="Google Shape;42;p22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22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22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5" name="Google Shape;45;p22"/>
          <p:cNvSpPr txBox="1"/>
          <p:nvPr>
            <p:ph type="title"/>
          </p:nvPr>
        </p:nvSpPr>
        <p:spPr>
          <a:xfrm>
            <a:off x="1625177" y="2209806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1625176" y="4951272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1"/>
              <a:buNone/>
              <a:defRPr sz="2801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None/>
              <a:defRPr sz="2399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sz="2099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" type="body"/>
          </p:nvPr>
        </p:nvSpPr>
        <p:spPr>
          <a:xfrm>
            <a:off x="1218884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63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1"/>
              <a:buChar char="•"/>
              <a:defRPr sz="2801"/>
            </a:lvl1pPr>
            <a:lvl2pPr indent="-35046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Char char="•"/>
              <a:defRPr sz="2399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52" name="Google Shape;52;p23"/>
          <p:cNvSpPr txBox="1"/>
          <p:nvPr>
            <p:ph idx="2" type="body"/>
          </p:nvPr>
        </p:nvSpPr>
        <p:spPr>
          <a:xfrm>
            <a:off x="6500708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63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1"/>
              <a:buChar char="•"/>
              <a:defRPr sz="2801"/>
            </a:lvl1pPr>
            <a:lvl2pPr indent="-35046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Char char="•"/>
              <a:defRPr sz="2399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53" name="Google Shape;53;p23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" type="body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1"/>
              <a:buNone/>
              <a:defRPr b="0" sz="2801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1"/>
              <a:buNone/>
              <a:defRPr b="1" sz="2701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None/>
              <a:defRPr b="1" sz="2399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9pPr>
          </a:lstStyle>
          <a:p/>
        </p:txBody>
      </p:sp>
      <p:sp>
        <p:nvSpPr>
          <p:cNvPr id="58" name="Google Shape;58;p24"/>
          <p:cNvSpPr txBox="1"/>
          <p:nvPr>
            <p:ph idx="2" type="body"/>
          </p:nvPr>
        </p:nvSpPr>
        <p:spPr>
          <a:xfrm>
            <a:off x="1218884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406463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1"/>
              <a:buChar char="•"/>
              <a:defRPr sz="2801"/>
            </a:lvl1pPr>
            <a:lvl2pPr indent="-35046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Char char="•"/>
              <a:defRPr sz="2399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59" name="Google Shape;59;p24"/>
          <p:cNvSpPr txBox="1"/>
          <p:nvPr>
            <p:ph idx="3" type="body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1"/>
              <a:buNone/>
              <a:defRPr b="0" sz="2801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1"/>
              <a:buNone/>
              <a:defRPr b="1" sz="2701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None/>
              <a:defRPr b="1" sz="2399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9pPr>
          </a:lstStyle>
          <a:p/>
        </p:txBody>
      </p:sp>
      <p:sp>
        <p:nvSpPr>
          <p:cNvPr id="60" name="Google Shape;60;p24"/>
          <p:cNvSpPr txBox="1"/>
          <p:nvPr>
            <p:ph idx="4" type="body"/>
          </p:nvPr>
        </p:nvSpPr>
        <p:spPr>
          <a:xfrm>
            <a:off x="6500708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406463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1"/>
              <a:buChar char="•"/>
              <a:defRPr sz="2801"/>
            </a:lvl1pPr>
            <a:lvl2pPr indent="-35046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Char char="•"/>
              <a:defRPr sz="2399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1" name="Google Shape;61;p24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leyenda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1"/>
              <a:buFont typeface="Calibri"/>
              <a:buNone/>
              <a:defRPr b="0" sz="2801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/>
        </p:txBody>
      </p:sp>
      <p:sp>
        <p:nvSpPr>
          <p:cNvPr id="76" name="Google Shape;76;p27"/>
          <p:cNvSpPr txBox="1"/>
          <p:nvPr>
            <p:ph idx="2" type="body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63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1"/>
              <a:buChar char="•"/>
              <a:defRPr sz="2801"/>
            </a:lvl1pPr>
            <a:lvl2pPr indent="-35046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Char char="•"/>
              <a:defRPr sz="2399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1"/>
              <a:buFont typeface="Calibri"/>
              <a:buNone/>
              <a:defRPr b="0" sz="2801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/>
        </p:txBody>
      </p:sp>
      <p:sp>
        <p:nvSpPr>
          <p:cNvPr descr="Marcador de posición vacío para agregar una imagen. Haga clic en el marcador de posición y seleccione la imagen que desee agregar." id="83" name="Google Shape;83;p28"/>
          <p:cNvSpPr/>
          <p:nvPr>
            <p:ph idx="2" type="pic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" name="Google Shape;84;p28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pic>
        <p:nvPicPr>
          <p:cNvPr id="87" name="Google Shape;8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42388" y="5799955"/>
            <a:ext cx="1801372" cy="1057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E5E5"/>
            </a:gs>
            <a:gs pos="81000">
              <a:srgbClr val="E5E5E5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9"/>
          <p:cNvGrpSpPr/>
          <p:nvPr/>
        </p:nvGrpSpPr>
        <p:grpSpPr>
          <a:xfrm>
            <a:off x="-15866" y="-3174"/>
            <a:ext cx="819993" cy="5229225"/>
            <a:chOff x="-11906" y="-2381"/>
            <a:chExt cx="615155" cy="3921919"/>
          </a:xfrm>
        </p:grpSpPr>
        <p:sp>
          <p:nvSpPr>
            <p:cNvPr id="11" name="Google Shape;11;p19"/>
            <p:cNvSpPr/>
            <p:nvPr/>
          </p:nvSpPr>
          <p:spPr>
            <a:xfrm>
              <a:off x="-9526" y="0"/>
              <a:ext cx="612775" cy="3919538"/>
            </a:xfrm>
            <a:custGeom>
              <a:rect b="b" l="l" r="r" t="t"/>
              <a:pathLst>
                <a:path extrusionOk="0" h="3919538" w="612775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9"/>
            <p:cNvSpPr/>
            <p:nvPr/>
          </p:nvSpPr>
          <p:spPr>
            <a:xfrm>
              <a:off x="-11906" y="0"/>
              <a:ext cx="410751" cy="3421856"/>
            </a:xfrm>
            <a:custGeom>
              <a:rect b="b" l="l" r="r" t="t"/>
              <a:pathLst>
                <a:path extrusionOk="0" h="3421856" w="410751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9"/>
            <p:cNvSpPr/>
            <p:nvPr/>
          </p:nvSpPr>
          <p:spPr>
            <a:xfrm>
              <a:off x="-7144" y="-2381"/>
              <a:ext cx="238919" cy="2976561"/>
            </a:xfrm>
            <a:custGeom>
              <a:rect b="b" l="l" r="r" t="t"/>
              <a:pathLst>
                <a:path extrusionOk="0" h="2976561" w="238919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19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1218884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63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1"/>
              <a:buFont typeface="Arial"/>
              <a:buChar char="•"/>
              <a:defRPr b="0" i="0" sz="2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46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19"/>
              <a:buFont typeface="Arial"/>
              <a:buChar char="•"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9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9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pic>
        <p:nvPicPr>
          <p:cNvPr id="19" name="Google Shape;19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359066" y="5806421"/>
            <a:ext cx="1801372" cy="105765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9"/>
          <p:cNvSpPr txBox="1"/>
          <p:nvPr/>
        </p:nvSpPr>
        <p:spPr>
          <a:xfrm>
            <a:off x="63500" y="6581140"/>
            <a:ext cx="2822575" cy="21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***Este documento está clasificado como PUBLICO por TELEFÓNICA.</a:t>
            </a:r>
            <a:br>
              <a:rPr b="0" i="0" lang="es-A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A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***This document is classified as PUBLIC by TELEFÓNICA.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learn.microsoft.com/es-es/azure/azure-sql/database/sql-database-paas-overview" TargetMode="External"/><Relationship Id="rId4" Type="http://schemas.openxmlformats.org/officeDocument/2006/relationships/hyperlink" Target="https://learn.microsoft.com/es-es/azure/azure-sql/managed-instance/sql-managed-instance-paas-overview" TargetMode="External"/><Relationship Id="rId5" Type="http://schemas.openxmlformats.org/officeDocument/2006/relationships/hyperlink" Target="https://learn.microsoft.com/es-es/azure/azure-sql/virtual-machines/windows/sql-server-on-azure-vm-iaas-what-is-overview" TargetMode="External"/><Relationship Id="rId6" Type="http://schemas.openxmlformats.org/officeDocument/2006/relationships/hyperlink" Target="https://learn.microsoft.com/es-es/azure/synapse-analytics/sql-data-warehouse/sql-data-warehouse-overview-what-is/" TargetMode="External"/><Relationship Id="rId7" Type="http://schemas.openxmlformats.org/officeDocument/2006/relationships/hyperlink" Target="https://learn.microsoft.com/es-es/sql/ssms/sql-server-management-studio-ssms?view=sql-server-ver1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1625176" y="584206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s-AR">
                <a:solidFill>
                  <a:schemeClr val="dk1"/>
                </a:solidFill>
              </a:rPr>
              <a:t>Base de Datos</a:t>
            </a:r>
            <a:endParaRPr/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/>
              <a:t>MI PRIMERA PRACTICA</a:t>
            </a:r>
            <a:endParaRPr/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0276" y="3492501"/>
            <a:ext cx="31242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¿Creando mi primer Proyecto?</a:t>
            </a:r>
            <a:endParaRPr/>
          </a:p>
        </p:txBody>
      </p:sp>
      <p:pic>
        <p:nvPicPr>
          <p:cNvPr id="185" name="Google Shape;1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8955" y="1988840"/>
            <a:ext cx="9100357" cy="348801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0"/>
          <p:cNvSpPr/>
          <p:nvPr/>
        </p:nvSpPr>
        <p:spPr>
          <a:xfrm>
            <a:off x="6864324" y="2852936"/>
            <a:ext cx="432048" cy="432048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¿Creando mi primer Proyecto?</a:t>
            </a:r>
            <a:endParaRPr/>
          </a:p>
        </p:txBody>
      </p:sp>
      <p:pic>
        <p:nvPicPr>
          <p:cNvPr id="192" name="Google Shape;19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8101" y="2004829"/>
            <a:ext cx="5662925" cy="371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1"/>
          <p:cNvSpPr txBox="1"/>
          <p:nvPr/>
        </p:nvSpPr>
        <p:spPr>
          <a:xfrm>
            <a:off x="1413892" y="1286357"/>
            <a:ext cx="17120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 tablas</a:t>
            </a:r>
            <a:endParaRPr/>
          </a:p>
        </p:txBody>
      </p:sp>
      <p:sp>
        <p:nvSpPr>
          <p:cNvPr id="194" name="Google Shape;194;p11"/>
          <p:cNvSpPr txBox="1"/>
          <p:nvPr/>
        </p:nvSpPr>
        <p:spPr>
          <a:xfrm>
            <a:off x="5878388" y="2708920"/>
            <a:ext cx="45828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Llevaremos esta tabla a la 1FN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¿Creando mi primer Proyecto?</a:t>
            </a:r>
            <a:endParaRPr/>
          </a:p>
        </p:txBody>
      </p:sp>
      <p:sp>
        <p:nvSpPr>
          <p:cNvPr id="200" name="Google Shape;200;p12"/>
          <p:cNvSpPr txBox="1"/>
          <p:nvPr/>
        </p:nvSpPr>
        <p:spPr>
          <a:xfrm>
            <a:off x="1413892" y="1286357"/>
            <a:ext cx="17120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 tablas</a:t>
            </a:r>
            <a:endParaRPr/>
          </a:p>
        </p:txBody>
      </p:sp>
      <p:pic>
        <p:nvPicPr>
          <p:cNvPr id="201" name="Google Shape;20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2980" y="2276872"/>
            <a:ext cx="5677692" cy="261974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2"/>
          <p:cNvSpPr txBox="1"/>
          <p:nvPr/>
        </p:nvSpPr>
        <p:spPr>
          <a:xfrm>
            <a:off x="5306415" y="3325132"/>
            <a:ext cx="76495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3FN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¿Creando mi primer Proyecto?</a:t>
            </a:r>
            <a:endParaRPr/>
          </a:p>
        </p:txBody>
      </p:sp>
      <p:sp>
        <p:nvSpPr>
          <p:cNvPr id="208" name="Google Shape;208;p13"/>
          <p:cNvSpPr txBox="1"/>
          <p:nvPr/>
        </p:nvSpPr>
        <p:spPr>
          <a:xfrm>
            <a:off x="1413892" y="1286357"/>
            <a:ext cx="29672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práctico 1</a:t>
            </a:r>
            <a:endParaRPr/>
          </a:p>
        </p:txBody>
      </p:sp>
      <p:sp>
        <p:nvSpPr>
          <p:cNvPr id="209" name="Google Shape;209;p13"/>
          <p:cNvSpPr txBox="1"/>
          <p:nvPr/>
        </p:nvSpPr>
        <p:spPr>
          <a:xfrm>
            <a:off x="1400348" y="2204864"/>
            <a:ext cx="9230568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la tabla paciente1 con los siguientes datos: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idpaciente , entero, no debe permitir datos vacíos.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nombre, Alfanumérico de 50 caracteres y permite valores vacíos.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apellido, Alfanumérico de 50 caracteres y permite valores vacíos.	</a:t>
            </a:r>
            <a:endParaRPr/>
          </a:p>
          <a:p>
            <a:pPr indent="0" lvl="2" marL="121898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Fnacimiento, fecha permite valores vacíos.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domicilio, Alfanumérico de 50 caracteres y permite valores vacíos.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idpais, campo alfanumérico 3 caracteres puede permitir valores vacíos.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teléfono, Alfanumérico de 50 caracteres y permite valores vacíos.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email ,Alfanumérico de 50 caracteres y permite valores vacíos. 	</a:t>
            </a:r>
            <a:endParaRPr/>
          </a:p>
          <a:p>
            <a:pPr indent="0" lvl="2" marL="121898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Observación, Alfanumérico de 50 caracteres y permite valores vacíos. 	</a:t>
            </a:r>
            <a:endParaRPr/>
          </a:p>
          <a:p>
            <a:pPr indent="0" lvl="2" marL="121898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Fechaalta, fecha no permite valores vacíos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restricción de clave primaria en el campo idpaciente.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¿Creando mi primer Proyecto?</a:t>
            </a:r>
            <a:endParaRPr/>
          </a:p>
        </p:txBody>
      </p:sp>
      <p:sp>
        <p:nvSpPr>
          <p:cNvPr id="215" name="Google Shape;215;p14"/>
          <p:cNvSpPr txBox="1"/>
          <p:nvPr/>
        </p:nvSpPr>
        <p:spPr>
          <a:xfrm>
            <a:off x="1413892" y="1286357"/>
            <a:ext cx="27027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práctico</a:t>
            </a:r>
            <a:endParaRPr/>
          </a:p>
        </p:txBody>
      </p:sp>
      <p:pic>
        <p:nvPicPr>
          <p:cNvPr id="216" name="Google Shape;2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9082" y="2237568"/>
            <a:ext cx="7686243" cy="329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¿Creando mi primer Proyecto?</a:t>
            </a:r>
            <a:endParaRPr/>
          </a:p>
        </p:txBody>
      </p:sp>
      <p:sp>
        <p:nvSpPr>
          <p:cNvPr id="222" name="Google Shape;222;p15"/>
          <p:cNvSpPr txBox="1"/>
          <p:nvPr/>
        </p:nvSpPr>
        <p:spPr>
          <a:xfrm>
            <a:off x="1413892" y="1286357"/>
            <a:ext cx="27027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práctico</a:t>
            </a:r>
            <a:endParaRPr/>
          </a:p>
        </p:txBody>
      </p:sp>
      <p:sp>
        <p:nvSpPr>
          <p:cNvPr id="223" name="Google Shape;223;p15"/>
          <p:cNvSpPr txBox="1"/>
          <p:nvPr/>
        </p:nvSpPr>
        <p:spPr>
          <a:xfrm>
            <a:off x="1053852" y="1916832"/>
            <a:ext cx="103605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Definición de un campo IDENTITY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lo general establecemos Identity a un campo que es Primary Key. Con esto logramos que su valor no se duplique, generando registros unívocos (únicos).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Argumentos de la propiedad Identity: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Seed:  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desde que valor comienza a incrementar su valor. Ejemplo: Si el valor de Seed es 1, comenzará a incrementarse desde 1; Si el valor de Seed es 5, comenzará a incrementarse desde 5.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Increment: 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como irá incrementando el valor. ejemplo: Si el valor de Incremento es 1, el valor del campo se guardará con valores correlativos 1,2,3,4;  Si el valor de Increment es 2, el valor del campo se guardará con valores correlativos  1,3,5,7.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¿Creando mi primer Proyecto?</a:t>
            </a:r>
            <a:endParaRPr/>
          </a:p>
        </p:txBody>
      </p:sp>
      <p:sp>
        <p:nvSpPr>
          <p:cNvPr id="229" name="Google Shape;229;p16"/>
          <p:cNvSpPr txBox="1"/>
          <p:nvPr/>
        </p:nvSpPr>
        <p:spPr>
          <a:xfrm>
            <a:off x="1413892" y="1286357"/>
            <a:ext cx="27027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práctico</a:t>
            </a:r>
            <a:endParaRPr/>
          </a:p>
        </p:txBody>
      </p:sp>
      <p:sp>
        <p:nvSpPr>
          <p:cNvPr id="230" name="Google Shape;230;p16"/>
          <p:cNvSpPr txBox="1"/>
          <p:nvPr/>
        </p:nvSpPr>
        <p:spPr>
          <a:xfrm>
            <a:off x="981844" y="2420888"/>
            <a:ext cx="103605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Definición de un campo IDENTITY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definir un campo con propiedad Identity (Seed=1, Increment=2)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colocamos: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[nombreCampo] [int] IDENTITY(1,2)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¿Creando mi primer Proyecto?</a:t>
            </a:r>
            <a:endParaRPr/>
          </a:p>
        </p:txBody>
      </p:sp>
      <p:sp>
        <p:nvSpPr>
          <p:cNvPr id="236" name="Google Shape;236;p17"/>
          <p:cNvSpPr txBox="1"/>
          <p:nvPr/>
        </p:nvSpPr>
        <p:spPr>
          <a:xfrm>
            <a:off x="1413892" y="1286357"/>
            <a:ext cx="29672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práctico 2</a:t>
            </a:r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1400348" y="2204864"/>
            <a:ext cx="923056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la tabla Historia con los siguientes datos: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idHistoria </a:t>
            </a: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entero, definir restricción de clave primaria con la propiedad identity, no debe     	 permitir datos vacíos.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fechaHistoria,</a:t>
            </a: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fecha y hora no permite valores vacíos.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observación,</a:t>
            </a: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Alfanumérico de 2000 caracteres y permite valores vacíos. 	</a:t>
            </a:r>
            <a:endParaRPr/>
          </a:p>
          <a:p>
            <a:pPr indent="0" lvl="2" marL="121898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Fechaalta, </a:t>
            </a:r>
            <a:r>
              <a:rPr b="0" i="0" lang="es-A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fecha y hora permite valores vacíos 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81000">
              <a:schemeClr val="lt1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8028" y="1124744"/>
            <a:ext cx="7498055" cy="3936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SQL Server Managment Studio</a:t>
            </a:r>
            <a:r>
              <a:rPr b="1" lang="es-AR">
                <a:solidFill>
                  <a:schemeClr val="dk1"/>
                </a:solidFill>
              </a:rPr>
              <a:t>?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3028122" y="-676504"/>
            <a:ext cx="61092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1615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1184908" y="1844824"/>
            <a:ext cx="9590023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757" lvl="0" marL="304757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s-AR" sz="2000" u="none" cap="none" strike="noStrike">
                <a:solidFill>
                  <a:srgbClr val="16161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 un entorno integrado para administrar cualquier infraestructura de SQL. Use SSMS para acceder a todos los componentes de SQL Server, </a:t>
            </a:r>
            <a:r>
              <a:rPr b="0" i="0" lang="es-AR" sz="2000" u="sng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Azure SQL Database</a:t>
            </a:r>
            <a:r>
              <a:rPr b="0" i="0" lang="es-AR" sz="2000" u="none" cap="none" strike="noStrike">
                <a:solidFill>
                  <a:srgbClr val="16161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 </a:t>
            </a:r>
            <a:r>
              <a:rPr b="0" i="0" lang="es-AR" sz="2000" u="sng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Azure SQL Managed Instance</a:t>
            </a:r>
            <a:r>
              <a:rPr b="0" i="0" lang="es-AR" sz="2000" u="none" cap="none" strike="noStrike">
                <a:solidFill>
                  <a:srgbClr val="16161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 </a:t>
            </a:r>
            <a:r>
              <a:rPr b="0" i="0" lang="es-AR" sz="2000" u="sng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SQL Server en VM de Azure</a:t>
            </a:r>
            <a:r>
              <a:rPr b="0" i="0" lang="es-AR" sz="2000" u="none" cap="none" strike="noStrike">
                <a:solidFill>
                  <a:srgbClr val="16161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y </a:t>
            </a:r>
            <a:r>
              <a:rPr b="0" i="0" lang="es-AR" sz="2000" u="sng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Azure Synapse Analytics</a:t>
            </a:r>
            <a:r>
              <a:rPr b="0" i="0" lang="es-AR" sz="2000" u="none" cap="none" strike="noStrike">
                <a:solidFill>
                  <a:srgbClr val="16161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así como para configurarlos, administrarlos y desarrollarlos. </a:t>
            </a:r>
            <a:endParaRPr/>
          </a:p>
          <a:p>
            <a:pPr indent="-304757" lvl="0" marL="304757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s-AR" sz="2000" u="none" cap="none" strike="noStrike">
                <a:solidFill>
                  <a:srgbClr val="16161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Ofrece una única utilidad integral que combina un amplio grupo de herramientas gráficas con una serie de editores de script enriquecidos que permiten a desarrolladores y administradores de bases de datos de todos los niveles acceder a SQL Server.</a:t>
            </a:r>
            <a:endParaRPr/>
          </a:p>
          <a:p>
            <a:pPr indent="-177757" lvl="0" marL="304757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6161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757" lvl="0" marL="304757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s-AR" sz="20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SQL Server Management Studio (SSMS) - SQL Server Management Studio (SSMS) | Microsoft Learn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Paneles:</a:t>
            </a:r>
            <a:endParaRPr/>
          </a:p>
        </p:txBody>
      </p:sp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1218884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04757" lvl="0" marL="30475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AR">
                <a:solidFill>
                  <a:schemeClr val="dk1"/>
                </a:solidFill>
              </a:rPr>
              <a:t>Object Explorer:  Nos muestra las instancias a las que estamos conectados en el motor de SQL Server.</a:t>
            </a:r>
            <a:endParaRPr/>
          </a:p>
          <a:p>
            <a:pPr indent="-304757" lvl="0" marL="30475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s-AR">
                <a:solidFill>
                  <a:schemeClr val="dk1"/>
                </a:solidFill>
              </a:rPr>
              <a:t>Solution Explorer: No muestra todas las soluciones que vamos a estar gestionando, con distintos proyectos de nuestra base de datos (Ctrl N abrimos una nueva ventana con la solución); File close solution cerramos la solución.</a:t>
            </a:r>
            <a:endParaRPr/>
          </a:p>
          <a:p>
            <a:pPr indent="-126893" lvl="0" marL="30475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1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¿Cómo creamos nuestro proyecto?</a:t>
            </a:r>
            <a:endParaRPr/>
          </a:p>
        </p:txBody>
      </p:sp>
      <p:pic>
        <p:nvPicPr>
          <p:cNvPr id="127" name="Google Shape;12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8572" y="2204864"/>
            <a:ext cx="9580375" cy="3271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¿Cómo creamos nuestro proyecto?</a:t>
            </a:r>
            <a:endParaRPr/>
          </a:p>
        </p:txBody>
      </p:sp>
      <p:pic>
        <p:nvPicPr>
          <p:cNvPr id="133" name="Google Shape;13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0185" y="1412777"/>
            <a:ext cx="9260732" cy="4373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¿Cómo creamos nuestro proyecto?</a:t>
            </a:r>
            <a:endParaRPr/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9916" y="1359721"/>
            <a:ext cx="8475928" cy="522364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/>
          <p:nvPr/>
        </p:nvSpPr>
        <p:spPr>
          <a:xfrm>
            <a:off x="3862164" y="5445224"/>
            <a:ext cx="792088" cy="43204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6587960" y="5733256"/>
            <a:ext cx="792088" cy="43204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8182644" y="6309320"/>
            <a:ext cx="432048" cy="27404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¿Cómo creamos nuestro proyecto?</a:t>
            </a:r>
            <a:endParaRPr/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852" y="1700808"/>
            <a:ext cx="3662831" cy="472344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/>
          <p:nvPr/>
        </p:nvSpPr>
        <p:spPr>
          <a:xfrm>
            <a:off x="1831575" y="3933056"/>
            <a:ext cx="2885108" cy="1224136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621804" y="4149080"/>
            <a:ext cx="1209771" cy="5760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2524" y="1498600"/>
            <a:ext cx="4763165" cy="2857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/>
          <p:nvPr/>
        </p:nvSpPr>
        <p:spPr>
          <a:xfrm>
            <a:off x="7462564" y="2760764"/>
            <a:ext cx="1209771" cy="5760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153" name="Google Shape;15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15680" y="3817160"/>
            <a:ext cx="6205285" cy="123990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"/>
          <p:cNvSpPr/>
          <p:nvPr/>
        </p:nvSpPr>
        <p:spPr>
          <a:xfrm>
            <a:off x="9046740" y="4545124"/>
            <a:ext cx="509374" cy="47593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¿Creando mi primer Proyecto?</a:t>
            </a:r>
            <a:endParaRPr/>
          </a:p>
        </p:txBody>
      </p:sp>
      <p:pic>
        <p:nvPicPr>
          <p:cNvPr id="160" name="Google Shape;16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1883" y="1514996"/>
            <a:ext cx="8322101" cy="393022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/>
        </p:nvSpPr>
        <p:spPr>
          <a:xfrm>
            <a:off x="2795180" y="3866053"/>
            <a:ext cx="225397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1.- Creamos un directorio en nuestro disco raíz o en otra partición por seguridad</a:t>
            </a:r>
            <a:endParaRPr/>
          </a:p>
        </p:txBody>
      </p:sp>
      <p:sp>
        <p:nvSpPr>
          <p:cNvPr id="162" name="Google Shape;162;p8"/>
          <p:cNvSpPr/>
          <p:nvPr/>
        </p:nvSpPr>
        <p:spPr>
          <a:xfrm>
            <a:off x="2184251" y="4127373"/>
            <a:ext cx="504056" cy="21602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8"/>
          <p:cNvSpPr txBox="1"/>
          <p:nvPr/>
        </p:nvSpPr>
        <p:spPr>
          <a:xfrm>
            <a:off x="5662364" y="2530996"/>
            <a:ext cx="381642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2.- Creamos un con el nombre de nuestro proyecto</a:t>
            </a:r>
            <a:endParaRPr/>
          </a:p>
        </p:txBody>
      </p:sp>
      <p:sp>
        <p:nvSpPr>
          <p:cNvPr id="164" name="Google Shape;164;p8"/>
          <p:cNvSpPr/>
          <p:nvPr/>
        </p:nvSpPr>
        <p:spPr>
          <a:xfrm>
            <a:off x="5806380" y="2188468"/>
            <a:ext cx="288032" cy="288032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¿Creando mi primer Proyecto?</a:t>
            </a:r>
            <a:endParaRPr/>
          </a:p>
        </p:txBody>
      </p:sp>
      <p:pic>
        <p:nvPicPr>
          <p:cNvPr id="170" name="Google Shape;1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844" y="2420888"/>
            <a:ext cx="4467849" cy="367716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9"/>
          <p:cNvSpPr txBox="1"/>
          <p:nvPr/>
        </p:nvSpPr>
        <p:spPr>
          <a:xfrm>
            <a:off x="981844" y="2113111"/>
            <a:ext cx="44969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Btn derecho sobre ‘Database’ presionamos ‘New Database’</a:t>
            </a:r>
            <a:endParaRPr/>
          </a:p>
        </p:txBody>
      </p:sp>
      <p:sp>
        <p:nvSpPr>
          <p:cNvPr id="172" name="Google Shape;172;p9"/>
          <p:cNvSpPr/>
          <p:nvPr/>
        </p:nvSpPr>
        <p:spPr>
          <a:xfrm>
            <a:off x="3374268" y="2420888"/>
            <a:ext cx="360040" cy="79208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9134" y="1340768"/>
            <a:ext cx="5406996" cy="403664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/>
          <p:nvPr/>
        </p:nvSpPr>
        <p:spPr>
          <a:xfrm>
            <a:off x="7462564" y="2276872"/>
            <a:ext cx="4248472" cy="792088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7834998" y="3068960"/>
            <a:ext cx="360040" cy="36004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 txBox="1"/>
          <p:nvPr/>
        </p:nvSpPr>
        <p:spPr>
          <a:xfrm>
            <a:off x="7428928" y="3484522"/>
            <a:ext cx="18459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Creamos el archivo *.mdf y *.log</a:t>
            </a:r>
            <a:endParaRPr/>
          </a:p>
        </p:txBody>
      </p:sp>
      <p:sp>
        <p:nvSpPr>
          <p:cNvPr id="177" name="Google Shape;177;p9"/>
          <p:cNvSpPr/>
          <p:nvPr/>
        </p:nvSpPr>
        <p:spPr>
          <a:xfrm>
            <a:off x="11111887" y="2865777"/>
            <a:ext cx="372404" cy="33227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9754030" y="3275111"/>
            <a:ext cx="20745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Seleccionamos en el path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los directorios creados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9"/>
          <p:cNvSpPr txBox="1"/>
          <p:nvPr/>
        </p:nvSpPr>
        <p:spPr>
          <a:xfrm>
            <a:off x="1413892" y="1286357"/>
            <a:ext cx="2766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 Base de Datos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cnología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2017-11-07T12:42:42Z</dcterms:created>
  <dc:creator>Ezequiel Binker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SIP_Label_e65bd4d2-aa7c-445f-9ef8-222ebb1d2b43_Enabled">
    <vt:lpwstr>true</vt:lpwstr>
  </property>
  <property fmtid="{D5CDD505-2E9C-101B-9397-08002B2CF9AE}" pid="9" name="MSIP_Label_e65bd4d2-aa7c-445f-9ef8-222ebb1d2b43_SetDate">
    <vt:lpwstr>2023-10-04T21:29:40Z</vt:lpwstr>
  </property>
  <property fmtid="{D5CDD505-2E9C-101B-9397-08002B2CF9AE}" pid="10" name="MSIP_Label_e65bd4d2-aa7c-445f-9ef8-222ebb1d2b43_Method">
    <vt:lpwstr>Privileged</vt:lpwstr>
  </property>
  <property fmtid="{D5CDD505-2E9C-101B-9397-08002B2CF9AE}" pid="11" name="MSIP_Label_e65bd4d2-aa7c-445f-9ef8-222ebb1d2b43_Name">
    <vt:lpwstr>e65bd4d2-aa7c-445f-9ef8-222ebb1d2b43</vt:lpwstr>
  </property>
  <property fmtid="{D5CDD505-2E9C-101B-9397-08002B2CF9AE}" pid="12" name="MSIP_Label_e65bd4d2-aa7c-445f-9ef8-222ebb1d2b43_SiteId">
    <vt:lpwstr>9744600e-3e04-492e-baa1-25ec245c6f10</vt:lpwstr>
  </property>
  <property fmtid="{D5CDD505-2E9C-101B-9397-08002B2CF9AE}" pid="13" name="MSIP_Label_e65bd4d2-aa7c-445f-9ef8-222ebb1d2b43_ActionId">
    <vt:lpwstr>bb73a186-bc00-461f-a138-ffcfb0ca37b6</vt:lpwstr>
  </property>
  <property fmtid="{D5CDD505-2E9C-101B-9397-08002B2CF9AE}" pid="14" name="MSIP_Label_e65bd4d2-aa7c-445f-9ef8-222ebb1d2b43_ContentBits">
    <vt:lpwstr>2</vt:lpwstr>
  </property>
  <property fmtid="{D5CDD505-2E9C-101B-9397-08002B2CF9AE}" pid="15" name="ClassificationContentMarkingFooterLocations">
    <vt:lpwstr>Tecnología 16x9:8</vt:lpwstr>
  </property>
  <property fmtid="{D5CDD505-2E9C-101B-9397-08002B2CF9AE}" pid="16" name="ClassificationContentMarkingFooterText">
    <vt:lpwstr>***Este documento está clasificado como PUBLICO por TELEFÓNICA.
***This document is classified as PUBLIC by TELEFÓNICA.</vt:lpwstr>
  </property>
</Properties>
</file>