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8" roundtripDataSignature="AMtx7mhzSiW8osTz7EWbkjNi+xo29yqX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4"/>
          <p:cNvGrpSpPr/>
          <p:nvPr/>
        </p:nvGrpSpPr>
        <p:grpSpPr>
          <a:xfrm>
            <a:off x="7516447" y="4145287"/>
            <a:ext cx="4686117" cy="2731407"/>
            <a:chOff x="5638800" y="3108960"/>
            <a:chExt cx="3515503" cy="2048555"/>
          </a:xfrm>
        </p:grpSpPr>
        <p:cxnSp>
          <p:nvCxnSpPr>
            <p:cNvPr id="22" name="Google Shape;22;p14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4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4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" name="Google Shape;25;p14"/>
          <p:cNvGrpSpPr/>
          <p:nvPr/>
        </p:nvGrpSpPr>
        <p:grpSpPr>
          <a:xfrm>
            <a:off x="-8915" y="6057155"/>
            <a:ext cx="5498725" cy="820207"/>
            <a:chOff x="-6689" y="4553748"/>
            <a:chExt cx="4125119" cy="615155"/>
          </a:xfrm>
        </p:grpSpPr>
        <p:sp>
          <p:nvSpPr>
            <p:cNvPr id="26" name="Google Shape;26;p14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14"/>
          <p:cNvSpPr txBox="1"/>
          <p:nvPr>
            <p:ph type="ctrTitle"/>
          </p:nvPr>
        </p:nvSpPr>
        <p:spPr>
          <a:xfrm>
            <a:off x="1625176" y="584206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sz="2801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6"/>
          <p:cNvGrpSpPr/>
          <p:nvPr/>
        </p:nvGrpSpPr>
        <p:grpSpPr>
          <a:xfrm>
            <a:off x="7516447" y="4145287"/>
            <a:ext cx="4686117" cy="2731407"/>
            <a:chOff x="5638800" y="3108960"/>
            <a:chExt cx="3515503" cy="2048555"/>
          </a:xfrm>
        </p:grpSpPr>
        <p:cxnSp>
          <p:nvCxnSpPr>
            <p:cNvPr id="41" name="Google Shape;41;p16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6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6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16"/>
          <p:cNvSpPr txBox="1"/>
          <p:nvPr>
            <p:ph type="title"/>
          </p:nvPr>
        </p:nvSpPr>
        <p:spPr>
          <a:xfrm>
            <a:off x="1625177" y="2209806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1625176" y="4951272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sz="2399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sz="2099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1218884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6500708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b="0"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1"/>
              <a:buNone/>
              <a:defRPr b="1" sz="2701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b="1" sz="2399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1218884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1"/>
              <a:buNone/>
              <a:defRPr b="0" sz="2801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1"/>
              <a:buNone/>
              <a:defRPr b="1" sz="2701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None/>
              <a:defRPr b="1" sz="2399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79"/>
              <a:buNone/>
              <a:defRPr b="1" sz="2099"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500708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leyenda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Calibri"/>
              <a:buNone/>
              <a:defRPr b="0" sz="280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5" name="Google Shape;75;p21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1"/>
              <a:buChar char="•"/>
              <a:defRPr sz="2801"/>
            </a:lvl1pPr>
            <a:lvl2pPr indent="-350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19"/>
              <a:buChar char="•"/>
              <a:defRPr sz="2399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Calibri"/>
              <a:buNone/>
              <a:defRPr b="0" sz="280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." id="82" name="Google Shape;82;p22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42388" y="5799955"/>
            <a:ext cx="1801372" cy="105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E5E5"/>
            </a:gs>
            <a:gs pos="81000">
              <a:srgbClr val="E5E5E5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-15866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3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3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63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1"/>
              <a:buFont typeface="Arial"/>
              <a:buChar char="•"/>
              <a:defRPr b="0" i="0" sz="2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46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19"/>
              <a:buFont typeface="Arial"/>
              <a:buChar char="•"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1218882" y="6356358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453501" y="6356358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10563650" y="6356358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19" name="Google Shape;1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59066" y="5806421"/>
            <a:ext cx="1801372" cy="105765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25176" y="584206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-AR">
                <a:solidFill>
                  <a:schemeClr val="dk1"/>
                </a:solidFill>
              </a:rPr>
              <a:t>Base de Datos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MI PRIMERA PRACTICA</a:t>
            </a:r>
            <a:endParaRPr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276" y="3492501"/>
            <a:ext cx="31242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1413892" y="1286357"/>
            <a:ext cx="2967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1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1341884" y="1862254"/>
            <a:ext cx="1000911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Comando SQL para manipulación de registros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Delete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194" name="Google Shape;194;p11"/>
          <p:cNvSpPr txBox="1"/>
          <p:nvPr/>
        </p:nvSpPr>
        <p:spPr>
          <a:xfrm>
            <a:off x="1413892" y="1286357"/>
            <a:ext cx="2967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1</a:t>
            </a:r>
            <a:endParaRPr/>
          </a:p>
        </p:txBody>
      </p:sp>
      <p:sp>
        <p:nvSpPr>
          <p:cNvPr id="195" name="Google Shape;195;p11"/>
          <p:cNvSpPr txBox="1"/>
          <p:nvPr/>
        </p:nvSpPr>
        <p:spPr>
          <a:xfrm>
            <a:off x="1218884" y="2001436"/>
            <a:ext cx="1000911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2400"/>
              <a:buFont typeface="Calibri"/>
              <a:buAutoNum type="arabicPeriod"/>
            </a:pP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USE centromedico</a:t>
            </a:r>
            <a:endParaRPr b="0" i="0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2400"/>
              <a:buFont typeface="Calibri"/>
              <a:buAutoNum type="arabicPeriod"/>
            </a:pP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2400"/>
              <a:buFont typeface="Calibri"/>
              <a:buAutoNum type="arabicPeriod"/>
            </a:pP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0" i="0" lang="es-AR" sz="2400">
                <a:solidFill>
                  <a:srgbClr val="B4690E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 turno values ( </a:t>
            </a:r>
            <a:r>
              <a:rPr b="0" i="0" lang="es-AR" sz="2400">
                <a:solidFill>
                  <a:srgbClr val="2D907F"/>
                </a:solidFill>
                <a:latin typeface="Arial"/>
                <a:ea typeface="Arial"/>
                <a:cs typeface="Arial"/>
                <a:sym typeface="Arial"/>
              </a:rPr>
              <a:t>'20200302 13:00'</a:t>
            </a: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, 0 , </a:t>
            </a:r>
            <a:r>
              <a:rPr b="0" i="0" lang="es-AR" sz="2400">
                <a:solidFill>
                  <a:srgbClr val="2D907F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2400"/>
              <a:buFont typeface="Calibri"/>
              <a:buAutoNum type="arabicPeriod"/>
            </a:pP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0" i="0" lang="es-AR" sz="2400">
                <a:solidFill>
                  <a:srgbClr val="B4690E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 turno values ( </a:t>
            </a:r>
            <a:r>
              <a:rPr b="0" i="0" lang="es-AR" sz="2400">
                <a:solidFill>
                  <a:srgbClr val="2D907F"/>
                </a:solidFill>
                <a:latin typeface="Arial"/>
                <a:ea typeface="Arial"/>
                <a:cs typeface="Arial"/>
                <a:sym typeface="Arial"/>
              </a:rPr>
              <a:t>'20200303 14:00'</a:t>
            </a: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, 0 , </a:t>
            </a:r>
            <a:r>
              <a:rPr b="0" i="0" lang="es-AR" sz="2400">
                <a:solidFill>
                  <a:srgbClr val="2D907F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2400"/>
              <a:buFont typeface="Calibri"/>
              <a:buAutoNum type="arabicPeriod"/>
            </a:pP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0" i="0" lang="es-AR" sz="2400">
                <a:solidFill>
                  <a:srgbClr val="B4690E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 turno values ( </a:t>
            </a:r>
            <a:r>
              <a:rPr b="0" i="0" lang="es-AR" sz="2400">
                <a:solidFill>
                  <a:srgbClr val="2D907F"/>
                </a:solidFill>
                <a:latin typeface="Arial"/>
                <a:ea typeface="Arial"/>
                <a:cs typeface="Arial"/>
                <a:sym typeface="Arial"/>
              </a:rPr>
              <a:t>'20200303 15:30'</a:t>
            </a: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, 1 , </a:t>
            </a:r>
            <a:r>
              <a:rPr b="0" i="0" lang="es-AR" sz="2400">
                <a:solidFill>
                  <a:srgbClr val="2D907F"/>
                </a:solidFill>
                <a:latin typeface="Arial"/>
                <a:ea typeface="Arial"/>
                <a:cs typeface="Arial"/>
                <a:sym typeface="Arial"/>
              </a:rPr>
              <a:t>'El paciente ha sido atendido'</a:t>
            </a: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2400"/>
              <a:buFont typeface="Calibri"/>
              <a:buAutoNum type="arabicPeriod"/>
            </a:pP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0" i="0" lang="es-AR" sz="2400">
                <a:solidFill>
                  <a:srgbClr val="B4690E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 turno values ( </a:t>
            </a:r>
            <a:r>
              <a:rPr b="0" i="0" lang="es-AR" sz="2400">
                <a:solidFill>
                  <a:srgbClr val="2D907F"/>
                </a:solidFill>
                <a:latin typeface="Arial"/>
                <a:ea typeface="Arial"/>
                <a:cs typeface="Arial"/>
                <a:sym typeface="Arial"/>
              </a:rPr>
              <a:t>'20200305 18:00'</a:t>
            </a: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, 2 , </a:t>
            </a:r>
            <a:r>
              <a:rPr b="0" i="0" lang="es-AR" sz="2400">
                <a:solidFill>
                  <a:srgbClr val="2D907F"/>
                </a:solidFill>
                <a:latin typeface="Arial"/>
                <a:ea typeface="Arial"/>
                <a:cs typeface="Arial"/>
                <a:sym typeface="Arial"/>
              </a:rPr>
              <a:t>'El paciente llamó para cancelar el turno'</a:t>
            </a:r>
            <a:r>
              <a:rPr b="0" i="0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 )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81000">
              <a:schemeClr val="lt1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028" y="1124744"/>
            <a:ext cx="7498055" cy="393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413892" y="1286357"/>
            <a:ext cx="2967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1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1413892" y="1862254"/>
            <a:ext cx="100091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Definición de tipo de datos de usuario desde la consola del transact-Sql</a:t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917948" y="2405798"/>
            <a:ext cx="8758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s-A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A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historia </a:t>
            </a:r>
            <a:r>
              <a:rPr lang="es-A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-A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s-A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OM</a:t>
            </a:r>
            <a:r>
              <a:rPr lang="es-A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es-AR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s-A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413892" y="3226585"/>
            <a:ext cx="1000911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Ejercicio: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Desde la consola vamos a crear los siguientes tipos de datos: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Medico, </a:t>
            </a:r>
            <a:r>
              <a:rPr lang="es-A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entero no nulo.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Observacion, </a:t>
            </a:r>
            <a:r>
              <a:rPr lang="es-A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alfanumérico de 1000 nulo.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Paciente,</a:t>
            </a:r>
            <a:r>
              <a:rPr lang="es-A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entero no nulo.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Pais,</a:t>
            </a:r>
            <a:r>
              <a:rPr lang="es-A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cadena de caracteres de 3 nulo.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Turno, </a:t>
            </a:r>
            <a:r>
              <a:rPr lang="es-A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entero no nulo.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1413892" y="1286357"/>
            <a:ext cx="2967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1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1413892" y="1862254"/>
            <a:ext cx="100091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Seleccionar los tipos de datos definidos en las tablas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892" y="2393825"/>
            <a:ext cx="3991532" cy="435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21670" t="0"/>
          <a:stretch/>
        </p:blipFill>
        <p:spPr>
          <a:xfrm>
            <a:off x="5662365" y="2673327"/>
            <a:ext cx="4320480" cy="265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1413892" y="1286357"/>
            <a:ext cx="2967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1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1341884" y="1862254"/>
            <a:ext cx="100091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Definición de Foreign Key desde el diseñador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Definir foreign Key de la tabla paciente –país</a:t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516" y="3115260"/>
            <a:ext cx="7787208" cy="293639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>
            <a:off x="1629916" y="4116238"/>
            <a:ext cx="288032" cy="504056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2953" y="2348880"/>
            <a:ext cx="5052925" cy="336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/>
          <p:nvPr/>
        </p:nvSpPr>
        <p:spPr>
          <a:xfrm>
            <a:off x="7462564" y="5547600"/>
            <a:ext cx="288032" cy="504056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406" y="2810615"/>
            <a:ext cx="6277851" cy="396295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1413892" y="1286357"/>
            <a:ext cx="2967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1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1341884" y="1862254"/>
            <a:ext cx="100091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Definición de Foreign Key desde el diseñador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Definir foreign Key de la tabla paciente –país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6399134" y="4533944"/>
            <a:ext cx="288032" cy="28803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005" y="2821297"/>
            <a:ext cx="5616624" cy="37927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413892" y="1286357"/>
            <a:ext cx="2967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1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1341884" y="1862254"/>
            <a:ext cx="100091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Definición de Foreign Key desde el diseñador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Definir foreign Key entre la </a:t>
            </a:r>
            <a:r>
              <a:rPr b="1" lang="es-AR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tabla paciente –país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093083" y="3717032"/>
            <a:ext cx="288032" cy="1440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3430116" y="4221088"/>
            <a:ext cx="288032" cy="1440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3574132" y="4493813"/>
            <a:ext cx="288032" cy="1440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5855965" y="4240453"/>
            <a:ext cx="288032" cy="1440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5590356" y="4512515"/>
            <a:ext cx="288032" cy="1440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230317" y="3897978"/>
            <a:ext cx="1080119" cy="323110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2962064" y="3892935"/>
            <a:ext cx="1080119" cy="32311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1413892" y="1286357"/>
            <a:ext cx="2967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1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1341884" y="1862254"/>
            <a:ext cx="100091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Definición de Foreign Key desde el diseñador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Definir foreign Key entre la </a:t>
            </a:r>
            <a:r>
              <a:rPr b="1" lang="es-AR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tabla paciente –país</a:t>
            </a:r>
            <a:endParaRPr/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948" y="2958418"/>
            <a:ext cx="5760640" cy="3630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1413892" y="1286357"/>
            <a:ext cx="2967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1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1341884" y="1862254"/>
            <a:ext cx="10009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Definición de Foreign Key desde la consola del transact-Sql</a:t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b="1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PACIENTE 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ADD FOREIGN KEY </a:t>
            </a:r>
            <a:r>
              <a:rPr b="1" lang="es-A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(IdPais) </a:t>
            </a:r>
            <a:r>
              <a:rPr b="1" lang="es-AR" sz="24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REFERENCES </a:t>
            </a:r>
            <a:r>
              <a:rPr b="1" lang="es-A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pais(IdPais)</a:t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Presionamos f5 o execute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>
                <a:solidFill>
                  <a:schemeClr val="dk1"/>
                </a:solidFill>
              </a:rPr>
              <a:t>¿Creando mi primer Proyecto?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1413892" y="1286357"/>
            <a:ext cx="2967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práctico 1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1341884" y="1862254"/>
            <a:ext cx="100091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1C1D1F"/>
                </a:solidFill>
                <a:latin typeface="Arial"/>
                <a:ea typeface="Arial"/>
                <a:cs typeface="Arial"/>
                <a:sym typeface="Arial"/>
              </a:rPr>
              <a:t>Definición de Foreing Key desde la consola del transact-Sql</a:t>
            </a:r>
            <a:endParaRPr b="1" sz="2400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Actividad: </a:t>
            </a:r>
            <a:r>
              <a:rPr b="1" lang="es-A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Definir la foreing Key en todas las tablas que sean necesarias en el modelo</a:t>
            </a:r>
            <a:endParaRPr b="1" sz="2400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nologí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2017-11-07T12:42:42Z</dcterms:created>
  <dc:creator>Ezequiel Binker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