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88825"/>
  <p:notesSz cx="6858000" cy="9144000"/>
  <p:embeddedFontLst>
    <p:embeddedFont>
      <p:font typeface="Quattrocen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9" roundtripDataSignature="AMtx7mgcdHbrca6D1iF4kXH4Padw4Z/8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bold.fntdata"/><Relationship Id="rId25" Type="http://schemas.openxmlformats.org/officeDocument/2006/relationships/font" Target="fonts/QuattrocentoSans-regular.fntdata"/><Relationship Id="rId28" Type="http://schemas.openxmlformats.org/officeDocument/2006/relationships/font" Target="fonts/QuattrocentoSans-boldItalic.fntdata"/><Relationship Id="rId27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21"/>
          <p:cNvGrpSpPr/>
          <p:nvPr/>
        </p:nvGrpSpPr>
        <p:grpSpPr>
          <a:xfrm>
            <a:off x="7516447" y="4145287"/>
            <a:ext cx="4686117" cy="2731407"/>
            <a:chOff x="5638800" y="3108960"/>
            <a:chExt cx="3515503" cy="2048555"/>
          </a:xfrm>
        </p:grpSpPr>
        <p:cxnSp>
          <p:nvCxnSpPr>
            <p:cNvPr id="22" name="Google Shape;22;p21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21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21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5" name="Google Shape;25;p21"/>
          <p:cNvGrpSpPr/>
          <p:nvPr/>
        </p:nvGrpSpPr>
        <p:grpSpPr>
          <a:xfrm>
            <a:off x="-8915" y="6057155"/>
            <a:ext cx="5498725" cy="820207"/>
            <a:chOff x="-6689" y="4553748"/>
            <a:chExt cx="4125119" cy="615155"/>
          </a:xfrm>
        </p:grpSpPr>
        <p:sp>
          <p:nvSpPr>
            <p:cNvPr id="26" name="Google Shape;26;p21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rect b="b" l="l" r="r" t="t"/>
              <a:pathLst>
                <a:path extrusionOk="0" h="4115481" w="612775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1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rect b="b" l="l" r="r" t="t"/>
              <a:pathLst>
                <a:path extrusionOk="0" h="3621427" w="410751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1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rect b="b" l="l" r="r" t="t"/>
              <a:pathLst>
                <a:path extrusionOk="0" h="3179761" w="241768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Google Shape;29;p21"/>
          <p:cNvSpPr txBox="1"/>
          <p:nvPr>
            <p:ph type="ctrTitle"/>
          </p:nvPr>
        </p:nvSpPr>
        <p:spPr>
          <a:xfrm>
            <a:off x="1625176" y="584206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1"/>
              <a:buNone/>
              <a:defRPr sz="2801"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21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0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1" type="body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0" name="Google Shape;90;p30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0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1"/>
          <p:cNvSpPr txBox="1"/>
          <p:nvPr>
            <p:ph idx="1" type="body"/>
          </p:nvPr>
        </p:nvSpPr>
        <p:spPr>
          <a:xfrm rot="5400000">
            <a:off x="2132317" y="-329235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1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1218884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23"/>
          <p:cNvGrpSpPr/>
          <p:nvPr/>
        </p:nvGrpSpPr>
        <p:grpSpPr>
          <a:xfrm>
            <a:off x="7516447" y="4145287"/>
            <a:ext cx="4686117" cy="2731407"/>
            <a:chOff x="5638800" y="3108960"/>
            <a:chExt cx="3515503" cy="2048555"/>
          </a:xfrm>
        </p:grpSpPr>
        <p:cxnSp>
          <p:nvCxnSpPr>
            <p:cNvPr id="41" name="Google Shape;41;p23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23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23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4" name="Google Shape;44;p23"/>
          <p:cNvSpPr txBox="1"/>
          <p:nvPr>
            <p:ph type="title"/>
          </p:nvPr>
        </p:nvSpPr>
        <p:spPr>
          <a:xfrm>
            <a:off x="1625177" y="2209806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" type="body"/>
          </p:nvPr>
        </p:nvSpPr>
        <p:spPr>
          <a:xfrm>
            <a:off x="1625176" y="4951272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1"/>
              <a:buNone/>
              <a:defRPr sz="2801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None/>
              <a:defRPr sz="2399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sz="2099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" type="body"/>
          </p:nvPr>
        </p:nvSpPr>
        <p:spPr>
          <a:xfrm>
            <a:off x="1218884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63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1"/>
              <a:buChar char="•"/>
              <a:defRPr sz="2801"/>
            </a:lvl1pPr>
            <a:lvl2pPr indent="-35046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Char char="•"/>
              <a:defRPr sz="2399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51" name="Google Shape;51;p24"/>
          <p:cNvSpPr txBox="1"/>
          <p:nvPr>
            <p:ph idx="2" type="body"/>
          </p:nvPr>
        </p:nvSpPr>
        <p:spPr>
          <a:xfrm>
            <a:off x="6500708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63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1"/>
              <a:buChar char="•"/>
              <a:defRPr sz="2801"/>
            </a:lvl1pPr>
            <a:lvl2pPr indent="-35046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Char char="•"/>
              <a:defRPr sz="2399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52" name="Google Shape;52;p24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1"/>
              <a:buNone/>
              <a:defRPr b="0" sz="2801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1"/>
              <a:buNone/>
              <a:defRPr b="1" sz="2701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None/>
              <a:defRPr b="1" sz="2399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1218884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406463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1"/>
              <a:buChar char="•"/>
              <a:defRPr sz="2801"/>
            </a:lvl1pPr>
            <a:lvl2pPr indent="-35046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Char char="•"/>
              <a:defRPr sz="2399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58" name="Google Shape;58;p25"/>
          <p:cNvSpPr txBox="1"/>
          <p:nvPr>
            <p:ph idx="3" type="body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1"/>
              <a:buNone/>
              <a:defRPr b="0" sz="2801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1"/>
              <a:buNone/>
              <a:defRPr b="1" sz="2701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None/>
              <a:defRPr b="1" sz="2399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9pPr>
          </a:lstStyle>
          <a:p/>
        </p:txBody>
      </p:sp>
      <p:sp>
        <p:nvSpPr>
          <p:cNvPr id="59" name="Google Shape;59;p25"/>
          <p:cNvSpPr txBox="1"/>
          <p:nvPr>
            <p:ph idx="4" type="body"/>
          </p:nvPr>
        </p:nvSpPr>
        <p:spPr>
          <a:xfrm>
            <a:off x="6500708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406463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1"/>
              <a:buChar char="•"/>
              <a:defRPr sz="2801"/>
            </a:lvl1pPr>
            <a:lvl2pPr indent="-35046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Char char="•"/>
              <a:defRPr sz="2399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0" name="Google Shape;60;p25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leyenda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1"/>
              <a:buFont typeface="Calibri"/>
              <a:buNone/>
              <a:defRPr b="0" sz="2801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/>
        </p:txBody>
      </p:sp>
      <p:sp>
        <p:nvSpPr>
          <p:cNvPr id="75" name="Google Shape;75;p28"/>
          <p:cNvSpPr txBox="1"/>
          <p:nvPr>
            <p:ph idx="2" type="body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63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1"/>
              <a:buChar char="•"/>
              <a:defRPr sz="2801"/>
            </a:lvl1pPr>
            <a:lvl2pPr indent="-35046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Char char="•"/>
              <a:defRPr sz="2399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76" name="Google Shape;76;p28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1"/>
              <a:buFont typeface="Calibri"/>
              <a:buNone/>
              <a:defRPr b="0" sz="2801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/>
        </p:txBody>
      </p:sp>
      <p:sp>
        <p:nvSpPr>
          <p:cNvPr descr="Marcador de posición vacío para agregar una imagen. Haga clic en el marcador de posición y seleccione la imagen que desee agregar." id="82" name="Google Shape;82;p29"/>
          <p:cNvSpPr/>
          <p:nvPr>
            <p:ph idx="2" type="pic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" name="Google Shape;83;p29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pic>
        <p:nvPicPr>
          <p:cNvPr id="86" name="Google Shape;8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42388" y="5799955"/>
            <a:ext cx="1801372" cy="1057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E5E5"/>
            </a:gs>
            <a:gs pos="81000">
              <a:srgbClr val="E5E5E5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0"/>
          <p:cNvGrpSpPr/>
          <p:nvPr/>
        </p:nvGrpSpPr>
        <p:grpSpPr>
          <a:xfrm>
            <a:off x="-15866" y="-3174"/>
            <a:ext cx="819993" cy="5229225"/>
            <a:chOff x="-11906" y="-2381"/>
            <a:chExt cx="615155" cy="3921919"/>
          </a:xfrm>
        </p:grpSpPr>
        <p:sp>
          <p:nvSpPr>
            <p:cNvPr id="11" name="Google Shape;11;p20"/>
            <p:cNvSpPr/>
            <p:nvPr/>
          </p:nvSpPr>
          <p:spPr>
            <a:xfrm>
              <a:off x="-9526" y="0"/>
              <a:ext cx="612775" cy="3919538"/>
            </a:xfrm>
            <a:custGeom>
              <a:rect b="b" l="l" r="r" t="t"/>
              <a:pathLst>
                <a:path extrusionOk="0" h="3919538" w="612775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0"/>
            <p:cNvSpPr/>
            <p:nvPr/>
          </p:nvSpPr>
          <p:spPr>
            <a:xfrm>
              <a:off x="-11906" y="0"/>
              <a:ext cx="410751" cy="3421856"/>
            </a:xfrm>
            <a:custGeom>
              <a:rect b="b" l="l" r="r" t="t"/>
              <a:pathLst>
                <a:path extrusionOk="0" h="3421856" w="410751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0"/>
            <p:cNvSpPr/>
            <p:nvPr/>
          </p:nvSpPr>
          <p:spPr>
            <a:xfrm>
              <a:off x="-7144" y="-2381"/>
              <a:ext cx="238919" cy="2976561"/>
            </a:xfrm>
            <a:custGeom>
              <a:rect b="b" l="l" r="r" t="t"/>
              <a:pathLst>
                <a:path extrusionOk="0" h="2976561" w="238919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0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1218884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63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1"/>
              <a:buFont typeface="Arial"/>
              <a:buChar char="•"/>
              <a:defRPr b="0" i="0" sz="2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46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19"/>
              <a:buFont typeface="Arial"/>
              <a:buChar char="•"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0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0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pic>
        <p:nvPicPr>
          <p:cNvPr id="19" name="Google Shape;19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359066" y="5806421"/>
            <a:ext cx="1801372" cy="105765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625176" y="584206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s-AR">
                <a:solidFill>
                  <a:schemeClr val="dk1"/>
                </a:solidFill>
              </a:rPr>
              <a:t>Base de Datos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/>
              <a:t>NORMALIZACIÓN EN UNA BD</a:t>
            </a:r>
            <a:endParaRPr/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0276" y="3492501"/>
            <a:ext cx="31242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>
            <p:ph type="title"/>
          </p:nvPr>
        </p:nvSpPr>
        <p:spPr>
          <a:xfrm>
            <a:off x="1218884" y="606872"/>
            <a:ext cx="10360501" cy="733896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s-AR">
                <a:solidFill>
                  <a:schemeClr val="dk1"/>
                </a:solidFill>
              </a:rPr>
              <a:t>Primera Forma Normal (1 FN)</a:t>
            </a:r>
            <a:br>
              <a:rPr b="1" lang="es-AR">
                <a:solidFill>
                  <a:schemeClr val="dk1"/>
                </a:solidFill>
              </a:rPr>
            </a:br>
            <a:r>
              <a:rPr b="0" lang="es-AR" sz="36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</a:t>
            </a:r>
            <a:r>
              <a:rPr b="0" i="0" lang="es-AR" sz="36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grupos repetidos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3028122" y="-676504"/>
            <a:ext cx="61092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rgbClr val="1615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896" y="1540823"/>
            <a:ext cx="10669489" cy="396295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0"/>
          <p:cNvSpPr/>
          <p:nvPr/>
        </p:nvSpPr>
        <p:spPr>
          <a:xfrm>
            <a:off x="1989956" y="1962424"/>
            <a:ext cx="2880320" cy="386456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5050236" y="1962424"/>
            <a:ext cx="2700360" cy="386456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2683327" y="1439204"/>
            <a:ext cx="15279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endParaRPr/>
          </a:p>
        </p:txBody>
      </p:sp>
      <p:sp>
        <p:nvSpPr>
          <p:cNvPr id="199" name="Google Shape;199;p10"/>
          <p:cNvSpPr txBox="1"/>
          <p:nvPr/>
        </p:nvSpPr>
        <p:spPr>
          <a:xfrm>
            <a:off x="5590356" y="1423226"/>
            <a:ext cx="18026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DIRECCIÓN</a:t>
            </a:r>
            <a:endParaRPr/>
          </a:p>
        </p:txBody>
      </p:sp>
      <p:sp>
        <p:nvSpPr>
          <p:cNvPr id="200" name="Google Shape;200;p10"/>
          <p:cNvSpPr/>
          <p:nvPr/>
        </p:nvSpPr>
        <p:spPr>
          <a:xfrm>
            <a:off x="3862164" y="3861048"/>
            <a:ext cx="1008112" cy="164272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0"/>
          <p:cNvSpPr/>
          <p:nvPr/>
        </p:nvSpPr>
        <p:spPr>
          <a:xfrm>
            <a:off x="6082748" y="3847978"/>
            <a:ext cx="803752" cy="1655798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>
            <p:ph type="title"/>
          </p:nvPr>
        </p:nvSpPr>
        <p:spPr>
          <a:xfrm>
            <a:off x="1218884" y="606872"/>
            <a:ext cx="10360501" cy="733896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s-AR">
                <a:solidFill>
                  <a:schemeClr val="dk1"/>
                </a:solidFill>
              </a:rPr>
              <a:t>Primera Forma Normal (1 FN)</a:t>
            </a:r>
            <a:br>
              <a:rPr b="1" lang="es-AR">
                <a:solidFill>
                  <a:schemeClr val="dk1"/>
                </a:solidFill>
              </a:rPr>
            </a:br>
            <a:r>
              <a:rPr b="0" lang="es-AR" sz="36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</a:t>
            </a:r>
            <a:r>
              <a:rPr b="0" i="0" lang="es-AR" sz="36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grupos repetidos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3028122" y="-676504"/>
            <a:ext cx="61092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rgbClr val="1615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896" y="1540823"/>
            <a:ext cx="10669489" cy="396295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1"/>
          <p:cNvSpPr/>
          <p:nvPr/>
        </p:nvSpPr>
        <p:spPr>
          <a:xfrm>
            <a:off x="1989956" y="1962424"/>
            <a:ext cx="2880320" cy="386456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1"/>
          <p:cNvSpPr/>
          <p:nvPr/>
        </p:nvSpPr>
        <p:spPr>
          <a:xfrm>
            <a:off x="5050236" y="1962424"/>
            <a:ext cx="2700360" cy="386456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1"/>
          <p:cNvSpPr txBox="1"/>
          <p:nvPr/>
        </p:nvSpPr>
        <p:spPr>
          <a:xfrm>
            <a:off x="2683327" y="1439204"/>
            <a:ext cx="15279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endParaRPr/>
          </a:p>
        </p:txBody>
      </p:sp>
      <p:sp>
        <p:nvSpPr>
          <p:cNvPr id="213" name="Google Shape;213;p11"/>
          <p:cNvSpPr txBox="1"/>
          <p:nvPr/>
        </p:nvSpPr>
        <p:spPr>
          <a:xfrm>
            <a:off x="5590356" y="1423226"/>
            <a:ext cx="18026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DIRECCIÓN</a:t>
            </a:r>
            <a:endParaRPr/>
          </a:p>
        </p:txBody>
      </p:sp>
      <p:sp>
        <p:nvSpPr>
          <p:cNvPr id="214" name="Google Shape;214;p11"/>
          <p:cNvSpPr txBox="1"/>
          <p:nvPr/>
        </p:nvSpPr>
        <p:spPr>
          <a:xfrm>
            <a:off x="1085501" y="5689754"/>
            <a:ext cx="54692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¿Cuáles datos tenemos duplicados?</a:t>
            </a:r>
            <a:endParaRPr/>
          </a:p>
        </p:txBody>
      </p:sp>
      <p:sp>
        <p:nvSpPr>
          <p:cNvPr id="215" name="Google Shape;215;p11"/>
          <p:cNvSpPr/>
          <p:nvPr/>
        </p:nvSpPr>
        <p:spPr>
          <a:xfrm>
            <a:off x="909836" y="2348880"/>
            <a:ext cx="10669489" cy="3168352"/>
          </a:xfrm>
          <a:prstGeom prst="rect">
            <a:avLst/>
          </a:prstGeom>
          <a:noFill/>
          <a:ln cap="flat" cmpd="sng" w="571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/>
          <p:nvPr>
            <p:ph type="title"/>
          </p:nvPr>
        </p:nvSpPr>
        <p:spPr>
          <a:xfrm>
            <a:off x="1218884" y="606872"/>
            <a:ext cx="10360501" cy="733896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s-AR">
                <a:solidFill>
                  <a:schemeClr val="dk1"/>
                </a:solidFill>
              </a:rPr>
              <a:t>Primera Forma Normal (1 FN)</a:t>
            </a:r>
            <a:endParaRPr/>
          </a:p>
        </p:txBody>
      </p:sp>
      <p:sp>
        <p:nvSpPr>
          <p:cNvPr id="222" name="Google Shape;222;p12"/>
          <p:cNvSpPr txBox="1"/>
          <p:nvPr/>
        </p:nvSpPr>
        <p:spPr>
          <a:xfrm>
            <a:off x="3028122" y="-676504"/>
            <a:ext cx="61092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rgbClr val="1615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2"/>
          <p:cNvSpPr txBox="1"/>
          <p:nvPr/>
        </p:nvSpPr>
        <p:spPr>
          <a:xfrm>
            <a:off x="2566020" y="1976619"/>
            <a:ext cx="671537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¿Cómo lo solucionamos ?</a:t>
            </a:r>
            <a:endParaRPr/>
          </a:p>
        </p:txBody>
      </p:sp>
      <p:pic>
        <p:nvPicPr>
          <p:cNvPr descr="Más de 900 imágenes gratis de Signo De Interrogación y Pregunta - Pixabay" id="224" name="Google Shape;22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2204" y="3068960"/>
            <a:ext cx="3047999" cy="30479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type="title"/>
          </p:nvPr>
        </p:nvSpPr>
        <p:spPr>
          <a:xfrm>
            <a:off x="1218884" y="606872"/>
            <a:ext cx="10360501" cy="733896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s-AR">
                <a:solidFill>
                  <a:schemeClr val="dk1"/>
                </a:solidFill>
              </a:rPr>
              <a:t>Primera Forma Normal (1 FN)</a:t>
            </a:r>
            <a:br>
              <a:rPr b="1" lang="es-AR">
                <a:solidFill>
                  <a:schemeClr val="dk1"/>
                </a:solidFill>
              </a:rPr>
            </a:br>
            <a:r>
              <a:rPr b="0" lang="es-AR" sz="36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</a:t>
            </a:r>
            <a:r>
              <a:rPr b="0" i="0" lang="es-AR" sz="36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grupos repetidos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31" name="Google Shape;231;p13"/>
          <p:cNvSpPr txBox="1"/>
          <p:nvPr/>
        </p:nvSpPr>
        <p:spPr>
          <a:xfrm>
            <a:off x="3028122" y="-676504"/>
            <a:ext cx="61092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rgbClr val="1615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333" y="1484784"/>
            <a:ext cx="10036830" cy="436026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3"/>
          <p:cNvSpPr/>
          <p:nvPr/>
        </p:nvSpPr>
        <p:spPr>
          <a:xfrm>
            <a:off x="1064332" y="1908449"/>
            <a:ext cx="709599" cy="1376535"/>
          </a:xfrm>
          <a:prstGeom prst="rect">
            <a:avLst/>
          </a:prstGeom>
          <a:noFill/>
          <a:ln cap="flat" cmpd="sng" w="254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3"/>
          <p:cNvSpPr/>
          <p:nvPr/>
        </p:nvSpPr>
        <p:spPr>
          <a:xfrm>
            <a:off x="9137374" y="1844824"/>
            <a:ext cx="557438" cy="1368152"/>
          </a:xfrm>
          <a:prstGeom prst="rect">
            <a:avLst/>
          </a:prstGeom>
          <a:noFill/>
          <a:ln cap="flat" cmpd="sng" w="254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3"/>
          <p:cNvSpPr/>
          <p:nvPr/>
        </p:nvSpPr>
        <p:spPr>
          <a:xfrm>
            <a:off x="2494012" y="3933056"/>
            <a:ext cx="720080" cy="1368152"/>
          </a:xfrm>
          <a:prstGeom prst="rect">
            <a:avLst/>
          </a:prstGeom>
          <a:noFill/>
          <a:ln cap="flat" cmpd="sng" w="254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302324" y="1916832"/>
            <a:ext cx="709599" cy="136815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7246540" y="4077072"/>
            <a:ext cx="709600" cy="176797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3"/>
          <p:cNvSpPr/>
          <p:nvPr/>
        </p:nvSpPr>
        <p:spPr>
          <a:xfrm>
            <a:off x="7967602" y="4077072"/>
            <a:ext cx="575082" cy="176797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s-AR">
                <a:solidFill>
                  <a:schemeClr val="dk1"/>
                </a:solidFill>
              </a:rPr>
              <a:t>Segunda Forma Normal (2 FN)</a:t>
            </a:r>
            <a:br>
              <a:rPr b="1" lang="es-AR">
                <a:solidFill>
                  <a:schemeClr val="dk1"/>
                </a:solidFill>
              </a:rPr>
            </a:br>
            <a:r>
              <a:rPr b="0" lang="es-AR" sz="24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r>
              <a:rPr b="0" i="0" lang="es-AR" sz="24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liminar los datos redundantes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245" name="Google Shape;245;p14"/>
          <p:cNvSpPr txBox="1"/>
          <p:nvPr/>
        </p:nvSpPr>
        <p:spPr>
          <a:xfrm>
            <a:off x="3028122" y="-676504"/>
            <a:ext cx="61092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rgbClr val="1615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4"/>
          <p:cNvSpPr txBox="1"/>
          <p:nvPr/>
        </p:nvSpPr>
        <p:spPr>
          <a:xfrm>
            <a:off x="1184908" y="1556359"/>
            <a:ext cx="9590023" cy="5185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2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Se cumple cuando verificamos que:</a:t>
            </a:r>
            <a:endParaRPr/>
          </a:p>
          <a:p>
            <a:pPr indent="-304757" lvl="1" marL="914250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s-AR" sz="22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El diseño debe de estar en la 1ra Forma Normal</a:t>
            </a:r>
            <a:endParaRPr/>
          </a:p>
          <a:p>
            <a:pPr indent="-304757" lvl="1" marL="914250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s-AR" sz="22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Verificar que todos los valores de las columnas deben depender únicamente de  la llave primaria de la tabla, es decir, estén relacionados.</a:t>
            </a:r>
            <a:endParaRPr/>
          </a:p>
          <a:p>
            <a:pPr indent="-304757" lvl="1" marL="914250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s-AR" sz="22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Verificar que todas las tablas tengan una única llave primaria que identifique a la tabla y que sus atributos dependan de ella (Dependencia funcional).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AR" sz="22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En esta forma normal debemos:</a:t>
            </a:r>
            <a:endParaRPr/>
          </a:p>
          <a:p>
            <a:pPr indent="-304757" lvl="1" marL="914250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s-AR" sz="22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Crear tablas independientes para conjuntos de valores que se apliquen a varios registros.</a:t>
            </a:r>
            <a:endParaRPr/>
          </a:p>
          <a:p>
            <a:pPr indent="-304757" lvl="1" marL="914250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s-AR" sz="22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Relacionar estas tablas con una clave externa.</a:t>
            </a:r>
            <a:endParaRPr/>
          </a:p>
          <a:p>
            <a:pPr indent="0" lvl="1" marL="609493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"/>
          <p:cNvSpPr txBox="1"/>
          <p:nvPr>
            <p:ph type="title"/>
          </p:nvPr>
        </p:nvSpPr>
        <p:spPr>
          <a:xfrm>
            <a:off x="1218884" y="606872"/>
            <a:ext cx="10360501" cy="733896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alibri"/>
              <a:buNone/>
            </a:pPr>
            <a:r>
              <a:rPr b="1" lang="es-AR">
                <a:solidFill>
                  <a:schemeClr val="dk1"/>
                </a:solidFill>
              </a:rPr>
              <a:t>Segunda Forma Normal (2 FN)</a:t>
            </a:r>
            <a:br>
              <a:rPr b="1" lang="es-AR">
                <a:solidFill>
                  <a:schemeClr val="dk1"/>
                </a:solidFill>
              </a:rPr>
            </a:br>
            <a:r>
              <a:rPr b="0" lang="es-AR" sz="27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r>
              <a:rPr b="0" i="0" lang="es-AR" sz="27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liminar los datos redundantes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253" name="Google Shape;253;p15"/>
          <p:cNvSpPr txBox="1"/>
          <p:nvPr/>
        </p:nvSpPr>
        <p:spPr>
          <a:xfrm>
            <a:off x="3028122" y="-676504"/>
            <a:ext cx="61092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rgbClr val="1615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333" y="1484784"/>
            <a:ext cx="10036830" cy="436026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5"/>
          <p:cNvSpPr/>
          <p:nvPr/>
        </p:nvSpPr>
        <p:spPr>
          <a:xfrm>
            <a:off x="1064332" y="1908449"/>
            <a:ext cx="709599" cy="1376535"/>
          </a:xfrm>
          <a:prstGeom prst="rect">
            <a:avLst/>
          </a:prstGeom>
          <a:noFill/>
          <a:ln cap="flat" cmpd="sng" w="254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5"/>
          <p:cNvSpPr/>
          <p:nvPr/>
        </p:nvSpPr>
        <p:spPr>
          <a:xfrm>
            <a:off x="9137374" y="1844824"/>
            <a:ext cx="557438" cy="1368152"/>
          </a:xfrm>
          <a:prstGeom prst="rect">
            <a:avLst/>
          </a:prstGeom>
          <a:noFill/>
          <a:ln cap="flat" cmpd="sng" w="254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5"/>
          <p:cNvSpPr/>
          <p:nvPr/>
        </p:nvSpPr>
        <p:spPr>
          <a:xfrm>
            <a:off x="2494012" y="3933056"/>
            <a:ext cx="720080" cy="1368152"/>
          </a:xfrm>
          <a:prstGeom prst="rect">
            <a:avLst/>
          </a:prstGeom>
          <a:noFill/>
          <a:ln cap="flat" cmpd="sng" w="254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5"/>
          <p:cNvSpPr/>
          <p:nvPr/>
        </p:nvSpPr>
        <p:spPr>
          <a:xfrm>
            <a:off x="7246540" y="4077072"/>
            <a:ext cx="709600" cy="176797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5"/>
          <p:cNvSpPr/>
          <p:nvPr/>
        </p:nvSpPr>
        <p:spPr>
          <a:xfrm>
            <a:off x="7967602" y="4077072"/>
            <a:ext cx="575082" cy="176797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5"/>
          <p:cNvSpPr txBox="1"/>
          <p:nvPr/>
        </p:nvSpPr>
        <p:spPr>
          <a:xfrm>
            <a:off x="5926039" y="3933056"/>
            <a:ext cx="8210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 PK</a:t>
            </a:r>
            <a:endParaRPr/>
          </a:p>
        </p:txBody>
      </p:sp>
      <p:cxnSp>
        <p:nvCxnSpPr>
          <p:cNvPr id="261" name="Google Shape;261;p15"/>
          <p:cNvCxnSpPr/>
          <p:nvPr/>
        </p:nvCxnSpPr>
        <p:spPr>
          <a:xfrm>
            <a:off x="6830280" y="4221088"/>
            <a:ext cx="41626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2" name="Google Shape;262;p15"/>
          <p:cNvCxnSpPr/>
          <p:nvPr/>
        </p:nvCxnSpPr>
        <p:spPr>
          <a:xfrm>
            <a:off x="7678588" y="3789040"/>
            <a:ext cx="432048" cy="2880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/>
          <p:nvPr>
            <p:ph type="title"/>
          </p:nvPr>
        </p:nvSpPr>
        <p:spPr>
          <a:xfrm>
            <a:off x="1385759" y="825247"/>
            <a:ext cx="103605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alibri"/>
              <a:buNone/>
            </a:pPr>
            <a:r>
              <a:rPr b="1" lang="es-AR">
                <a:solidFill>
                  <a:schemeClr val="dk1"/>
                </a:solidFill>
              </a:rPr>
              <a:t>Segunda Forma Normal (2 FN)</a:t>
            </a:r>
            <a:br>
              <a:rPr b="1" lang="es-AR">
                <a:solidFill>
                  <a:schemeClr val="dk1"/>
                </a:solidFill>
              </a:rPr>
            </a:br>
            <a:r>
              <a:rPr b="0" lang="es-AR" sz="27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r>
              <a:rPr b="0" i="0" lang="es-AR" sz="27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liminar los datos redundantes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3028122" y="-676504"/>
            <a:ext cx="61092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rgbClr val="1615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440" y="1559146"/>
            <a:ext cx="10923387" cy="330765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6"/>
          <p:cNvSpPr/>
          <p:nvPr/>
        </p:nvSpPr>
        <p:spPr>
          <a:xfrm>
            <a:off x="6814492" y="3068959"/>
            <a:ext cx="864096" cy="1797845"/>
          </a:xfrm>
          <a:prstGeom prst="rect">
            <a:avLst/>
          </a:prstGeom>
          <a:noFill/>
          <a:ln cap="flat" cmpd="sng" w="254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6"/>
          <p:cNvSpPr/>
          <p:nvPr/>
        </p:nvSpPr>
        <p:spPr>
          <a:xfrm>
            <a:off x="6975108" y="2204864"/>
            <a:ext cx="432048" cy="50405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s-AR">
                <a:solidFill>
                  <a:schemeClr val="dk1"/>
                </a:solidFill>
              </a:rPr>
              <a:t>Tercera Forma Normal (3 FN)</a:t>
            </a:r>
            <a:br>
              <a:rPr b="1" lang="es-AR">
                <a:solidFill>
                  <a:schemeClr val="dk1"/>
                </a:solidFill>
              </a:rPr>
            </a:br>
            <a:r>
              <a:rPr b="0" lang="es-AR" sz="24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r>
              <a:rPr b="0" i="0" lang="es-AR" sz="24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liminar los datos que no dependen de la clave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279" name="Google Shape;279;p17"/>
          <p:cNvSpPr txBox="1"/>
          <p:nvPr/>
        </p:nvSpPr>
        <p:spPr>
          <a:xfrm>
            <a:off x="3028122" y="-676504"/>
            <a:ext cx="61092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rgbClr val="1615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7"/>
          <p:cNvSpPr txBox="1"/>
          <p:nvPr/>
        </p:nvSpPr>
        <p:spPr>
          <a:xfrm>
            <a:off x="1184908" y="1722869"/>
            <a:ext cx="9590023" cy="4370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2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Se cumple cuando verificamos que:</a:t>
            </a:r>
            <a:endParaRPr/>
          </a:p>
          <a:p>
            <a:pPr indent="-304757" lvl="1" marL="914250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s-AR" sz="22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El diseño debe de estar en la 2da Forma Normal</a:t>
            </a:r>
            <a:endParaRPr/>
          </a:p>
          <a:p>
            <a:pPr indent="-304757" lvl="1" marL="914250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s-AR" sz="22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Verificar que todos los valores de las columnas no dependan  de otras columnas que no sean la llave primaria (La tabla no tiene dependencia transitiva)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AR" sz="22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En esta forma normal debemos:</a:t>
            </a:r>
            <a:endParaRPr/>
          </a:p>
          <a:p>
            <a:pPr indent="-304757" lvl="1" marL="914250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s-AR" sz="22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Crear tablas independientes para conjuntos de valores que se apliquen a varios registros.</a:t>
            </a:r>
            <a:endParaRPr/>
          </a:p>
          <a:p>
            <a:pPr indent="-304757" lvl="1" marL="914250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s-AR" sz="22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Relacionar estas tablas con una clave externa.</a:t>
            </a:r>
            <a:endParaRPr/>
          </a:p>
          <a:p>
            <a:pPr indent="0" lvl="1" marL="609493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s-AR">
                <a:solidFill>
                  <a:schemeClr val="dk1"/>
                </a:solidFill>
              </a:rPr>
              <a:t>Tercera Forma Normal (3 FN)</a:t>
            </a:r>
            <a:br>
              <a:rPr b="1" lang="es-AR">
                <a:solidFill>
                  <a:schemeClr val="dk1"/>
                </a:solidFill>
              </a:rPr>
            </a:br>
            <a:r>
              <a:rPr b="0" lang="es-AR" sz="24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r>
              <a:rPr b="0" i="0" lang="es-AR" sz="24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liminar los datos que no dependen de la clave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287" name="Google Shape;287;p18"/>
          <p:cNvSpPr txBox="1"/>
          <p:nvPr/>
        </p:nvSpPr>
        <p:spPr>
          <a:xfrm>
            <a:off x="3028122" y="-676504"/>
            <a:ext cx="61092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rgbClr val="1615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822" y="1844824"/>
            <a:ext cx="11004623" cy="3332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81000">
              <a:schemeClr val="lt1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8028" y="1124744"/>
            <a:ext cx="7498055" cy="3936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s-AR">
                <a:solidFill>
                  <a:schemeClr val="dk1"/>
                </a:solidFill>
              </a:rPr>
              <a:t>Qué es la normalización de una BD?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3028122" y="-676504"/>
            <a:ext cx="61092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1615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1184908" y="1844824"/>
            <a:ext cx="9590023" cy="241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757" lvl="0" marL="304757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s-AR" sz="28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La normalización es el proceso de organizar los datos de una base de datos. Se incluye la creación de tablas y el establecimiento de relaciones entre ellas, según reglas diseñadas tanto para proteger los datos, como para hacer que la base de datos sea más flexible al eliminar la redundancia y las dependencias incoherentes.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s-AR">
                <a:solidFill>
                  <a:schemeClr val="dk1"/>
                </a:solidFill>
              </a:rPr>
              <a:t>Qué es la normalización de una BD?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3028122" y="-676504"/>
            <a:ext cx="61092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1615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1184908" y="1844824"/>
            <a:ext cx="9590023" cy="3445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757" lvl="0" marL="304757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s-AR" sz="28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La normalización de las tablas de una BD nos permitirá:</a:t>
            </a:r>
            <a:endParaRPr/>
          </a:p>
          <a:p>
            <a:pPr indent="-304757" lvl="1" marL="914250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s-AR" sz="28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Optimizar su diseño </a:t>
            </a:r>
            <a:endParaRPr/>
          </a:p>
          <a:p>
            <a:pPr indent="-304757" lvl="1" marL="914250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s-AR" sz="28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Evitar repetir datos</a:t>
            </a:r>
            <a:endParaRPr/>
          </a:p>
          <a:p>
            <a:pPr indent="-304757" lvl="1" marL="914250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s-AR" sz="28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Prevenir problemas de inconsistencia.</a:t>
            </a:r>
            <a:endParaRPr b="0" i="0" sz="2800" u="none" cap="none" strike="noStrike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6957" lvl="0" marL="304757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6957" lvl="0" marL="304757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s-AR">
                <a:solidFill>
                  <a:schemeClr val="dk1"/>
                </a:solidFill>
              </a:rPr>
              <a:t>Qué es la normalización de una BD?</a:t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3028122" y="-676504"/>
            <a:ext cx="61092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1615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1184908" y="1844824"/>
            <a:ext cx="9590023" cy="3445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757" lvl="0" marL="304757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s-AR" sz="28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La normalización de las tablas de una BD nos permitirá:</a:t>
            </a:r>
            <a:endParaRPr/>
          </a:p>
          <a:p>
            <a:pPr indent="-304757" lvl="1" marL="914250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s-AR" sz="28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Optimizar su diseño </a:t>
            </a:r>
            <a:endParaRPr/>
          </a:p>
          <a:p>
            <a:pPr indent="-304757" lvl="1" marL="914250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s-AR" sz="28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Evitar repetir datos</a:t>
            </a:r>
            <a:endParaRPr/>
          </a:p>
          <a:p>
            <a:pPr indent="-304757" lvl="1" marL="914250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s-AR" sz="28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Prevenir problemas de inconsistencia.</a:t>
            </a:r>
            <a:endParaRPr b="0" i="0" sz="2800" u="none" cap="none" strike="noStrike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6957" lvl="0" marL="304757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6957" lvl="0" marL="304757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s-AR">
                <a:solidFill>
                  <a:schemeClr val="dk1"/>
                </a:solidFill>
              </a:rPr>
              <a:t>Formas Normales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3028122" y="-676504"/>
            <a:ext cx="61092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1615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8286981" y="3923064"/>
            <a:ext cx="1656184" cy="64807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FN</a:t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8286981" y="4739636"/>
            <a:ext cx="1656184" cy="648072"/>
          </a:xfrm>
          <a:prstGeom prst="rect">
            <a:avLst/>
          </a:prstGeom>
          <a:solidFill>
            <a:srgbClr val="E456E7"/>
          </a:solidFill>
          <a:ln>
            <a:noFill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FN</a:t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8261445" y="3110194"/>
            <a:ext cx="1656184" cy="64807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FN</a:t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8243087" y="2293622"/>
            <a:ext cx="1656184" cy="648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FN</a:t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8243087" y="1520788"/>
            <a:ext cx="1656184" cy="64807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 FN</a:t>
            </a:r>
            <a:endParaRPr/>
          </a:p>
        </p:txBody>
      </p:sp>
      <p:cxnSp>
        <p:nvCxnSpPr>
          <p:cNvPr id="143" name="Google Shape;143;p5"/>
          <p:cNvCxnSpPr>
            <a:endCxn id="140" idx="1"/>
          </p:cNvCxnSpPr>
          <p:nvPr/>
        </p:nvCxnSpPr>
        <p:spPr>
          <a:xfrm flipH="1" rot="10800000">
            <a:off x="5814345" y="3434230"/>
            <a:ext cx="2447100" cy="324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" name="Google Shape;144;p5"/>
          <p:cNvCxnSpPr>
            <a:endCxn id="139" idx="1"/>
          </p:cNvCxnSpPr>
          <p:nvPr/>
        </p:nvCxnSpPr>
        <p:spPr>
          <a:xfrm>
            <a:off x="5814381" y="3758372"/>
            <a:ext cx="2472600" cy="1305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5" name="Google Shape;145;p5"/>
          <p:cNvCxnSpPr>
            <a:endCxn id="138" idx="1"/>
          </p:cNvCxnSpPr>
          <p:nvPr/>
        </p:nvCxnSpPr>
        <p:spPr>
          <a:xfrm>
            <a:off x="5788881" y="3754500"/>
            <a:ext cx="2498100" cy="492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704" y="2824419"/>
            <a:ext cx="2567363" cy="2116749"/>
          </a:xfrm>
          <a:prstGeom prst="rect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5"/>
          <p:cNvSpPr/>
          <p:nvPr/>
        </p:nvSpPr>
        <p:spPr>
          <a:xfrm>
            <a:off x="6068517" y="1498600"/>
            <a:ext cx="1656184" cy="64807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 FN</a:t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6094412" y="2269866"/>
            <a:ext cx="1656184" cy="64807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DC FN</a:t>
            </a:r>
            <a:endParaRPr/>
          </a:p>
        </p:txBody>
      </p:sp>
      <p:sp>
        <p:nvSpPr>
          <p:cNvPr id="149" name="Google Shape;149;p5"/>
          <p:cNvSpPr/>
          <p:nvPr/>
        </p:nvSpPr>
        <p:spPr>
          <a:xfrm>
            <a:off x="3350344" y="5504340"/>
            <a:ext cx="2393723" cy="126822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Desnormalización </a:t>
            </a:r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9943165" y="3025294"/>
            <a:ext cx="621253" cy="247904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10626696" y="3596248"/>
            <a:ext cx="116655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Edgar Frank Codd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s-AR">
                <a:solidFill>
                  <a:schemeClr val="dk1"/>
                </a:solidFill>
              </a:rPr>
              <a:t>Primera Forma Normal (1 FN)</a:t>
            </a:r>
            <a:br>
              <a:rPr b="1" lang="es-AR">
                <a:solidFill>
                  <a:schemeClr val="dk1"/>
                </a:solidFill>
              </a:rPr>
            </a:br>
            <a:r>
              <a:rPr b="0" lang="es-AR" sz="2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</a:t>
            </a:r>
            <a:r>
              <a:rPr b="0" i="0" lang="es-AR" sz="2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grupos repetidos</a:t>
            </a:r>
            <a:endParaRPr b="0" sz="2800">
              <a:solidFill>
                <a:srgbClr val="FF0000"/>
              </a:solidFill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3028122" y="-676504"/>
            <a:ext cx="61092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1615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1184908" y="1844824"/>
            <a:ext cx="9590023" cy="4270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2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Se cumple cuando verificamos que:</a:t>
            </a:r>
            <a:endParaRPr/>
          </a:p>
          <a:p>
            <a:pPr indent="-304757" lvl="1" marL="914250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s-AR" sz="22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La columnas y los valores almacenados en ella ya no se pueden dividir.</a:t>
            </a:r>
            <a:endParaRPr/>
          </a:p>
          <a:p>
            <a:pPr indent="-304757" lvl="1" marL="914250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s-AR" sz="22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No deben repetir valores repetidos en las columnas</a:t>
            </a:r>
            <a:endParaRPr/>
          </a:p>
          <a:p>
            <a:pPr indent="0" lvl="1" marL="3600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s-AR" sz="22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En esta forma normal debemos:</a:t>
            </a:r>
            <a:endParaRPr/>
          </a:p>
          <a:p>
            <a:pPr indent="-304757" lvl="1" marL="914250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s-AR" sz="22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Eliminar los grupos repetidos de las tablas individuales.</a:t>
            </a:r>
            <a:endParaRPr/>
          </a:p>
          <a:p>
            <a:pPr indent="-304757" lvl="1" marL="914250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s-AR" sz="22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Crear una tabla independiente para cada conjunto de datos relacionados.</a:t>
            </a:r>
            <a:endParaRPr/>
          </a:p>
          <a:p>
            <a:pPr indent="-304757" lvl="1" marL="914250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s-AR" sz="22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Identificar cada conjunto de datos relacionados con una clave principal.</a:t>
            </a:r>
            <a:endParaRPr/>
          </a:p>
          <a:p>
            <a:pPr indent="0" lvl="1" marL="609493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s-AR">
                <a:solidFill>
                  <a:schemeClr val="dk1"/>
                </a:solidFill>
              </a:rPr>
              <a:t>Primera Forma Normal (1 FN)</a:t>
            </a:r>
            <a:br>
              <a:rPr b="1" lang="es-AR">
                <a:solidFill>
                  <a:schemeClr val="dk1"/>
                </a:solidFill>
              </a:rPr>
            </a:br>
            <a:r>
              <a:rPr b="0" lang="es-AR" sz="36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</a:t>
            </a:r>
            <a:r>
              <a:rPr b="0" i="0" lang="es-AR" sz="36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grupos repetidos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3028122" y="-676504"/>
            <a:ext cx="61092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1615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6655" y="1844824"/>
            <a:ext cx="10099498" cy="37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>
            <p:ph type="title"/>
          </p:nvPr>
        </p:nvSpPr>
        <p:spPr>
          <a:xfrm>
            <a:off x="1218884" y="606872"/>
            <a:ext cx="10360501" cy="733896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s-AR">
                <a:solidFill>
                  <a:schemeClr val="dk1"/>
                </a:solidFill>
              </a:rPr>
              <a:t>Primera Forma Normal (1 FN)</a:t>
            </a:r>
            <a:br>
              <a:rPr b="1" lang="es-AR">
                <a:solidFill>
                  <a:schemeClr val="dk1"/>
                </a:solidFill>
              </a:rPr>
            </a:br>
            <a:r>
              <a:rPr b="0" lang="es-AR" sz="36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</a:t>
            </a:r>
            <a:r>
              <a:rPr b="0" i="0" lang="es-AR" sz="36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grupos repetidos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3028122" y="-676504"/>
            <a:ext cx="61092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1615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455" y="1844824"/>
            <a:ext cx="10099497" cy="374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 txBox="1"/>
          <p:nvPr/>
        </p:nvSpPr>
        <p:spPr>
          <a:xfrm>
            <a:off x="1085501" y="5689754"/>
            <a:ext cx="45395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¿Qué datos podemos dividir?</a:t>
            </a:r>
            <a:endParaRPr/>
          </a:p>
        </p:txBody>
      </p:sp>
      <p:sp>
        <p:nvSpPr>
          <p:cNvPr id="177" name="Google Shape;177;p8"/>
          <p:cNvSpPr txBox="1"/>
          <p:nvPr/>
        </p:nvSpPr>
        <p:spPr>
          <a:xfrm>
            <a:off x="1008873" y="1485609"/>
            <a:ext cx="95930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 Cliente -&gt; Datos personales y productos que ha comprado en una fecha determinada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>
            <p:ph type="title"/>
          </p:nvPr>
        </p:nvSpPr>
        <p:spPr>
          <a:xfrm>
            <a:off x="1218884" y="606872"/>
            <a:ext cx="10360501" cy="733896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s-AR">
                <a:solidFill>
                  <a:schemeClr val="dk1"/>
                </a:solidFill>
              </a:rPr>
              <a:t>Primera Forma Normal (1 FN)</a:t>
            </a:r>
            <a:br>
              <a:rPr b="1" lang="es-AR">
                <a:solidFill>
                  <a:schemeClr val="dk1"/>
                </a:solidFill>
              </a:rPr>
            </a:br>
            <a:r>
              <a:rPr b="0" lang="es-AR" sz="36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</a:t>
            </a:r>
            <a:r>
              <a:rPr b="0" i="0" lang="es-AR" sz="36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grupos repetidos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3028122" y="-676504"/>
            <a:ext cx="61092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rgbClr val="1615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455" y="1844824"/>
            <a:ext cx="10099497" cy="374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9"/>
          <p:cNvSpPr/>
          <p:nvPr/>
        </p:nvSpPr>
        <p:spPr>
          <a:xfrm>
            <a:off x="2128022" y="1885719"/>
            <a:ext cx="1800200" cy="40011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4282548" y="1855570"/>
            <a:ext cx="1800200" cy="400110"/>
          </a:xfrm>
          <a:prstGeom prst="rect">
            <a:avLst/>
          </a:prstGeom>
          <a:noFill/>
          <a:ln cap="flat" cmpd="sng" w="254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nología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2017-11-07T12:42:42Z</dcterms:created>
  <dc:creator>Ezequiel Binker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