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88825"/>
  <p:notesSz cx="6858000" cy="9144000"/>
  <p:embeddedFontLst>
    <p:embeddedFont>
      <p:font typeface="Poppi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38" roundtripDataSignature="AMtx7mjmsv9oaLaQiGPRQfFlZ64PfmdJ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oppins-bold.fntdata"/><Relationship Id="rId12" Type="http://schemas.openxmlformats.org/officeDocument/2006/relationships/slide" Target="slides/slide7.xml"/><Relationship Id="rId34" Type="http://schemas.openxmlformats.org/officeDocument/2006/relationships/font" Target="fonts/Poppins-regular.fntdata"/><Relationship Id="rId15" Type="http://schemas.openxmlformats.org/officeDocument/2006/relationships/slide" Target="slides/slide10.xml"/><Relationship Id="rId37" Type="http://schemas.openxmlformats.org/officeDocument/2006/relationships/font" Target="fonts/Poppins-boldItalic.fntdata"/><Relationship Id="rId14" Type="http://schemas.openxmlformats.org/officeDocument/2006/relationships/slide" Target="slides/slide9.xml"/><Relationship Id="rId36" Type="http://schemas.openxmlformats.org/officeDocument/2006/relationships/font" Target="fonts/Poppins-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0" name="Shape 20"/>
        <p:cNvGrpSpPr/>
        <p:nvPr/>
      </p:nvGrpSpPr>
      <p:grpSpPr>
        <a:xfrm>
          <a:off x="0" y="0"/>
          <a:ext cx="0" cy="0"/>
          <a:chOff x="0" y="0"/>
          <a:chExt cx="0" cy="0"/>
        </a:xfrm>
      </p:grpSpPr>
      <p:grpSp>
        <p:nvGrpSpPr>
          <p:cNvPr id="21" name="Google Shape;21;p30"/>
          <p:cNvGrpSpPr/>
          <p:nvPr/>
        </p:nvGrpSpPr>
        <p:grpSpPr>
          <a:xfrm>
            <a:off x="7516447" y="4145287"/>
            <a:ext cx="4686117" cy="2731407"/>
            <a:chOff x="5638800" y="3108960"/>
            <a:chExt cx="3515503" cy="2048555"/>
          </a:xfrm>
        </p:grpSpPr>
        <p:cxnSp>
          <p:nvCxnSpPr>
            <p:cNvPr id="22" name="Google Shape;22;p30"/>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23" name="Google Shape;23;p30"/>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24" name="Google Shape;24;p30"/>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grpSp>
        <p:nvGrpSpPr>
          <p:cNvPr id="25" name="Google Shape;25;p30"/>
          <p:cNvGrpSpPr/>
          <p:nvPr/>
        </p:nvGrpSpPr>
        <p:grpSpPr>
          <a:xfrm>
            <a:off x="-8915" y="6057155"/>
            <a:ext cx="5498725" cy="820207"/>
            <a:chOff x="-6689" y="4553748"/>
            <a:chExt cx="4125119" cy="615155"/>
          </a:xfrm>
        </p:grpSpPr>
        <p:sp>
          <p:nvSpPr>
            <p:cNvPr id="26" name="Google Shape;26;p30"/>
            <p:cNvSpPr/>
            <p:nvPr/>
          </p:nvSpPr>
          <p:spPr>
            <a:xfrm rot="-5400000">
              <a:off x="1754302" y="2802395"/>
              <a:ext cx="612775" cy="4115481"/>
            </a:xfrm>
            <a:custGeom>
              <a:rect b="b" l="l" r="r" t="t"/>
              <a:pathLst>
                <a:path extrusionOk="0" h="4115481" w="612775">
                  <a:moveTo>
                    <a:pt x="0" y="4115481"/>
                  </a:moveTo>
                  <a:lnTo>
                    <a:pt x="612775" y="3180443"/>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27" name="Google Shape;27;p30"/>
            <p:cNvSpPr/>
            <p:nvPr/>
          </p:nvSpPr>
          <p:spPr>
            <a:xfrm rot="-5400000">
              <a:off x="1604659" y="3152814"/>
              <a:ext cx="410751" cy="3621427"/>
            </a:xfrm>
            <a:custGeom>
              <a:rect b="b" l="l" r="r" t="t"/>
              <a:pathLst>
                <a:path extrusionOk="0" h="3621427" w="410751">
                  <a:moveTo>
                    <a:pt x="0" y="3621427"/>
                  </a:moveTo>
                  <a:lnTo>
                    <a:pt x="410751" y="2998251"/>
                  </a:lnTo>
                  <a:cubicBezTo>
                    <a:pt x="410359" y="2065358"/>
                    <a:pt x="406339" y="932893"/>
                    <a:pt x="405947" y="0"/>
                  </a:cubicBez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28" name="Google Shape;28;p30"/>
            <p:cNvSpPr/>
            <p:nvPr/>
          </p:nvSpPr>
          <p:spPr>
            <a:xfrm rot="-5400000">
              <a:off x="1462308" y="3453376"/>
              <a:ext cx="241768" cy="3179761"/>
            </a:xfrm>
            <a:custGeom>
              <a:rect b="b" l="l" r="r" t="t"/>
              <a:pathLst>
                <a:path extrusionOk="0" h="3179761" w="241768">
                  <a:moveTo>
                    <a:pt x="0" y="3179761"/>
                  </a:moveTo>
                  <a:lnTo>
                    <a:pt x="238919" y="2819370"/>
                  </a:lnTo>
                  <a:cubicBezTo>
                    <a:pt x="238654" y="1947313"/>
                    <a:pt x="242019" y="872057"/>
                    <a:pt x="241754"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grpSp>
      <p:sp>
        <p:nvSpPr>
          <p:cNvPr id="29" name="Google Shape;29;p30"/>
          <p:cNvSpPr txBox="1"/>
          <p:nvPr>
            <p:ph type="ctrTitle"/>
          </p:nvPr>
        </p:nvSpPr>
        <p:spPr>
          <a:xfrm>
            <a:off x="1625176" y="584206"/>
            <a:ext cx="8735325" cy="2000251"/>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0"/>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rmAutofit/>
          </a:bodyPr>
          <a:lstStyle>
            <a:lvl1pPr lvl="0" algn="l">
              <a:lnSpc>
                <a:spcPct val="90000"/>
              </a:lnSpc>
              <a:spcBef>
                <a:spcPts val="0"/>
              </a:spcBef>
              <a:spcAft>
                <a:spcPts val="0"/>
              </a:spcAft>
              <a:buSzPts val="2801"/>
              <a:buNone/>
              <a:defRPr sz="2801" cap="none">
                <a:solidFill>
                  <a:schemeClr val="accent1"/>
                </a:solidFill>
              </a:defRPr>
            </a:lvl1pPr>
            <a:lvl2pPr lvl="1" algn="ctr">
              <a:lnSpc>
                <a:spcPct val="90000"/>
              </a:lnSpc>
              <a:spcBef>
                <a:spcPts val="800"/>
              </a:spcBef>
              <a:spcAft>
                <a:spcPts val="0"/>
              </a:spcAft>
              <a:buSzPts val="1919"/>
              <a:buNone/>
              <a:defRPr>
                <a:solidFill>
                  <a:schemeClr val="lt1"/>
                </a:solidFill>
              </a:defRPr>
            </a:lvl2pPr>
            <a:lvl3pPr lvl="2" algn="ctr">
              <a:lnSpc>
                <a:spcPct val="90000"/>
              </a:lnSpc>
              <a:spcBef>
                <a:spcPts val="800"/>
              </a:spcBef>
              <a:spcAft>
                <a:spcPts val="0"/>
              </a:spcAft>
              <a:buSzPts val="16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p:txBody>
      </p:sp>
      <p:sp>
        <p:nvSpPr>
          <p:cNvPr id="31" name="Google Shape;31;p30"/>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0"/>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7" name="Shape 87"/>
        <p:cNvGrpSpPr/>
        <p:nvPr/>
      </p:nvGrpSpPr>
      <p:grpSpPr>
        <a:xfrm>
          <a:off x="0" y="0"/>
          <a:ext cx="0" cy="0"/>
          <a:chOff x="0" y="0"/>
          <a:chExt cx="0" cy="0"/>
        </a:xfrm>
      </p:grpSpPr>
      <p:sp>
        <p:nvSpPr>
          <p:cNvPr id="88" name="Google Shape;88;p39"/>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9"/>
          <p:cNvSpPr txBox="1"/>
          <p:nvPr>
            <p:ph idx="1" type="body"/>
          </p:nvPr>
        </p:nvSpPr>
        <p:spPr>
          <a:xfrm rot="5400000">
            <a:off x="4167998" y="-1247317"/>
            <a:ext cx="4462272" cy="10360501"/>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0" name="Google Shape;90;p39"/>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9"/>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9"/>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3" name="Shape 93"/>
        <p:cNvGrpSpPr/>
        <p:nvPr/>
      </p:nvGrpSpPr>
      <p:grpSpPr>
        <a:xfrm>
          <a:off x="0" y="0"/>
          <a:ext cx="0" cy="0"/>
          <a:chOff x="0" y="0"/>
          <a:chExt cx="0" cy="0"/>
        </a:xfrm>
      </p:grpSpPr>
      <p:sp>
        <p:nvSpPr>
          <p:cNvPr id="94" name="Google Shape;94;p40"/>
          <p:cNvSpPr txBox="1"/>
          <p:nvPr>
            <p:ph type="title"/>
          </p:nvPr>
        </p:nvSpPr>
        <p:spPr>
          <a:xfrm rot="5400000">
            <a:off x="7414141" y="2006957"/>
            <a:ext cx="5588000" cy="2742486"/>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40"/>
          <p:cNvSpPr txBox="1"/>
          <p:nvPr>
            <p:ph idx="1" type="body"/>
          </p:nvPr>
        </p:nvSpPr>
        <p:spPr>
          <a:xfrm rot="5400000">
            <a:off x="2132317" y="-329235"/>
            <a:ext cx="5588000" cy="7414869"/>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6" name="Google Shape;96;p40"/>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0"/>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0"/>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33" name="Shape 33"/>
        <p:cNvGrpSpPr/>
        <p:nvPr/>
      </p:nvGrpSpPr>
      <p:grpSpPr>
        <a:xfrm>
          <a:off x="0" y="0"/>
          <a:ext cx="0" cy="0"/>
          <a:chOff x="0" y="0"/>
          <a:chExt cx="0" cy="0"/>
        </a:xfrm>
      </p:grpSpPr>
      <p:sp>
        <p:nvSpPr>
          <p:cNvPr id="34" name="Google Shape;34;p31"/>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1"/>
          <p:cNvSpPr txBox="1"/>
          <p:nvPr>
            <p:ph idx="1" type="body"/>
          </p:nvPr>
        </p:nvSpPr>
        <p:spPr>
          <a:xfrm>
            <a:off x="1218884" y="1701797"/>
            <a:ext cx="10360501" cy="4462272"/>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36" name="Google Shape;36;p31"/>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1"/>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9" name="Shape 39"/>
        <p:cNvGrpSpPr/>
        <p:nvPr/>
      </p:nvGrpSpPr>
      <p:grpSpPr>
        <a:xfrm>
          <a:off x="0" y="0"/>
          <a:ext cx="0" cy="0"/>
          <a:chOff x="0" y="0"/>
          <a:chExt cx="0" cy="0"/>
        </a:xfrm>
      </p:grpSpPr>
      <p:sp>
        <p:nvSpPr>
          <p:cNvPr id="40" name="Google Shape;40;p32"/>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2"/>
          <p:cNvSpPr txBox="1"/>
          <p:nvPr>
            <p:ph idx="1" type="body"/>
          </p:nvPr>
        </p:nvSpPr>
        <p:spPr>
          <a:xfrm>
            <a:off x="1218884" y="1706880"/>
            <a:ext cx="5078677" cy="4465320"/>
          </a:xfrm>
          <a:prstGeom prst="rect">
            <a:avLst/>
          </a:prstGeom>
          <a:noFill/>
          <a:ln>
            <a:noFill/>
          </a:ln>
        </p:spPr>
        <p:txBody>
          <a:bodyPr anchorCtr="0" anchor="t" bIns="60925" lIns="121875" spcFirstLastPara="1" rIns="121875" wrap="square" tIns="60925">
            <a:norm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42" name="Google Shape;42;p32"/>
          <p:cNvSpPr txBox="1"/>
          <p:nvPr>
            <p:ph idx="2" type="body"/>
          </p:nvPr>
        </p:nvSpPr>
        <p:spPr>
          <a:xfrm>
            <a:off x="6500708" y="1706880"/>
            <a:ext cx="5078677" cy="4465320"/>
          </a:xfrm>
          <a:prstGeom prst="rect">
            <a:avLst/>
          </a:prstGeom>
          <a:noFill/>
          <a:ln>
            <a:noFill/>
          </a:ln>
        </p:spPr>
        <p:txBody>
          <a:bodyPr anchorCtr="0" anchor="t" bIns="60925" lIns="121875" spcFirstLastPara="1" rIns="121875" wrap="square" tIns="60925">
            <a:norm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43" name="Google Shape;43;p32"/>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5" name="Shape 45"/>
        <p:cNvGrpSpPr/>
        <p:nvPr/>
      </p:nvGrpSpPr>
      <p:grpSpPr>
        <a:xfrm>
          <a:off x="0" y="0"/>
          <a:ext cx="0" cy="0"/>
          <a:chOff x="0" y="0"/>
          <a:chExt cx="0" cy="0"/>
        </a:xfrm>
      </p:grpSpPr>
      <p:sp>
        <p:nvSpPr>
          <p:cNvPr id="46" name="Google Shape;46;p33"/>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9" name="Shape 49"/>
        <p:cNvGrpSpPr/>
        <p:nvPr/>
      </p:nvGrpSpPr>
      <p:grpSpPr>
        <a:xfrm>
          <a:off x="0" y="0"/>
          <a:ext cx="0" cy="0"/>
          <a:chOff x="0" y="0"/>
          <a:chExt cx="0" cy="0"/>
        </a:xfrm>
      </p:grpSpPr>
      <p:grpSp>
        <p:nvGrpSpPr>
          <p:cNvPr id="50" name="Google Shape;50;p34"/>
          <p:cNvGrpSpPr/>
          <p:nvPr/>
        </p:nvGrpSpPr>
        <p:grpSpPr>
          <a:xfrm>
            <a:off x="7516447" y="4145287"/>
            <a:ext cx="4686117" cy="2731407"/>
            <a:chOff x="5638800" y="3108960"/>
            <a:chExt cx="3515503" cy="2048555"/>
          </a:xfrm>
        </p:grpSpPr>
        <p:cxnSp>
          <p:nvCxnSpPr>
            <p:cNvPr id="51" name="Google Shape;51;p34"/>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52" name="Google Shape;52;p34"/>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53" name="Google Shape;53;p34"/>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sp>
        <p:nvSpPr>
          <p:cNvPr id="54" name="Google Shape;54;p34"/>
          <p:cNvSpPr txBox="1"/>
          <p:nvPr>
            <p:ph type="title"/>
          </p:nvPr>
        </p:nvSpPr>
        <p:spPr>
          <a:xfrm>
            <a:off x="1625177" y="2209806"/>
            <a:ext cx="8938472" cy="2764335"/>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b="0"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4"/>
          <p:cNvSpPr txBox="1"/>
          <p:nvPr>
            <p:ph idx="1" type="body"/>
          </p:nvPr>
        </p:nvSpPr>
        <p:spPr>
          <a:xfrm>
            <a:off x="1625176" y="4951272"/>
            <a:ext cx="7069519" cy="1220933"/>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0"/>
              </a:spcBef>
              <a:spcAft>
                <a:spcPts val="0"/>
              </a:spcAft>
              <a:buSzPts val="2801"/>
              <a:buNone/>
              <a:defRPr sz="2801" cap="none">
                <a:solidFill>
                  <a:schemeClr val="accent1"/>
                </a:solidFill>
              </a:defRPr>
            </a:lvl1pPr>
            <a:lvl2pPr indent="-228600" lvl="1" marL="914400" algn="l">
              <a:lnSpc>
                <a:spcPct val="90000"/>
              </a:lnSpc>
              <a:spcBef>
                <a:spcPts val="800"/>
              </a:spcBef>
              <a:spcAft>
                <a:spcPts val="0"/>
              </a:spcAft>
              <a:buSzPts val="1919"/>
              <a:buNone/>
              <a:defRPr sz="2399">
                <a:solidFill>
                  <a:schemeClr val="lt1"/>
                </a:solidFill>
              </a:defRPr>
            </a:lvl2pPr>
            <a:lvl3pPr indent="-228600" lvl="2" marL="1371600" algn="l">
              <a:lnSpc>
                <a:spcPct val="90000"/>
              </a:lnSpc>
              <a:spcBef>
                <a:spcPts val="800"/>
              </a:spcBef>
              <a:spcAft>
                <a:spcPts val="0"/>
              </a:spcAft>
              <a:buSzPts val="1679"/>
              <a:buNone/>
              <a:defRPr sz="2099">
                <a:solidFill>
                  <a:schemeClr val="lt1"/>
                </a:solidFill>
              </a:defRPr>
            </a:lvl3pPr>
            <a:lvl4pPr indent="-228600" lvl="3" marL="1828800" algn="l">
              <a:lnSpc>
                <a:spcPct val="90000"/>
              </a:lnSpc>
              <a:spcBef>
                <a:spcPts val="800"/>
              </a:spcBef>
              <a:spcAft>
                <a:spcPts val="0"/>
              </a:spcAft>
              <a:buSzPts val="1520"/>
              <a:buNone/>
              <a:defRPr sz="1900">
                <a:solidFill>
                  <a:schemeClr val="lt1"/>
                </a:solidFill>
              </a:defRPr>
            </a:lvl4pPr>
            <a:lvl5pPr indent="-228600" lvl="4" marL="2286000" algn="l">
              <a:lnSpc>
                <a:spcPct val="90000"/>
              </a:lnSpc>
              <a:spcBef>
                <a:spcPts val="800"/>
              </a:spcBef>
              <a:spcAft>
                <a:spcPts val="0"/>
              </a:spcAft>
              <a:buSzPts val="1520"/>
              <a:buNone/>
              <a:defRPr sz="1900">
                <a:solidFill>
                  <a:schemeClr val="lt1"/>
                </a:solidFill>
              </a:defRPr>
            </a:lvl5pPr>
            <a:lvl6pPr indent="-228600" lvl="5" marL="2743200" algn="l">
              <a:lnSpc>
                <a:spcPct val="90000"/>
              </a:lnSpc>
              <a:spcBef>
                <a:spcPts val="800"/>
              </a:spcBef>
              <a:spcAft>
                <a:spcPts val="0"/>
              </a:spcAft>
              <a:buSzPts val="1520"/>
              <a:buNone/>
              <a:defRPr sz="1900">
                <a:solidFill>
                  <a:schemeClr val="lt1"/>
                </a:solidFill>
              </a:defRPr>
            </a:lvl6pPr>
            <a:lvl7pPr indent="-228600" lvl="6" marL="3200400" algn="l">
              <a:lnSpc>
                <a:spcPct val="90000"/>
              </a:lnSpc>
              <a:spcBef>
                <a:spcPts val="800"/>
              </a:spcBef>
              <a:spcAft>
                <a:spcPts val="0"/>
              </a:spcAft>
              <a:buSzPts val="1520"/>
              <a:buNone/>
              <a:defRPr sz="1900">
                <a:solidFill>
                  <a:schemeClr val="lt1"/>
                </a:solidFill>
              </a:defRPr>
            </a:lvl7pPr>
            <a:lvl8pPr indent="-228600" lvl="7" marL="3657600" algn="l">
              <a:lnSpc>
                <a:spcPct val="90000"/>
              </a:lnSpc>
              <a:spcBef>
                <a:spcPts val="800"/>
              </a:spcBef>
              <a:spcAft>
                <a:spcPts val="0"/>
              </a:spcAft>
              <a:buSzPts val="1520"/>
              <a:buNone/>
              <a:defRPr sz="1900">
                <a:solidFill>
                  <a:schemeClr val="lt1"/>
                </a:solidFill>
              </a:defRPr>
            </a:lvl8pPr>
            <a:lvl9pPr indent="-228600" lvl="8" marL="4114800" algn="l">
              <a:lnSpc>
                <a:spcPct val="90000"/>
              </a:lnSpc>
              <a:spcBef>
                <a:spcPts val="800"/>
              </a:spcBef>
              <a:spcAft>
                <a:spcPts val="0"/>
              </a:spcAft>
              <a:buSzPts val="1520"/>
              <a:buNone/>
              <a:defRPr sz="1900">
                <a:solidFill>
                  <a:schemeClr val="lt1"/>
                </a:solidFill>
              </a:defRPr>
            </a:lvl9pPr>
          </a:lstStyle>
          <a:p/>
        </p:txBody>
      </p:sp>
      <p:sp>
        <p:nvSpPr>
          <p:cNvPr id="56" name="Google Shape;56;p34"/>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8" name="Shape 58"/>
        <p:cNvGrpSpPr/>
        <p:nvPr/>
      </p:nvGrpSpPr>
      <p:grpSpPr>
        <a:xfrm>
          <a:off x="0" y="0"/>
          <a:ext cx="0" cy="0"/>
          <a:chOff x="0" y="0"/>
          <a:chExt cx="0" cy="0"/>
        </a:xfrm>
      </p:grpSpPr>
      <p:sp>
        <p:nvSpPr>
          <p:cNvPr id="59" name="Google Shape;59;p35"/>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5"/>
          <p:cNvSpPr txBox="1"/>
          <p:nvPr>
            <p:ph idx="1" type="body"/>
          </p:nvPr>
        </p:nvSpPr>
        <p:spPr>
          <a:xfrm>
            <a:off x="1218883"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1"/>
              <a:buNone/>
              <a:defRPr b="0" sz="2801" cap="none">
                <a:solidFill>
                  <a:schemeClr val="accent1"/>
                </a:solidFill>
              </a:defRPr>
            </a:lvl1pPr>
            <a:lvl2pPr indent="-228600" lvl="1" marL="914400" algn="l">
              <a:lnSpc>
                <a:spcPct val="90000"/>
              </a:lnSpc>
              <a:spcBef>
                <a:spcPts val="800"/>
              </a:spcBef>
              <a:spcAft>
                <a:spcPts val="0"/>
              </a:spcAft>
              <a:buSzPts val="2161"/>
              <a:buNone/>
              <a:defRPr b="1" sz="2701"/>
            </a:lvl2pPr>
            <a:lvl3pPr indent="-228600" lvl="2" marL="1371600" algn="l">
              <a:lnSpc>
                <a:spcPct val="90000"/>
              </a:lnSpc>
              <a:spcBef>
                <a:spcPts val="800"/>
              </a:spcBef>
              <a:spcAft>
                <a:spcPts val="0"/>
              </a:spcAft>
              <a:buSzPts val="1919"/>
              <a:buNone/>
              <a:defRPr b="1" sz="2399"/>
            </a:lvl3pPr>
            <a:lvl4pPr indent="-228600" lvl="3" marL="1828800" algn="l">
              <a:lnSpc>
                <a:spcPct val="90000"/>
              </a:lnSpc>
              <a:spcBef>
                <a:spcPts val="800"/>
              </a:spcBef>
              <a:spcAft>
                <a:spcPts val="0"/>
              </a:spcAft>
              <a:buSzPts val="1679"/>
              <a:buNone/>
              <a:defRPr b="1" sz="2099"/>
            </a:lvl4pPr>
            <a:lvl5pPr indent="-228600" lvl="4" marL="2286000" algn="l">
              <a:lnSpc>
                <a:spcPct val="90000"/>
              </a:lnSpc>
              <a:spcBef>
                <a:spcPts val="800"/>
              </a:spcBef>
              <a:spcAft>
                <a:spcPts val="0"/>
              </a:spcAft>
              <a:buSzPts val="1679"/>
              <a:buNone/>
              <a:defRPr b="1" sz="2099"/>
            </a:lvl5pPr>
            <a:lvl6pPr indent="-228600" lvl="5" marL="2743200" algn="l">
              <a:lnSpc>
                <a:spcPct val="90000"/>
              </a:lnSpc>
              <a:spcBef>
                <a:spcPts val="800"/>
              </a:spcBef>
              <a:spcAft>
                <a:spcPts val="0"/>
              </a:spcAft>
              <a:buSzPts val="1679"/>
              <a:buNone/>
              <a:defRPr b="1" sz="2099"/>
            </a:lvl6pPr>
            <a:lvl7pPr indent="-228600" lvl="6" marL="3200400" algn="l">
              <a:lnSpc>
                <a:spcPct val="90000"/>
              </a:lnSpc>
              <a:spcBef>
                <a:spcPts val="800"/>
              </a:spcBef>
              <a:spcAft>
                <a:spcPts val="0"/>
              </a:spcAft>
              <a:buSzPts val="1679"/>
              <a:buNone/>
              <a:defRPr b="1" sz="2099"/>
            </a:lvl7pPr>
            <a:lvl8pPr indent="-228600" lvl="7" marL="3657600" algn="l">
              <a:lnSpc>
                <a:spcPct val="90000"/>
              </a:lnSpc>
              <a:spcBef>
                <a:spcPts val="800"/>
              </a:spcBef>
              <a:spcAft>
                <a:spcPts val="0"/>
              </a:spcAft>
              <a:buSzPts val="1679"/>
              <a:buNone/>
              <a:defRPr b="1" sz="2099"/>
            </a:lvl8pPr>
            <a:lvl9pPr indent="-228600" lvl="8" marL="4114800" algn="l">
              <a:lnSpc>
                <a:spcPct val="90000"/>
              </a:lnSpc>
              <a:spcBef>
                <a:spcPts val="800"/>
              </a:spcBef>
              <a:spcAft>
                <a:spcPts val="0"/>
              </a:spcAft>
              <a:buSzPts val="1679"/>
              <a:buNone/>
              <a:defRPr b="1" sz="2099"/>
            </a:lvl9pPr>
          </a:lstStyle>
          <a:p/>
        </p:txBody>
      </p:sp>
      <p:sp>
        <p:nvSpPr>
          <p:cNvPr id="61" name="Google Shape;61;p35"/>
          <p:cNvSpPr txBox="1"/>
          <p:nvPr>
            <p:ph idx="2" type="body"/>
          </p:nvPr>
        </p:nvSpPr>
        <p:spPr>
          <a:xfrm>
            <a:off x="1218884" y="2717800"/>
            <a:ext cx="5078677" cy="3454400"/>
          </a:xfrm>
          <a:prstGeom prst="rect">
            <a:avLst/>
          </a:prstGeom>
          <a:noFill/>
          <a:ln>
            <a:noFill/>
          </a:ln>
        </p:spPr>
        <p:txBody>
          <a:bodyPr anchorCtr="0" anchor="t" bIns="60925" lIns="121875" spcFirstLastPara="1" rIns="121875" wrap="square" tIns="60925">
            <a:no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62" name="Google Shape;62;p35"/>
          <p:cNvSpPr txBox="1"/>
          <p:nvPr>
            <p:ph idx="3" type="body"/>
          </p:nvPr>
        </p:nvSpPr>
        <p:spPr>
          <a:xfrm>
            <a:off x="6496644"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1"/>
              <a:buNone/>
              <a:defRPr b="0" sz="2801" cap="none">
                <a:solidFill>
                  <a:schemeClr val="accent1"/>
                </a:solidFill>
              </a:defRPr>
            </a:lvl1pPr>
            <a:lvl2pPr indent="-228600" lvl="1" marL="914400" algn="l">
              <a:lnSpc>
                <a:spcPct val="90000"/>
              </a:lnSpc>
              <a:spcBef>
                <a:spcPts val="800"/>
              </a:spcBef>
              <a:spcAft>
                <a:spcPts val="0"/>
              </a:spcAft>
              <a:buSzPts val="2161"/>
              <a:buNone/>
              <a:defRPr b="1" sz="2701"/>
            </a:lvl2pPr>
            <a:lvl3pPr indent="-228600" lvl="2" marL="1371600" algn="l">
              <a:lnSpc>
                <a:spcPct val="90000"/>
              </a:lnSpc>
              <a:spcBef>
                <a:spcPts val="800"/>
              </a:spcBef>
              <a:spcAft>
                <a:spcPts val="0"/>
              </a:spcAft>
              <a:buSzPts val="1919"/>
              <a:buNone/>
              <a:defRPr b="1" sz="2399"/>
            </a:lvl3pPr>
            <a:lvl4pPr indent="-228600" lvl="3" marL="1828800" algn="l">
              <a:lnSpc>
                <a:spcPct val="90000"/>
              </a:lnSpc>
              <a:spcBef>
                <a:spcPts val="800"/>
              </a:spcBef>
              <a:spcAft>
                <a:spcPts val="0"/>
              </a:spcAft>
              <a:buSzPts val="1679"/>
              <a:buNone/>
              <a:defRPr b="1" sz="2099"/>
            </a:lvl4pPr>
            <a:lvl5pPr indent="-228600" lvl="4" marL="2286000" algn="l">
              <a:lnSpc>
                <a:spcPct val="90000"/>
              </a:lnSpc>
              <a:spcBef>
                <a:spcPts val="800"/>
              </a:spcBef>
              <a:spcAft>
                <a:spcPts val="0"/>
              </a:spcAft>
              <a:buSzPts val="1679"/>
              <a:buNone/>
              <a:defRPr b="1" sz="2099"/>
            </a:lvl5pPr>
            <a:lvl6pPr indent="-228600" lvl="5" marL="2743200" algn="l">
              <a:lnSpc>
                <a:spcPct val="90000"/>
              </a:lnSpc>
              <a:spcBef>
                <a:spcPts val="800"/>
              </a:spcBef>
              <a:spcAft>
                <a:spcPts val="0"/>
              </a:spcAft>
              <a:buSzPts val="1679"/>
              <a:buNone/>
              <a:defRPr b="1" sz="2099"/>
            </a:lvl6pPr>
            <a:lvl7pPr indent="-228600" lvl="6" marL="3200400" algn="l">
              <a:lnSpc>
                <a:spcPct val="90000"/>
              </a:lnSpc>
              <a:spcBef>
                <a:spcPts val="800"/>
              </a:spcBef>
              <a:spcAft>
                <a:spcPts val="0"/>
              </a:spcAft>
              <a:buSzPts val="1679"/>
              <a:buNone/>
              <a:defRPr b="1" sz="2099"/>
            </a:lvl7pPr>
            <a:lvl8pPr indent="-228600" lvl="7" marL="3657600" algn="l">
              <a:lnSpc>
                <a:spcPct val="90000"/>
              </a:lnSpc>
              <a:spcBef>
                <a:spcPts val="800"/>
              </a:spcBef>
              <a:spcAft>
                <a:spcPts val="0"/>
              </a:spcAft>
              <a:buSzPts val="1679"/>
              <a:buNone/>
              <a:defRPr b="1" sz="2099"/>
            </a:lvl8pPr>
            <a:lvl9pPr indent="-228600" lvl="8" marL="4114800" algn="l">
              <a:lnSpc>
                <a:spcPct val="90000"/>
              </a:lnSpc>
              <a:spcBef>
                <a:spcPts val="800"/>
              </a:spcBef>
              <a:spcAft>
                <a:spcPts val="0"/>
              </a:spcAft>
              <a:buSzPts val="1679"/>
              <a:buNone/>
              <a:defRPr b="1" sz="2099"/>
            </a:lvl9pPr>
          </a:lstStyle>
          <a:p/>
        </p:txBody>
      </p:sp>
      <p:sp>
        <p:nvSpPr>
          <p:cNvPr id="63" name="Google Shape;63;p35"/>
          <p:cNvSpPr txBox="1"/>
          <p:nvPr>
            <p:ph idx="4" type="body"/>
          </p:nvPr>
        </p:nvSpPr>
        <p:spPr>
          <a:xfrm>
            <a:off x="6500708" y="2717800"/>
            <a:ext cx="5078677" cy="3454400"/>
          </a:xfrm>
          <a:prstGeom prst="rect">
            <a:avLst/>
          </a:prstGeom>
          <a:noFill/>
          <a:ln>
            <a:noFill/>
          </a:ln>
        </p:spPr>
        <p:txBody>
          <a:bodyPr anchorCtr="0" anchor="t" bIns="60925" lIns="121875" spcFirstLastPara="1" rIns="121875" wrap="square" tIns="60925">
            <a:no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64" name="Google Shape;64;p35"/>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5"/>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7" name="Shape 67"/>
        <p:cNvGrpSpPr/>
        <p:nvPr/>
      </p:nvGrpSpPr>
      <p:grpSpPr>
        <a:xfrm>
          <a:off x="0" y="0"/>
          <a:ext cx="0" cy="0"/>
          <a:chOff x="0" y="0"/>
          <a:chExt cx="0" cy="0"/>
        </a:xfrm>
      </p:grpSpPr>
      <p:sp>
        <p:nvSpPr>
          <p:cNvPr id="68" name="Google Shape;68;p36"/>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6"/>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leyenda" type="objTx">
  <p:cSld name="OBJECT_WITH_CAPTION_TEXT">
    <p:spTree>
      <p:nvGrpSpPr>
        <p:cNvPr id="72" name="Shape 72"/>
        <p:cNvGrpSpPr/>
        <p:nvPr/>
      </p:nvGrpSpPr>
      <p:grpSpPr>
        <a:xfrm>
          <a:off x="0" y="0"/>
          <a:ext cx="0" cy="0"/>
          <a:chOff x="0" y="0"/>
          <a:chExt cx="0" cy="0"/>
        </a:xfrm>
      </p:grpSpPr>
      <p:sp>
        <p:nvSpPr>
          <p:cNvPr id="73" name="Google Shape;73;p37"/>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1"/>
              <a:buFont typeface="Calibri"/>
              <a:buNone/>
              <a:defRPr b="0" sz="2801"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7"/>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id="75" name="Google Shape;75;p37"/>
          <p:cNvSpPr txBox="1"/>
          <p:nvPr>
            <p:ph idx="2" type="body"/>
          </p:nvPr>
        </p:nvSpPr>
        <p:spPr>
          <a:xfrm>
            <a:off x="5484971" y="584200"/>
            <a:ext cx="6094413" cy="5588000"/>
          </a:xfrm>
          <a:prstGeom prst="rect">
            <a:avLst/>
          </a:prstGeom>
          <a:noFill/>
          <a:ln>
            <a:noFill/>
          </a:ln>
        </p:spPr>
        <p:txBody>
          <a:bodyPr anchorCtr="0" anchor="t" bIns="60925" lIns="121875" spcFirstLastPara="1" rIns="121875" wrap="square" tIns="60925">
            <a:norm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76" name="Google Shape;76;p37"/>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7"/>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79" name="Shape 79"/>
        <p:cNvGrpSpPr/>
        <p:nvPr/>
      </p:nvGrpSpPr>
      <p:grpSpPr>
        <a:xfrm>
          <a:off x="0" y="0"/>
          <a:ext cx="0" cy="0"/>
          <a:chOff x="0" y="0"/>
          <a:chExt cx="0" cy="0"/>
        </a:xfrm>
      </p:grpSpPr>
      <p:sp>
        <p:nvSpPr>
          <p:cNvPr id="80" name="Google Shape;80;p38"/>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1"/>
              <a:buFont typeface="Calibri"/>
              <a:buNone/>
              <a:defRPr b="0" sz="2801"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8"/>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descr="Marcador de posición vacío para agregar una imagen. Haga clic en el marcador de posición y seleccione la imagen que desee agregar." id="82" name="Google Shape;82;p38"/>
          <p:cNvSpPr/>
          <p:nvPr>
            <p:ph idx="2" type="pic"/>
          </p:nvPr>
        </p:nvSpPr>
        <p:spPr>
          <a:xfrm>
            <a:off x="5484971" y="584200"/>
            <a:ext cx="6094413" cy="5588000"/>
          </a:xfrm>
          <a:prstGeom prst="rect">
            <a:avLst/>
          </a:prstGeom>
          <a:noFill/>
          <a:ln cap="flat" cmpd="sng" w="12700">
            <a:solidFill>
              <a:srgbClr val="3F3F3F"/>
            </a:solidFill>
            <a:prstDash val="solid"/>
            <a:miter lim="800000"/>
            <a:headEnd len="sm" w="sm" type="none"/>
            <a:tailEnd len="sm" w="sm" type="none"/>
          </a:ln>
        </p:spPr>
      </p:sp>
      <p:sp>
        <p:nvSpPr>
          <p:cNvPr id="83" name="Google Shape;83;p38"/>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8"/>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8"/>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pic>
        <p:nvPicPr>
          <p:cNvPr id="86" name="Google Shape;86;p38"/>
          <p:cNvPicPr preferRelativeResize="0"/>
          <p:nvPr/>
        </p:nvPicPr>
        <p:blipFill rotWithShape="1">
          <a:blip r:embed="rId2">
            <a:alphaModFix/>
          </a:blip>
          <a:srcRect b="0" l="0" r="0" t="0"/>
          <a:stretch/>
        </p:blipFill>
        <p:spPr>
          <a:xfrm>
            <a:off x="10342388" y="5799955"/>
            <a:ext cx="1801372" cy="105765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5E5E5"/>
            </a:gs>
            <a:gs pos="81000">
              <a:srgbClr val="E5E5E5"/>
            </a:gs>
            <a:gs pos="85000">
              <a:srgbClr val="0D172F"/>
            </a:gs>
            <a:gs pos="100000">
              <a:srgbClr val="122041"/>
            </a:gs>
          </a:gsLst>
          <a:lin ang="3600000" scaled="0"/>
        </a:gradFill>
      </p:bgPr>
    </p:bg>
    <p:spTree>
      <p:nvGrpSpPr>
        <p:cNvPr id="9" name="Shape 9"/>
        <p:cNvGrpSpPr/>
        <p:nvPr/>
      </p:nvGrpSpPr>
      <p:grpSpPr>
        <a:xfrm>
          <a:off x="0" y="0"/>
          <a:ext cx="0" cy="0"/>
          <a:chOff x="0" y="0"/>
          <a:chExt cx="0" cy="0"/>
        </a:xfrm>
      </p:grpSpPr>
      <p:grpSp>
        <p:nvGrpSpPr>
          <p:cNvPr id="10" name="Google Shape;10;p29"/>
          <p:cNvGrpSpPr/>
          <p:nvPr/>
        </p:nvGrpSpPr>
        <p:grpSpPr>
          <a:xfrm>
            <a:off x="-15866" y="-3174"/>
            <a:ext cx="819993" cy="5229225"/>
            <a:chOff x="-11906" y="-2381"/>
            <a:chExt cx="615155" cy="3921919"/>
          </a:xfrm>
        </p:grpSpPr>
        <p:sp>
          <p:nvSpPr>
            <p:cNvPr id="11" name="Google Shape;11;p29"/>
            <p:cNvSpPr/>
            <p:nvPr/>
          </p:nvSpPr>
          <p:spPr>
            <a:xfrm>
              <a:off x="-9526" y="0"/>
              <a:ext cx="612775" cy="3919538"/>
            </a:xfrm>
            <a:custGeom>
              <a:rect b="b" l="l" r="r" t="t"/>
              <a:pathLst>
                <a:path extrusionOk="0" h="3919538" w="612775">
                  <a:moveTo>
                    <a:pt x="0" y="3919538"/>
                  </a:moveTo>
                  <a:lnTo>
                    <a:pt x="612775" y="2984500"/>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12" name="Google Shape;12;p29"/>
            <p:cNvSpPr/>
            <p:nvPr/>
          </p:nvSpPr>
          <p:spPr>
            <a:xfrm>
              <a:off x="-11906" y="0"/>
              <a:ext cx="410751" cy="3421856"/>
            </a:xfrm>
            <a:custGeom>
              <a:rect b="b" l="l" r="r" t="t"/>
              <a:pathLst>
                <a:path extrusionOk="0" h="3421856" w="410751">
                  <a:moveTo>
                    <a:pt x="0" y="3421856"/>
                  </a:moveTo>
                  <a:lnTo>
                    <a:pt x="410751" y="2798680"/>
                  </a:lnTo>
                  <a:lnTo>
                    <a:pt x="409575" y="0"/>
                  </a:ln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13" name="Google Shape;13;p29"/>
            <p:cNvSpPr/>
            <p:nvPr/>
          </p:nvSpPr>
          <p:spPr>
            <a:xfrm>
              <a:off x="-7144" y="-2381"/>
              <a:ext cx="238919" cy="2976561"/>
            </a:xfrm>
            <a:custGeom>
              <a:rect b="b" l="l" r="r" t="t"/>
              <a:pathLst>
                <a:path extrusionOk="0" h="2976561" w="238919">
                  <a:moveTo>
                    <a:pt x="0" y="2976561"/>
                  </a:moveTo>
                  <a:lnTo>
                    <a:pt x="238919" y="2616170"/>
                  </a:lnTo>
                  <a:cubicBezTo>
                    <a:pt x="238654" y="1744113"/>
                    <a:pt x="238390" y="872057"/>
                    <a:pt x="238125"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grpSp>
      <p:sp>
        <p:nvSpPr>
          <p:cNvPr id="14" name="Google Shape;14;p29"/>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9"/>
          <p:cNvSpPr txBox="1"/>
          <p:nvPr>
            <p:ph idx="1" type="body"/>
          </p:nvPr>
        </p:nvSpPr>
        <p:spPr>
          <a:xfrm>
            <a:off x="1218884" y="1701797"/>
            <a:ext cx="10360501" cy="4462272"/>
          </a:xfrm>
          <a:prstGeom prst="rect">
            <a:avLst/>
          </a:prstGeom>
          <a:noFill/>
          <a:ln>
            <a:noFill/>
          </a:ln>
        </p:spPr>
        <p:txBody>
          <a:bodyPr anchorCtr="0" anchor="t" bIns="60925" lIns="121875" spcFirstLastPara="1" rIns="121875" wrap="square" tIns="60925">
            <a:normAutofit/>
          </a:bodyPr>
          <a:lstStyle>
            <a:lvl1pPr indent="-406463" lvl="0" marL="457200" marR="0" rtl="0" algn="l">
              <a:lnSpc>
                <a:spcPct val="90000"/>
              </a:lnSpc>
              <a:spcBef>
                <a:spcPts val="1600"/>
              </a:spcBef>
              <a:spcAft>
                <a:spcPts val="0"/>
              </a:spcAft>
              <a:buClr>
                <a:schemeClr val="accent1"/>
              </a:buClr>
              <a:buSzPts val="2801"/>
              <a:buFont typeface="Arial"/>
              <a:buChar char="•"/>
              <a:defRPr b="0" i="0" sz="2801" u="none" cap="none" strike="noStrike">
                <a:solidFill>
                  <a:schemeClr val="lt1"/>
                </a:solidFill>
                <a:latin typeface="Calibri"/>
                <a:ea typeface="Calibri"/>
                <a:cs typeface="Calibri"/>
                <a:sym typeface="Calibri"/>
              </a:defRPr>
            </a:lvl1pPr>
            <a:lvl2pPr indent="-350469" lvl="1" marL="914400" marR="0" rtl="0" algn="l">
              <a:lnSpc>
                <a:spcPct val="90000"/>
              </a:lnSpc>
              <a:spcBef>
                <a:spcPts val="800"/>
              </a:spcBef>
              <a:spcAft>
                <a:spcPts val="0"/>
              </a:spcAft>
              <a:buClr>
                <a:schemeClr val="accent1"/>
              </a:buClr>
              <a:buSzPts val="1919"/>
              <a:buFont typeface="Arial"/>
              <a:buChar char="•"/>
              <a:defRPr b="0" i="0" sz="2399"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16" name="Google Shape;16;p29"/>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7" name="Google Shape;17;p29"/>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8" name="Google Shape;18;p29"/>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pic>
        <p:nvPicPr>
          <p:cNvPr id="19" name="Google Shape;19;p29"/>
          <p:cNvPicPr preferRelativeResize="0"/>
          <p:nvPr/>
        </p:nvPicPr>
        <p:blipFill rotWithShape="1">
          <a:blip r:embed="rId1">
            <a:alphaModFix/>
          </a:blip>
          <a:srcRect b="0" l="0" r="0" t="0"/>
          <a:stretch/>
        </p:blipFill>
        <p:spPr>
          <a:xfrm>
            <a:off x="10359066" y="5806421"/>
            <a:ext cx="1801372" cy="105765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625176" y="584206"/>
            <a:ext cx="8735325" cy="2000251"/>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5400"/>
              <a:buFont typeface="Calibri"/>
              <a:buNone/>
            </a:pPr>
            <a:r>
              <a:rPr b="1" lang="es-AR">
                <a:solidFill>
                  <a:schemeClr val="dk1"/>
                </a:solidFill>
              </a:rPr>
              <a:t>Base de Datos</a:t>
            </a:r>
            <a:endParaRPr/>
          </a:p>
        </p:txBody>
      </p:sp>
      <p:sp>
        <p:nvSpPr>
          <p:cNvPr id="105" name="Google Shape;105;p1"/>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800"/>
              <a:buNone/>
            </a:pPr>
            <a:r>
              <a:rPr lang="es-AR"/>
              <a:t>RESTRICCIONES DE INTEGRIDAD</a:t>
            </a:r>
            <a:endParaRPr/>
          </a:p>
        </p:txBody>
      </p:sp>
      <p:pic>
        <p:nvPicPr>
          <p:cNvPr id="106" name="Google Shape;106;p1"/>
          <p:cNvPicPr preferRelativeResize="0"/>
          <p:nvPr/>
        </p:nvPicPr>
        <p:blipFill rotWithShape="1">
          <a:blip r:embed="rId3">
            <a:alphaModFix/>
          </a:blip>
          <a:srcRect b="0" l="0" r="0" t="0"/>
          <a:stretch/>
        </p:blipFill>
        <p:spPr>
          <a:xfrm>
            <a:off x="4870276" y="3492501"/>
            <a:ext cx="3124200" cy="2857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0"/>
          <p:cNvPicPr preferRelativeResize="0"/>
          <p:nvPr>
            <p:ph idx="1" type="body"/>
          </p:nvPr>
        </p:nvPicPr>
        <p:blipFill rotWithShape="1">
          <a:blip r:embed="rId3">
            <a:alphaModFix/>
          </a:blip>
          <a:srcRect b="0" l="0" r="0" t="0"/>
          <a:stretch/>
        </p:blipFill>
        <p:spPr>
          <a:xfrm>
            <a:off x="998684" y="476672"/>
            <a:ext cx="10191455" cy="4320480"/>
          </a:xfrm>
          <a:prstGeom prst="rect">
            <a:avLst/>
          </a:prstGeom>
          <a:noFill/>
          <a:ln>
            <a:noFill/>
          </a:ln>
        </p:spPr>
      </p:pic>
      <p:sp>
        <p:nvSpPr>
          <p:cNvPr id="181" name="Google Shape;181;p10"/>
          <p:cNvSpPr/>
          <p:nvPr/>
        </p:nvSpPr>
        <p:spPr>
          <a:xfrm>
            <a:off x="8398668" y="2924944"/>
            <a:ext cx="1440160" cy="504056"/>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p:txBody>
      </p:sp>
      <p:sp>
        <p:nvSpPr>
          <p:cNvPr id="182" name="Google Shape;182;p10"/>
          <p:cNvSpPr txBox="1"/>
          <p:nvPr>
            <p:ph type="title"/>
          </p:nvPr>
        </p:nvSpPr>
        <p:spPr>
          <a:xfrm>
            <a:off x="6478620" y="2384884"/>
            <a:ext cx="4752528" cy="504056"/>
          </a:xfrm>
          <a:prstGeom prst="rect">
            <a:avLst/>
          </a:prstGeom>
          <a:noFill/>
          <a:ln>
            <a:noFill/>
          </a:ln>
        </p:spPr>
        <p:txBody>
          <a:bodyPr anchorCtr="0" anchor="b" bIns="60925" lIns="121875" spcFirstLastPara="1" rIns="121875" wrap="square" tIns="60925">
            <a:normAutofit fontScale="90000"/>
          </a:bodyPr>
          <a:lstStyle/>
          <a:p>
            <a:pPr indent="0" lvl="0" marL="0" rtl="0" algn="ctr">
              <a:lnSpc>
                <a:spcPct val="90000"/>
              </a:lnSpc>
              <a:spcBef>
                <a:spcPts val="0"/>
              </a:spcBef>
              <a:spcAft>
                <a:spcPts val="0"/>
              </a:spcAft>
              <a:buClr>
                <a:schemeClr val="dk1"/>
              </a:buClr>
              <a:buSzPct val="100000"/>
              <a:buFont typeface="Calibri"/>
              <a:buNone/>
            </a:pPr>
            <a:r>
              <a:rPr lang="es-AR" sz="2800">
                <a:solidFill>
                  <a:schemeClr val="dk1"/>
                </a:solidFill>
              </a:rPr>
              <a:t>Evitar ingresar valores vacío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Constraint Not Null</a:t>
            </a:r>
            <a:endParaRPr>
              <a:solidFill>
                <a:schemeClr val="dk1"/>
              </a:solidFill>
            </a:endParaRPr>
          </a:p>
        </p:txBody>
      </p:sp>
      <p:sp>
        <p:nvSpPr>
          <p:cNvPr id="188" name="Google Shape;188;p11"/>
          <p:cNvSpPr txBox="1"/>
          <p:nvPr>
            <p:ph idx="1" type="body"/>
          </p:nvPr>
        </p:nvSpPr>
        <p:spPr>
          <a:xfrm>
            <a:off x="1218884" y="1706880"/>
            <a:ext cx="5078677" cy="4465320"/>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000"/>
              <a:buNone/>
            </a:pPr>
            <a:r>
              <a:rPr lang="es-AR" sz="2000">
                <a:solidFill>
                  <a:schemeClr val="dk1"/>
                </a:solidFill>
              </a:rPr>
              <a:t>CREATE TABLE Sales (</a:t>
            </a:r>
            <a:endParaRPr/>
          </a:p>
          <a:p>
            <a:pPr indent="0" lvl="0" marL="0" rtl="0" algn="l">
              <a:lnSpc>
                <a:spcPct val="90000"/>
              </a:lnSpc>
              <a:spcBef>
                <a:spcPts val="1600"/>
              </a:spcBef>
              <a:spcAft>
                <a:spcPts val="0"/>
              </a:spcAft>
              <a:buSzPts val="2000"/>
              <a:buNone/>
            </a:pPr>
            <a:r>
              <a:rPr lang="es-AR" sz="2000">
                <a:solidFill>
                  <a:schemeClr val="dk1"/>
                </a:solidFill>
              </a:rPr>
              <a:t>    Sale_Id int NOT NULL,</a:t>
            </a:r>
            <a:endParaRPr/>
          </a:p>
          <a:p>
            <a:pPr indent="0" lvl="0" marL="0" rtl="0" algn="l">
              <a:lnSpc>
                <a:spcPct val="90000"/>
              </a:lnSpc>
              <a:spcBef>
                <a:spcPts val="1600"/>
              </a:spcBef>
              <a:spcAft>
                <a:spcPts val="0"/>
              </a:spcAft>
              <a:buSzPts val="2000"/>
              <a:buNone/>
            </a:pPr>
            <a:r>
              <a:rPr lang="es-AR" sz="2000">
                <a:solidFill>
                  <a:schemeClr val="dk1"/>
                </a:solidFill>
              </a:rPr>
              <a:t>    Sale_Amount int NOT NULL,</a:t>
            </a:r>
            <a:endParaRPr/>
          </a:p>
          <a:p>
            <a:pPr indent="0" lvl="0" marL="0" rtl="0" algn="l">
              <a:lnSpc>
                <a:spcPct val="90000"/>
              </a:lnSpc>
              <a:spcBef>
                <a:spcPts val="1600"/>
              </a:spcBef>
              <a:spcAft>
                <a:spcPts val="0"/>
              </a:spcAft>
              <a:buSzPts val="2000"/>
              <a:buNone/>
            </a:pPr>
            <a:r>
              <a:rPr lang="es-AR" sz="2000">
                <a:solidFill>
                  <a:schemeClr val="dk1"/>
                </a:solidFill>
              </a:rPr>
              <a:t>    Vendor_Name varchar(255) NOT NULL,</a:t>
            </a:r>
            <a:endParaRPr/>
          </a:p>
          <a:p>
            <a:pPr indent="0" lvl="0" marL="0" rtl="0" algn="l">
              <a:lnSpc>
                <a:spcPct val="90000"/>
              </a:lnSpc>
              <a:spcBef>
                <a:spcPts val="1600"/>
              </a:spcBef>
              <a:spcAft>
                <a:spcPts val="0"/>
              </a:spcAft>
              <a:buSzPts val="2000"/>
              <a:buNone/>
            </a:pPr>
            <a:r>
              <a:rPr lang="es-AR" sz="2000">
                <a:solidFill>
                  <a:schemeClr val="dk1"/>
                </a:solidFill>
              </a:rPr>
              <a:t>    Sale_Date date,</a:t>
            </a:r>
            <a:endParaRPr/>
          </a:p>
          <a:p>
            <a:pPr indent="0" lvl="0" marL="0" rtl="0" algn="l">
              <a:lnSpc>
                <a:spcPct val="90000"/>
              </a:lnSpc>
              <a:spcBef>
                <a:spcPts val="1600"/>
              </a:spcBef>
              <a:spcAft>
                <a:spcPts val="0"/>
              </a:spcAft>
              <a:buSzPts val="2000"/>
              <a:buNone/>
            </a:pPr>
            <a:r>
              <a:rPr b="1" lang="es-AR" sz="2000">
                <a:solidFill>
                  <a:srgbClr val="C00000"/>
                </a:solidFill>
                <a:highlight>
                  <a:srgbClr val="FFFF00"/>
                </a:highlight>
              </a:rPr>
              <a:t>    Profit int</a:t>
            </a:r>
            <a:endParaRPr/>
          </a:p>
          <a:p>
            <a:pPr indent="0" lvl="0" marL="0" rtl="0" algn="l">
              <a:lnSpc>
                <a:spcPct val="90000"/>
              </a:lnSpc>
              <a:spcBef>
                <a:spcPts val="1600"/>
              </a:spcBef>
              <a:spcAft>
                <a:spcPts val="0"/>
              </a:spcAft>
              <a:buSzPts val="2000"/>
              <a:buNone/>
            </a:pPr>
            <a:r>
              <a:rPr lang="es-AR" sz="2000">
                <a:solidFill>
                  <a:schemeClr val="dk1"/>
                </a:solidFill>
              </a:rPr>
              <a:t>);</a:t>
            </a:r>
            <a:endParaRPr sz="2000">
              <a:solidFill>
                <a:schemeClr val="dk1"/>
              </a:solidFill>
            </a:endParaRPr>
          </a:p>
        </p:txBody>
      </p:sp>
      <p:sp>
        <p:nvSpPr>
          <p:cNvPr id="189" name="Google Shape;189;p11"/>
          <p:cNvSpPr txBox="1"/>
          <p:nvPr>
            <p:ph idx="2" type="body"/>
          </p:nvPr>
        </p:nvSpPr>
        <p:spPr>
          <a:xfrm>
            <a:off x="6546574" y="1706880"/>
            <a:ext cx="5032811" cy="4465320"/>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800"/>
              <a:buNone/>
            </a:pPr>
            <a:r>
              <a:rPr lang="es-AR" sz="2800">
                <a:solidFill>
                  <a:schemeClr val="dk1"/>
                </a:solidFill>
              </a:rPr>
              <a:t>ALTER TABLE Sales</a:t>
            </a:r>
            <a:endParaRPr/>
          </a:p>
          <a:p>
            <a:pPr indent="0" lvl="0" marL="0" rtl="0" algn="l">
              <a:lnSpc>
                <a:spcPct val="90000"/>
              </a:lnSpc>
              <a:spcBef>
                <a:spcPts val="1600"/>
              </a:spcBef>
              <a:spcAft>
                <a:spcPts val="0"/>
              </a:spcAft>
              <a:buSzPts val="2800"/>
              <a:buNone/>
            </a:pPr>
            <a:r>
              <a:rPr lang="es-AR" sz="2800">
                <a:solidFill>
                  <a:schemeClr val="dk1"/>
                </a:solidFill>
              </a:rPr>
              <a:t>MODIFY </a:t>
            </a:r>
            <a:r>
              <a:rPr b="1" lang="es-AR" sz="2800">
                <a:solidFill>
                  <a:srgbClr val="C00000"/>
                </a:solidFill>
                <a:highlight>
                  <a:srgbClr val="FFFF00"/>
                </a:highlight>
              </a:rPr>
              <a:t>Profit</a:t>
            </a:r>
            <a:r>
              <a:rPr lang="es-AR" sz="2800">
                <a:solidFill>
                  <a:srgbClr val="C00000"/>
                </a:solidFill>
              </a:rPr>
              <a:t> </a:t>
            </a:r>
            <a:r>
              <a:rPr lang="es-AR" sz="2800">
                <a:solidFill>
                  <a:schemeClr val="dk1"/>
                </a:solidFill>
              </a:rPr>
              <a:t>int NOT NULL;</a:t>
            </a:r>
            <a:endParaRPr sz="28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12"/>
          <p:cNvPicPr preferRelativeResize="0"/>
          <p:nvPr/>
        </p:nvPicPr>
        <p:blipFill rotWithShape="1">
          <a:blip r:embed="rId3">
            <a:alphaModFix/>
          </a:blip>
          <a:srcRect b="0" l="0" r="0" t="0"/>
          <a:stretch/>
        </p:blipFill>
        <p:spPr>
          <a:xfrm>
            <a:off x="957677" y="612756"/>
            <a:ext cx="10570594" cy="4552367"/>
          </a:xfrm>
          <a:prstGeom prst="rect">
            <a:avLst/>
          </a:prstGeom>
          <a:noFill/>
          <a:ln>
            <a:noFill/>
          </a:ln>
        </p:spPr>
      </p:pic>
      <p:sp>
        <p:nvSpPr>
          <p:cNvPr id="195" name="Google Shape;195;p12"/>
          <p:cNvSpPr/>
          <p:nvPr/>
        </p:nvSpPr>
        <p:spPr>
          <a:xfrm>
            <a:off x="4438228" y="3212976"/>
            <a:ext cx="1440160" cy="504056"/>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p:txBody>
      </p:sp>
      <p:sp>
        <p:nvSpPr>
          <p:cNvPr id="196" name="Google Shape;196;p12"/>
          <p:cNvSpPr txBox="1"/>
          <p:nvPr>
            <p:ph type="title"/>
          </p:nvPr>
        </p:nvSpPr>
        <p:spPr>
          <a:xfrm>
            <a:off x="4274590" y="2708920"/>
            <a:ext cx="7148414" cy="504056"/>
          </a:xfrm>
          <a:prstGeom prst="rect">
            <a:avLst/>
          </a:prstGeom>
          <a:noFill/>
          <a:ln>
            <a:noFill/>
          </a:ln>
        </p:spPr>
        <p:txBody>
          <a:bodyPr anchorCtr="0" anchor="b" bIns="60925" lIns="121875" spcFirstLastPara="1" rIns="121875" wrap="square" tIns="60925">
            <a:normAutofit fontScale="90000"/>
          </a:bodyPr>
          <a:lstStyle/>
          <a:p>
            <a:pPr indent="0" lvl="0" marL="0" rtl="0" algn="l">
              <a:lnSpc>
                <a:spcPct val="90000"/>
              </a:lnSpc>
              <a:spcBef>
                <a:spcPts val="0"/>
              </a:spcBef>
              <a:spcAft>
                <a:spcPts val="0"/>
              </a:spcAft>
              <a:buClr>
                <a:schemeClr val="dk1"/>
              </a:buClr>
              <a:buSzPct val="100000"/>
              <a:buFont typeface="Calibri"/>
              <a:buNone/>
            </a:pPr>
            <a:r>
              <a:rPr lang="es-AR" sz="2800">
                <a:solidFill>
                  <a:schemeClr val="dk1"/>
                </a:solidFill>
              </a:rPr>
              <a:t>Hace que los valore de una columna nunca se repita</a:t>
            </a:r>
            <a:br>
              <a:rPr lang="es-AR" sz="2800">
                <a:solidFill>
                  <a:schemeClr val="dk1"/>
                </a:solidFill>
              </a:rPr>
            </a:br>
            <a:r>
              <a:rPr lang="es-AR" sz="2800">
                <a:solidFill>
                  <a:schemeClr val="dk1"/>
                </a:solidFill>
              </a:rPr>
              <a:t>ejemplo DNI</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Constraint Unique</a:t>
            </a:r>
            <a:endParaRPr>
              <a:solidFill>
                <a:schemeClr val="dk1"/>
              </a:solidFill>
            </a:endParaRPr>
          </a:p>
        </p:txBody>
      </p:sp>
      <p:sp>
        <p:nvSpPr>
          <p:cNvPr id="202" name="Google Shape;202;p13"/>
          <p:cNvSpPr txBox="1"/>
          <p:nvPr>
            <p:ph idx="1" type="body"/>
          </p:nvPr>
        </p:nvSpPr>
        <p:spPr>
          <a:xfrm>
            <a:off x="1218884" y="1706880"/>
            <a:ext cx="5078677" cy="4465320"/>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000"/>
              <a:buNone/>
            </a:pPr>
            <a:r>
              <a:rPr lang="es-AR" sz="2000">
                <a:solidFill>
                  <a:schemeClr val="dk1"/>
                </a:solidFill>
              </a:rPr>
              <a:t>CREATE TABLE Sales (</a:t>
            </a:r>
            <a:endParaRPr/>
          </a:p>
          <a:p>
            <a:pPr indent="0" lvl="0" marL="0" rtl="0" algn="l">
              <a:lnSpc>
                <a:spcPct val="90000"/>
              </a:lnSpc>
              <a:spcBef>
                <a:spcPts val="1600"/>
              </a:spcBef>
              <a:spcAft>
                <a:spcPts val="0"/>
              </a:spcAft>
              <a:buSzPts val="2000"/>
              <a:buNone/>
            </a:pPr>
            <a:r>
              <a:rPr lang="es-AR" sz="2000">
                <a:solidFill>
                  <a:schemeClr val="dk1"/>
                </a:solidFill>
              </a:rPr>
              <a:t>    Sale_Id int NOT NULL </a:t>
            </a:r>
            <a:r>
              <a:rPr lang="es-AR" sz="2000">
                <a:solidFill>
                  <a:srgbClr val="C00000"/>
                </a:solidFill>
                <a:highlight>
                  <a:srgbClr val="FFFF00"/>
                </a:highlight>
              </a:rPr>
              <a:t>UNIQUE</a:t>
            </a:r>
            <a:r>
              <a:rPr lang="es-AR" sz="2000">
                <a:solidFill>
                  <a:schemeClr val="dk1"/>
                </a:solidFill>
              </a:rPr>
              <a:t>,</a:t>
            </a:r>
            <a:endParaRPr/>
          </a:p>
          <a:p>
            <a:pPr indent="0" lvl="0" marL="0" rtl="0" algn="l">
              <a:lnSpc>
                <a:spcPct val="90000"/>
              </a:lnSpc>
              <a:spcBef>
                <a:spcPts val="1600"/>
              </a:spcBef>
              <a:spcAft>
                <a:spcPts val="0"/>
              </a:spcAft>
              <a:buSzPts val="2000"/>
              <a:buNone/>
            </a:pPr>
            <a:r>
              <a:rPr lang="es-AR" sz="2000">
                <a:solidFill>
                  <a:schemeClr val="dk1"/>
                </a:solidFill>
              </a:rPr>
              <a:t>    Sale_Amount int NOT NULL,</a:t>
            </a:r>
            <a:endParaRPr/>
          </a:p>
          <a:p>
            <a:pPr indent="0" lvl="0" marL="0" rtl="0" algn="l">
              <a:lnSpc>
                <a:spcPct val="90000"/>
              </a:lnSpc>
              <a:spcBef>
                <a:spcPts val="1600"/>
              </a:spcBef>
              <a:spcAft>
                <a:spcPts val="0"/>
              </a:spcAft>
              <a:buSzPts val="2000"/>
              <a:buNone/>
            </a:pPr>
            <a:r>
              <a:rPr lang="es-AR" sz="2000">
                <a:solidFill>
                  <a:schemeClr val="dk1"/>
                </a:solidFill>
              </a:rPr>
              <a:t>    Vendor_Name varchar(255) NOT NULL,</a:t>
            </a:r>
            <a:endParaRPr/>
          </a:p>
          <a:p>
            <a:pPr indent="0" lvl="0" marL="0" rtl="0" algn="l">
              <a:lnSpc>
                <a:spcPct val="90000"/>
              </a:lnSpc>
              <a:spcBef>
                <a:spcPts val="1600"/>
              </a:spcBef>
              <a:spcAft>
                <a:spcPts val="0"/>
              </a:spcAft>
              <a:buSzPts val="2000"/>
              <a:buNone/>
            </a:pPr>
            <a:r>
              <a:rPr lang="es-AR" sz="2000">
                <a:solidFill>
                  <a:schemeClr val="dk1"/>
                </a:solidFill>
              </a:rPr>
              <a:t>    Sale_Date date,</a:t>
            </a:r>
            <a:endParaRPr/>
          </a:p>
          <a:p>
            <a:pPr indent="0" lvl="0" marL="0" rtl="0" algn="l">
              <a:lnSpc>
                <a:spcPct val="90000"/>
              </a:lnSpc>
              <a:spcBef>
                <a:spcPts val="1600"/>
              </a:spcBef>
              <a:spcAft>
                <a:spcPts val="0"/>
              </a:spcAft>
              <a:buSzPts val="2000"/>
              <a:buNone/>
            </a:pPr>
            <a:r>
              <a:rPr lang="es-AR" sz="2000">
                <a:solidFill>
                  <a:schemeClr val="dk1"/>
                </a:solidFill>
              </a:rPr>
              <a:t>    Profit int</a:t>
            </a:r>
            <a:endParaRPr/>
          </a:p>
          <a:p>
            <a:pPr indent="0" lvl="0" marL="0" rtl="0" algn="l">
              <a:lnSpc>
                <a:spcPct val="90000"/>
              </a:lnSpc>
              <a:spcBef>
                <a:spcPts val="1600"/>
              </a:spcBef>
              <a:spcAft>
                <a:spcPts val="0"/>
              </a:spcAft>
              <a:buSzPts val="2000"/>
              <a:buNone/>
            </a:pPr>
            <a:r>
              <a:rPr lang="es-AR" sz="2000">
                <a:solidFill>
                  <a:schemeClr val="dk1"/>
                </a:solidFill>
              </a:rPr>
              <a:t>);</a:t>
            </a:r>
            <a:endParaRPr sz="2000">
              <a:solidFill>
                <a:schemeClr val="dk1"/>
              </a:solidFill>
            </a:endParaRPr>
          </a:p>
        </p:txBody>
      </p:sp>
      <p:sp>
        <p:nvSpPr>
          <p:cNvPr id="203" name="Google Shape;203;p13"/>
          <p:cNvSpPr txBox="1"/>
          <p:nvPr>
            <p:ph idx="2" type="body"/>
          </p:nvPr>
        </p:nvSpPr>
        <p:spPr>
          <a:xfrm>
            <a:off x="6500708" y="1706880"/>
            <a:ext cx="5078677" cy="4465320"/>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000"/>
              <a:buNone/>
            </a:pPr>
            <a:r>
              <a:rPr lang="es-AR" sz="2000">
                <a:solidFill>
                  <a:schemeClr val="dk1"/>
                </a:solidFill>
              </a:rPr>
              <a:t>CREATE TABLE Sales (</a:t>
            </a:r>
            <a:endParaRPr/>
          </a:p>
          <a:p>
            <a:pPr indent="0" lvl="0" marL="0" rtl="0" algn="l">
              <a:lnSpc>
                <a:spcPct val="90000"/>
              </a:lnSpc>
              <a:spcBef>
                <a:spcPts val="1600"/>
              </a:spcBef>
              <a:spcAft>
                <a:spcPts val="0"/>
              </a:spcAft>
              <a:buSzPts val="2000"/>
              <a:buNone/>
            </a:pPr>
            <a:r>
              <a:rPr lang="es-AR" sz="2000">
                <a:solidFill>
                  <a:schemeClr val="dk1"/>
                </a:solidFill>
              </a:rPr>
              <a:t>    Sale_Id int NOT NULL,</a:t>
            </a:r>
            <a:endParaRPr/>
          </a:p>
          <a:p>
            <a:pPr indent="0" lvl="0" marL="0" rtl="0" algn="l">
              <a:lnSpc>
                <a:spcPct val="90000"/>
              </a:lnSpc>
              <a:spcBef>
                <a:spcPts val="1600"/>
              </a:spcBef>
              <a:spcAft>
                <a:spcPts val="0"/>
              </a:spcAft>
              <a:buSzPts val="2000"/>
              <a:buNone/>
            </a:pPr>
            <a:r>
              <a:rPr lang="es-AR" sz="2000">
                <a:solidFill>
                  <a:schemeClr val="dk1"/>
                </a:solidFill>
              </a:rPr>
              <a:t>    Sale_Amount int NOT NULL,</a:t>
            </a:r>
            <a:endParaRPr/>
          </a:p>
          <a:p>
            <a:pPr indent="0" lvl="0" marL="0" rtl="0" algn="l">
              <a:lnSpc>
                <a:spcPct val="90000"/>
              </a:lnSpc>
              <a:spcBef>
                <a:spcPts val="1600"/>
              </a:spcBef>
              <a:spcAft>
                <a:spcPts val="0"/>
              </a:spcAft>
              <a:buSzPts val="2000"/>
              <a:buNone/>
            </a:pPr>
            <a:r>
              <a:rPr lang="es-AR" sz="2000">
                <a:solidFill>
                  <a:schemeClr val="dk1"/>
                </a:solidFill>
              </a:rPr>
              <a:t>    Vendor_Name varchar(255) NOT NULL,</a:t>
            </a:r>
            <a:endParaRPr/>
          </a:p>
          <a:p>
            <a:pPr indent="0" lvl="0" marL="0" rtl="0" algn="l">
              <a:lnSpc>
                <a:spcPct val="90000"/>
              </a:lnSpc>
              <a:spcBef>
                <a:spcPts val="1600"/>
              </a:spcBef>
              <a:spcAft>
                <a:spcPts val="0"/>
              </a:spcAft>
              <a:buSzPts val="2000"/>
              <a:buNone/>
            </a:pPr>
            <a:r>
              <a:rPr lang="es-AR" sz="2000">
                <a:solidFill>
                  <a:schemeClr val="dk1"/>
                </a:solidFill>
              </a:rPr>
              <a:t>    Sale_Date date,</a:t>
            </a:r>
            <a:endParaRPr/>
          </a:p>
          <a:p>
            <a:pPr indent="0" lvl="0" marL="0" rtl="0" algn="l">
              <a:lnSpc>
                <a:spcPct val="90000"/>
              </a:lnSpc>
              <a:spcBef>
                <a:spcPts val="1600"/>
              </a:spcBef>
              <a:spcAft>
                <a:spcPts val="0"/>
              </a:spcAft>
              <a:buSzPts val="2000"/>
              <a:buNone/>
            </a:pPr>
            <a:r>
              <a:rPr lang="es-AR" sz="2000">
                <a:solidFill>
                  <a:schemeClr val="dk1"/>
                </a:solidFill>
              </a:rPr>
              <a:t>    Profit int,</a:t>
            </a:r>
            <a:endParaRPr/>
          </a:p>
          <a:p>
            <a:pPr indent="0" lvl="0" marL="0" rtl="0" algn="l">
              <a:lnSpc>
                <a:spcPct val="90000"/>
              </a:lnSpc>
              <a:spcBef>
                <a:spcPts val="1600"/>
              </a:spcBef>
              <a:spcAft>
                <a:spcPts val="0"/>
              </a:spcAft>
              <a:buSzPts val="2000"/>
              <a:buNone/>
            </a:pPr>
            <a:r>
              <a:rPr lang="es-AR" sz="2000">
                <a:solidFill>
                  <a:schemeClr val="dk1"/>
                </a:solidFill>
              </a:rPr>
              <a:t>    </a:t>
            </a:r>
            <a:r>
              <a:rPr lang="es-AR" sz="2000">
                <a:solidFill>
                  <a:schemeClr val="dk1"/>
                </a:solidFill>
                <a:highlight>
                  <a:srgbClr val="FFFF00"/>
                </a:highlight>
              </a:rPr>
              <a:t>CONSTRAINT UC_Sales UNIQUE (Sale_Id,Sale_Amount));</a:t>
            </a:r>
            <a:endParaRPr/>
          </a:p>
          <a:p>
            <a:pPr indent="0" lvl="0" marL="0" rtl="0" algn="l">
              <a:lnSpc>
                <a:spcPct val="90000"/>
              </a:lnSpc>
              <a:spcBef>
                <a:spcPts val="1600"/>
              </a:spcBef>
              <a:spcAft>
                <a:spcPts val="0"/>
              </a:spcAft>
              <a:buSzPts val="2000"/>
              <a:buNone/>
            </a:pPr>
            <a:r>
              <a:t/>
            </a:r>
            <a:endParaRPr sz="2000">
              <a:solidFill>
                <a:srgbClr val="C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Constraint Unique</a:t>
            </a:r>
            <a:endParaRPr/>
          </a:p>
        </p:txBody>
      </p:sp>
      <p:sp>
        <p:nvSpPr>
          <p:cNvPr id="209" name="Google Shape;209;p14"/>
          <p:cNvSpPr txBox="1"/>
          <p:nvPr>
            <p:ph idx="1" type="body"/>
          </p:nvPr>
        </p:nvSpPr>
        <p:spPr>
          <a:xfrm>
            <a:off x="1218884" y="1706880"/>
            <a:ext cx="10969941" cy="4465320"/>
          </a:xfrm>
          <a:prstGeom prst="rect">
            <a:avLst/>
          </a:prstGeom>
          <a:noFill/>
          <a:ln>
            <a:noFill/>
          </a:ln>
        </p:spPr>
        <p:txBody>
          <a:bodyPr anchorCtr="0" anchor="t" bIns="60925" lIns="121875" spcFirstLastPara="1" rIns="121875" wrap="square" tIns="60925">
            <a:noAutofit/>
          </a:bodyPr>
          <a:lstStyle/>
          <a:p>
            <a:pPr indent="-304757" lvl="0" marL="304757" rtl="0" algn="l">
              <a:lnSpc>
                <a:spcPct val="90000"/>
              </a:lnSpc>
              <a:spcBef>
                <a:spcPts val="0"/>
              </a:spcBef>
              <a:spcAft>
                <a:spcPts val="0"/>
              </a:spcAft>
              <a:buSzPts val="2000"/>
              <a:buChar char="•"/>
            </a:pPr>
            <a:r>
              <a:rPr lang="es-AR" sz="2000">
                <a:solidFill>
                  <a:schemeClr val="dk1"/>
                </a:solidFill>
              </a:rPr>
              <a:t>Alterar o Modificar  una Restricción UNIQUE después haber creado una Tabla:</a:t>
            </a:r>
            <a:endParaRPr/>
          </a:p>
          <a:p>
            <a:pPr indent="0" lvl="0" marL="0" rtl="0" algn="l">
              <a:lnSpc>
                <a:spcPct val="90000"/>
              </a:lnSpc>
              <a:spcBef>
                <a:spcPts val="1600"/>
              </a:spcBef>
              <a:spcAft>
                <a:spcPts val="0"/>
              </a:spcAft>
              <a:buSzPts val="2000"/>
              <a:buNone/>
            </a:pPr>
            <a:r>
              <a:rPr lang="es-AR" sz="2000">
                <a:solidFill>
                  <a:schemeClr val="dk1"/>
                </a:solidFill>
                <a:highlight>
                  <a:srgbClr val="FFFF00"/>
                </a:highlight>
              </a:rPr>
              <a:t>ALTER TABLE Sales</a:t>
            </a:r>
            <a:endParaRPr/>
          </a:p>
          <a:p>
            <a:pPr indent="0" lvl="0" marL="0" rtl="0" algn="l">
              <a:lnSpc>
                <a:spcPct val="90000"/>
              </a:lnSpc>
              <a:spcBef>
                <a:spcPts val="1600"/>
              </a:spcBef>
              <a:spcAft>
                <a:spcPts val="0"/>
              </a:spcAft>
              <a:buSzPts val="2000"/>
              <a:buNone/>
            </a:pPr>
            <a:r>
              <a:rPr lang="es-AR" sz="2000">
                <a:solidFill>
                  <a:schemeClr val="dk1"/>
                </a:solidFill>
                <a:highlight>
                  <a:srgbClr val="FFFF00"/>
                </a:highlight>
              </a:rPr>
              <a:t>ADD UNIQUE(Sale_Id);</a:t>
            </a:r>
            <a:endParaRPr/>
          </a:p>
          <a:p>
            <a:pPr indent="-304757" lvl="0" marL="304757" rtl="0" algn="l">
              <a:lnSpc>
                <a:spcPct val="90000"/>
              </a:lnSpc>
              <a:spcBef>
                <a:spcPts val="1600"/>
              </a:spcBef>
              <a:spcAft>
                <a:spcPts val="0"/>
              </a:spcAft>
              <a:buSzPts val="2000"/>
              <a:buChar char="•"/>
            </a:pPr>
            <a:r>
              <a:rPr lang="es-AR" sz="2000">
                <a:solidFill>
                  <a:schemeClr val="dk1"/>
                </a:solidFill>
              </a:rPr>
              <a:t>Para nombrar y definir una restricción UNIQUE en varias columnas, use la siguiente sintaxis SQL</a:t>
            </a:r>
            <a:r>
              <a:rPr b="0" i="0" lang="es-AR" sz="2000">
                <a:solidFill>
                  <a:srgbClr val="444444"/>
                </a:solidFill>
              </a:rPr>
              <a:t>:</a:t>
            </a:r>
            <a:endParaRPr/>
          </a:p>
          <a:p>
            <a:pPr indent="0" lvl="0" marL="0" rtl="0" algn="l">
              <a:lnSpc>
                <a:spcPct val="90000"/>
              </a:lnSpc>
              <a:spcBef>
                <a:spcPts val="1600"/>
              </a:spcBef>
              <a:spcAft>
                <a:spcPts val="0"/>
              </a:spcAft>
              <a:buSzPts val="2000"/>
              <a:buNone/>
            </a:pPr>
            <a:r>
              <a:rPr lang="es-AR" sz="2000">
                <a:solidFill>
                  <a:schemeClr val="dk1"/>
                </a:solidFill>
                <a:highlight>
                  <a:srgbClr val="FFFF00"/>
                </a:highlight>
              </a:rPr>
              <a:t>ALTER TABLE Sales</a:t>
            </a:r>
            <a:endParaRPr/>
          </a:p>
          <a:p>
            <a:pPr indent="0" lvl="0" marL="0" rtl="0" algn="l">
              <a:lnSpc>
                <a:spcPct val="90000"/>
              </a:lnSpc>
              <a:spcBef>
                <a:spcPts val="1600"/>
              </a:spcBef>
              <a:spcAft>
                <a:spcPts val="0"/>
              </a:spcAft>
              <a:buSzPts val="2000"/>
              <a:buNone/>
            </a:pPr>
            <a:r>
              <a:rPr lang="es-AR" sz="2000">
                <a:solidFill>
                  <a:schemeClr val="dk1"/>
                </a:solidFill>
                <a:highlight>
                  <a:srgbClr val="FFFF00"/>
                </a:highlight>
              </a:rPr>
              <a:t>ADD CONSTRAINT UC_Sales UNIQUE(Sale_Id,Sale_Amount);</a:t>
            </a:r>
            <a:endParaRPr/>
          </a:p>
          <a:p>
            <a:pPr indent="-304757" lvl="0" marL="304757" rtl="0" algn="l">
              <a:lnSpc>
                <a:spcPct val="90000"/>
              </a:lnSpc>
              <a:spcBef>
                <a:spcPts val="1600"/>
              </a:spcBef>
              <a:spcAft>
                <a:spcPts val="0"/>
              </a:spcAft>
              <a:buSzPts val="2000"/>
              <a:buChar char="•"/>
            </a:pPr>
            <a:r>
              <a:rPr lang="es-AR" sz="2000">
                <a:solidFill>
                  <a:schemeClr val="dk1"/>
                </a:solidFill>
              </a:rPr>
              <a:t>Eliminación de una restricción UNIQUE, necesitaremos especificar la convención de nomenclatura que se usó durante la creación de la restricción:</a:t>
            </a:r>
            <a:endParaRPr/>
          </a:p>
          <a:p>
            <a:pPr indent="0" lvl="0" marL="0" rtl="0" algn="l">
              <a:lnSpc>
                <a:spcPct val="90000"/>
              </a:lnSpc>
              <a:spcBef>
                <a:spcPts val="1600"/>
              </a:spcBef>
              <a:spcAft>
                <a:spcPts val="0"/>
              </a:spcAft>
              <a:buSzPts val="2000"/>
              <a:buNone/>
            </a:pPr>
            <a:r>
              <a:rPr lang="es-AR" sz="2000">
                <a:solidFill>
                  <a:schemeClr val="dk1"/>
                </a:solidFill>
                <a:highlight>
                  <a:srgbClr val="FFFF00"/>
                </a:highlight>
              </a:rPr>
              <a:t>ALTER TABLE Sales</a:t>
            </a:r>
            <a:endParaRPr/>
          </a:p>
          <a:p>
            <a:pPr indent="0" lvl="0" marL="0" rtl="0" algn="l">
              <a:lnSpc>
                <a:spcPct val="90000"/>
              </a:lnSpc>
              <a:spcBef>
                <a:spcPts val="1600"/>
              </a:spcBef>
              <a:spcAft>
                <a:spcPts val="0"/>
              </a:spcAft>
              <a:buSzPts val="2000"/>
              <a:buNone/>
            </a:pPr>
            <a:r>
              <a:rPr lang="es-AR" sz="2000">
                <a:solidFill>
                  <a:schemeClr val="dk1"/>
                </a:solidFill>
                <a:highlight>
                  <a:srgbClr val="FFFF00"/>
                </a:highlight>
              </a:rPr>
              <a:t>DROP CONSTRAINT UC_Sales;</a:t>
            </a:r>
            <a:endParaRPr sz="2000">
              <a:solidFill>
                <a:schemeClr val="dk1"/>
              </a:solidFill>
              <a:highlight>
                <a:srgbClr val="FFFF00"/>
              </a:high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15"/>
          <p:cNvPicPr preferRelativeResize="0"/>
          <p:nvPr/>
        </p:nvPicPr>
        <p:blipFill rotWithShape="1">
          <a:blip r:embed="rId3">
            <a:alphaModFix/>
          </a:blip>
          <a:srcRect b="0" l="0" r="0" t="0"/>
          <a:stretch/>
        </p:blipFill>
        <p:spPr>
          <a:xfrm>
            <a:off x="981845" y="573666"/>
            <a:ext cx="10585176" cy="4557634"/>
          </a:xfrm>
          <a:prstGeom prst="rect">
            <a:avLst/>
          </a:prstGeom>
          <a:noFill/>
          <a:ln>
            <a:noFill/>
          </a:ln>
        </p:spPr>
      </p:pic>
      <p:sp>
        <p:nvSpPr>
          <p:cNvPr id="215" name="Google Shape;215;p15"/>
          <p:cNvSpPr txBox="1"/>
          <p:nvPr>
            <p:ph type="title"/>
          </p:nvPr>
        </p:nvSpPr>
        <p:spPr>
          <a:xfrm>
            <a:off x="4274590" y="2708920"/>
            <a:ext cx="7148414" cy="504056"/>
          </a:xfrm>
          <a:prstGeom prst="rect">
            <a:avLst/>
          </a:prstGeom>
          <a:noFill/>
          <a:ln>
            <a:noFill/>
          </a:ln>
        </p:spPr>
        <p:txBody>
          <a:bodyPr anchorCtr="0" anchor="b" bIns="60925" lIns="121875" spcFirstLastPara="1" rIns="121875" wrap="square" tIns="60925">
            <a:normAutofit fontScale="90000"/>
          </a:bodyPr>
          <a:lstStyle/>
          <a:p>
            <a:pPr indent="0" lvl="0" marL="0" rtl="0" algn="l">
              <a:lnSpc>
                <a:spcPct val="90000"/>
              </a:lnSpc>
              <a:spcBef>
                <a:spcPts val="0"/>
              </a:spcBef>
              <a:spcAft>
                <a:spcPts val="0"/>
              </a:spcAft>
              <a:buClr>
                <a:schemeClr val="dk1"/>
              </a:buClr>
              <a:buSzPct val="100000"/>
              <a:buFont typeface="Calibri"/>
              <a:buNone/>
            </a:pPr>
            <a:r>
              <a:rPr lang="es-AR" sz="2800">
                <a:solidFill>
                  <a:schemeClr val="dk1"/>
                </a:solidFill>
              </a:rPr>
              <a:t>Permite hacer una verificación antes de ingresar un valor en una columna.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b="1" lang="es-AR">
                <a:solidFill>
                  <a:schemeClr val="dk1"/>
                </a:solidFill>
              </a:rPr>
              <a:t>Constraint Default</a:t>
            </a:r>
            <a:endParaRPr/>
          </a:p>
        </p:txBody>
      </p:sp>
      <p:sp>
        <p:nvSpPr>
          <p:cNvPr id="222" name="Google Shape;222;p16"/>
          <p:cNvSpPr txBox="1"/>
          <p:nvPr>
            <p:ph idx="1" type="body"/>
          </p:nvPr>
        </p:nvSpPr>
        <p:spPr>
          <a:xfrm>
            <a:off x="1218884" y="1511285"/>
            <a:ext cx="10360501" cy="3645907"/>
          </a:xfrm>
          <a:prstGeom prst="rect">
            <a:avLst/>
          </a:prstGeom>
          <a:noFill/>
          <a:ln>
            <a:noFill/>
          </a:ln>
        </p:spPr>
        <p:txBody>
          <a:bodyPr anchorCtr="0" anchor="t" bIns="60925" lIns="121875" spcFirstLastPara="1" rIns="121875" wrap="square" tIns="60925">
            <a:normAutofit/>
          </a:bodyPr>
          <a:lstStyle/>
          <a:p>
            <a:pPr indent="-304757" lvl="0" marL="304757" rtl="0" algn="l">
              <a:lnSpc>
                <a:spcPct val="90000"/>
              </a:lnSpc>
              <a:spcBef>
                <a:spcPts val="0"/>
              </a:spcBef>
              <a:spcAft>
                <a:spcPts val="0"/>
              </a:spcAft>
              <a:buSzPts val="2400"/>
              <a:buChar char="•"/>
            </a:pPr>
            <a:r>
              <a:rPr lang="es-AR" sz="2400">
                <a:solidFill>
                  <a:schemeClr val="dk1"/>
                </a:solidFill>
              </a:rPr>
              <a:t>La restricción DEFAULT </a:t>
            </a:r>
            <a:r>
              <a:rPr b="1" lang="es-AR" sz="2400">
                <a:solidFill>
                  <a:schemeClr val="dk1"/>
                </a:solidFill>
              </a:rPr>
              <a:t>se usa para especificar un valor predeterminado que se debe ingresar en cualquier registro en una columna en particular que se deja en blanco</a:t>
            </a:r>
            <a:r>
              <a:rPr lang="es-AR" sz="2400">
                <a:solidFill>
                  <a:schemeClr val="dk1"/>
                </a:solidFill>
              </a:rPr>
              <a:t>. El valor predeterminado se agregará a todos los registros nuevos si no se especifica ningún otro valor.</a:t>
            </a:r>
            <a:endParaRPr/>
          </a:p>
          <a:p>
            <a:pPr indent="-304757" lvl="0" marL="304757" rtl="0" algn="l">
              <a:lnSpc>
                <a:spcPct val="90000"/>
              </a:lnSpc>
              <a:spcBef>
                <a:spcPts val="1600"/>
              </a:spcBef>
              <a:spcAft>
                <a:spcPts val="0"/>
              </a:spcAft>
              <a:buSzPts val="2400"/>
              <a:buChar char="•"/>
            </a:pPr>
            <a:r>
              <a:rPr b="1" lang="es-AR" sz="2400">
                <a:solidFill>
                  <a:schemeClr val="dk1"/>
                </a:solidFill>
              </a:rPr>
              <a:t>Aplicación de la restricción DEFAULT:</a:t>
            </a:r>
            <a:endParaRPr/>
          </a:p>
          <a:p>
            <a:pPr indent="-304757" lvl="0" marL="304757" rtl="0" algn="l">
              <a:lnSpc>
                <a:spcPct val="90000"/>
              </a:lnSpc>
              <a:spcBef>
                <a:spcPts val="1600"/>
              </a:spcBef>
              <a:spcAft>
                <a:spcPts val="0"/>
              </a:spcAft>
              <a:buSzPts val="2400"/>
              <a:buChar char="•"/>
            </a:pPr>
            <a:r>
              <a:rPr lang="es-AR" sz="2400">
                <a:solidFill>
                  <a:schemeClr val="dk1"/>
                </a:solidFill>
              </a:rPr>
              <a:t>La restricción DEFAULT se puede definir durante la creación de la tabla o se puede implementar más tarde a través de una declaración de modificación</a:t>
            </a:r>
            <a:r>
              <a:rPr b="0" i="0" lang="es-AR">
                <a:solidFill>
                  <a:srgbClr val="444444"/>
                </a:solidFill>
                <a:latin typeface="Poppins"/>
                <a:ea typeface="Poppins"/>
                <a:cs typeface="Poppins"/>
                <a:sym typeface="Poppins"/>
              </a:rPr>
              <a:t>.</a:t>
            </a:r>
            <a:endParaRPr/>
          </a:p>
          <a:p>
            <a:pPr indent="-126893" lvl="0" marL="304757" rtl="0" algn="l">
              <a:lnSpc>
                <a:spcPct val="90000"/>
              </a:lnSpc>
              <a:spcBef>
                <a:spcPts val="1600"/>
              </a:spcBef>
              <a:spcAft>
                <a:spcPts val="0"/>
              </a:spcAft>
              <a:buSzPts val="2801"/>
              <a:buNone/>
            </a:pPr>
            <a:r>
              <a:t/>
            </a:r>
            <a:endParaRPr b="1" i="1">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7"/>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b="1" lang="es-AR">
                <a:solidFill>
                  <a:schemeClr val="dk1"/>
                </a:solidFill>
              </a:rPr>
              <a:t>Constraint Default</a:t>
            </a:r>
            <a:endParaRPr/>
          </a:p>
        </p:txBody>
      </p:sp>
      <p:sp>
        <p:nvSpPr>
          <p:cNvPr id="228" name="Google Shape;228;p17"/>
          <p:cNvSpPr txBox="1"/>
          <p:nvPr>
            <p:ph idx="1" type="body"/>
          </p:nvPr>
        </p:nvSpPr>
        <p:spPr>
          <a:xfrm>
            <a:off x="1218884" y="1706880"/>
            <a:ext cx="5078677" cy="4465320"/>
          </a:xfrm>
          <a:prstGeom prst="rect">
            <a:avLst/>
          </a:prstGeom>
          <a:noFill/>
          <a:ln>
            <a:noFill/>
          </a:ln>
        </p:spPr>
        <p:txBody>
          <a:bodyPr anchorCtr="0" anchor="t" bIns="60925" lIns="121875" spcFirstLastPara="1" rIns="121875" wrap="square" tIns="60925">
            <a:normAutofit fontScale="55000" lnSpcReduction="20000"/>
          </a:bodyPr>
          <a:lstStyle/>
          <a:p>
            <a:pPr indent="-304757" lvl="0" marL="304757" rtl="0" algn="just">
              <a:lnSpc>
                <a:spcPct val="170000"/>
              </a:lnSpc>
              <a:spcBef>
                <a:spcPts val="0"/>
              </a:spcBef>
              <a:spcAft>
                <a:spcPts val="0"/>
              </a:spcAft>
              <a:buSzPct val="99964"/>
              <a:buChar char="•"/>
            </a:pPr>
            <a:r>
              <a:rPr lang="es-AR">
                <a:solidFill>
                  <a:schemeClr val="dk1"/>
                </a:solidFill>
                <a:latin typeface="Calibri"/>
                <a:ea typeface="Calibri"/>
                <a:cs typeface="Calibri"/>
                <a:sym typeface="Calibri"/>
              </a:rPr>
              <a:t>El siguiente SQL establece un valor PREDETERMINADO para la columna </a:t>
            </a:r>
            <a:r>
              <a:rPr lang="es-AR" sz="2700">
                <a:solidFill>
                  <a:schemeClr val="dk1"/>
                </a:solidFill>
                <a:latin typeface="Calibri"/>
                <a:ea typeface="Calibri"/>
                <a:cs typeface="Calibri"/>
                <a:sym typeface="Calibri"/>
              </a:rPr>
              <a:t>'Nombre</a:t>
            </a:r>
            <a:r>
              <a:rPr lang="es-AR">
                <a:solidFill>
                  <a:schemeClr val="dk1"/>
                </a:solidFill>
                <a:latin typeface="Calibri"/>
                <a:ea typeface="Calibri"/>
                <a:cs typeface="Calibri"/>
                <a:sym typeface="Calibri"/>
              </a:rPr>
              <a:t>_proveedor' cuando se crea la tabla 'Ventas’:</a:t>
            </a:r>
            <a:endParaRPr/>
          </a:p>
          <a:p>
            <a:pPr indent="-206967" lvl="0" marL="304757" rtl="0" algn="l">
              <a:lnSpc>
                <a:spcPct val="90000"/>
              </a:lnSpc>
              <a:spcBef>
                <a:spcPts val="1600"/>
              </a:spcBef>
              <a:spcAft>
                <a:spcPts val="0"/>
              </a:spcAft>
              <a:buSzPct val="100000"/>
              <a:buNone/>
            </a:pPr>
            <a:r>
              <a:t/>
            </a:r>
            <a:endParaRPr>
              <a:solidFill>
                <a:schemeClr val="dk1"/>
              </a:solidFill>
              <a:latin typeface="Calibri"/>
              <a:ea typeface="Calibri"/>
              <a:cs typeface="Calibri"/>
              <a:sym typeface="Calibri"/>
            </a:endParaRPr>
          </a:p>
          <a:p>
            <a:pPr indent="0" lvl="0" marL="0" rtl="0" algn="l">
              <a:lnSpc>
                <a:spcPct val="90000"/>
              </a:lnSpc>
              <a:spcBef>
                <a:spcPts val="1600"/>
              </a:spcBef>
              <a:spcAft>
                <a:spcPts val="0"/>
              </a:spcAft>
              <a:buSzPct val="99964"/>
              <a:buNone/>
            </a:pPr>
            <a:r>
              <a:rPr lang="es-AR">
                <a:solidFill>
                  <a:schemeClr val="dk1"/>
                </a:solidFill>
                <a:latin typeface="Calibri"/>
                <a:ea typeface="Calibri"/>
                <a:cs typeface="Calibri"/>
                <a:sym typeface="Calibri"/>
              </a:rPr>
              <a:t>CREATE TABLE Sales (</a:t>
            </a:r>
            <a:endParaRPr/>
          </a:p>
          <a:p>
            <a:pPr indent="0" lvl="0" marL="0" rtl="0" algn="l">
              <a:lnSpc>
                <a:spcPct val="90000"/>
              </a:lnSpc>
              <a:spcBef>
                <a:spcPts val="1600"/>
              </a:spcBef>
              <a:spcAft>
                <a:spcPts val="0"/>
              </a:spcAft>
              <a:buSzPct val="99964"/>
              <a:buNone/>
            </a:pPr>
            <a:r>
              <a:rPr lang="es-AR">
                <a:solidFill>
                  <a:schemeClr val="dk1"/>
                </a:solidFill>
                <a:latin typeface="Calibri"/>
                <a:ea typeface="Calibri"/>
                <a:cs typeface="Calibri"/>
                <a:sym typeface="Calibri"/>
              </a:rPr>
              <a:t>    Sale_Id int NOT NULL UNIQUE,</a:t>
            </a:r>
            <a:endParaRPr/>
          </a:p>
          <a:p>
            <a:pPr indent="0" lvl="0" marL="0" rtl="0" algn="l">
              <a:lnSpc>
                <a:spcPct val="90000"/>
              </a:lnSpc>
              <a:spcBef>
                <a:spcPts val="1600"/>
              </a:spcBef>
              <a:spcAft>
                <a:spcPts val="0"/>
              </a:spcAft>
              <a:buSzPct val="99964"/>
              <a:buNone/>
            </a:pPr>
            <a:r>
              <a:rPr lang="es-AR">
                <a:solidFill>
                  <a:schemeClr val="dk1"/>
                </a:solidFill>
                <a:latin typeface="Calibri"/>
                <a:ea typeface="Calibri"/>
                <a:cs typeface="Calibri"/>
                <a:sym typeface="Calibri"/>
              </a:rPr>
              <a:t>    Sale_Amount int NOT NULL,</a:t>
            </a:r>
            <a:endParaRPr/>
          </a:p>
          <a:p>
            <a:pPr indent="0" lvl="0" marL="0" rtl="0" algn="l">
              <a:lnSpc>
                <a:spcPct val="90000"/>
              </a:lnSpc>
              <a:spcBef>
                <a:spcPts val="1600"/>
              </a:spcBef>
              <a:spcAft>
                <a:spcPts val="0"/>
              </a:spcAft>
              <a:buSzPct val="99964"/>
              <a:buNone/>
            </a:pPr>
            <a:r>
              <a:rPr lang="es-AR">
                <a:solidFill>
                  <a:schemeClr val="dk1"/>
                </a:solidFill>
                <a:latin typeface="Calibri"/>
                <a:ea typeface="Calibri"/>
                <a:cs typeface="Calibri"/>
                <a:sym typeface="Calibri"/>
              </a:rPr>
              <a:t>    Vendor_Name varchar(255) DEFAULT ‘Unknown Vendor’,</a:t>
            </a:r>
            <a:endParaRPr/>
          </a:p>
          <a:p>
            <a:pPr indent="0" lvl="0" marL="0" rtl="0" algn="l">
              <a:lnSpc>
                <a:spcPct val="90000"/>
              </a:lnSpc>
              <a:spcBef>
                <a:spcPts val="1600"/>
              </a:spcBef>
              <a:spcAft>
                <a:spcPts val="0"/>
              </a:spcAft>
              <a:buSzPct val="99964"/>
              <a:buNone/>
            </a:pPr>
            <a:r>
              <a:rPr lang="es-AR">
                <a:solidFill>
                  <a:schemeClr val="dk1"/>
                </a:solidFill>
                <a:latin typeface="Calibri"/>
                <a:ea typeface="Calibri"/>
                <a:cs typeface="Calibri"/>
                <a:sym typeface="Calibri"/>
              </a:rPr>
              <a:t>    Sale_Date date,</a:t>
            </a:r>
            <a:endParaRPr/>
          </a:p>
          <a:p>
            <a:pPr indent="0" lvl="0" marL="0" rtl="0" algn="l">
              <a:lnSpc>
                <a:spcPct val="90000"/>
              </a:lnSpc>
              <a:spcBef>
                <a:spcPts val="1600"/>
              </a:spcBef>
              <a:spcAft>
                <a:spcPts val="0"/>
              </a:spcAft>
              <a:buSzPct val="99964"/>
              <a:buNone/>
            </a:pPr>
            <a:r>
              <a:rPr lang="es-AR">
                <a:solidFill>
                  <a:schemeClr val="dk1"/>
                </a:solidFill>
                <a:latin typeface="Calibri"/>
                <a:ea typeface="Calibri"/>
                <a:cs typeface="Calibri"/>
                <a:sym typeface="Calibri"/>
              </a:rPr>
              <a:t>    Profit int</a:t>
            </a:r>
            <a:endParaRPr/>
          </a:p>
          <a:p>
            <a:pPr indent="0" lvl="0" marL="0" rtl="0" algn="l">
              <a:lnSpc>
                <a:spcPct val="90000"/>
              </a:lnSpc>
              <a:spcBef>
                <a:spcPts val="1600"/>
              </a:spcBef>
              <a:spcAft>
                <a:spcPts val="0"/>
              </a:spcAft>
              <a:buSzPct val="99964"/>
              <a:buNone/>
            </a:pPr>
            <a:r>
              <a:rPr lang="es-AR">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p:txBody>
      </p:sp>
      <p:sp>
        <p:nvSpPr>
          <p:cNvPr id="229" name="Google Shape;229;p17"/>
          <p:cNvSpPr txBox="1"/>
          <p:nvPr>
            <p:ph idx="2" type="body"/>
          </p:nvPr>
        </p:nvSpPr>
        <p:spPr>
          <a:xfrm>
            <a:off x="6500708" y="1706880"/>
            <a:ext cx="5078677" cy="4465320"/>
          </a:xfrm>
          <a:prstGeom prst="rect">
            <a:avLst/>
          </a:prstGeom>
          <a:noFill/>
          <a:ln>
            <a:noFill/>
          </a:ln>
        </p:spPr>
        <p:txBody>
          <a:bodyPr anchorCtr="0" anchor="t" bIns="60925" lIns="121875" spcFirstLastPara="1" rIns="121875" wrap="square" tIns="60925">
            <a:normAutofit fontScale="55000" lnSpcReduction="20000"/>
          </a:bodyPr>
          <a:lstStyle/>
          <a:p>
            <a:pPr indent="-304757" lvl="0" marL="304757" rtl="0" algn="just">
              <a:lnSpc>
                <a:spcPct val="170000"/>
              </a:lnSpc>
              <a:spcBef>
                <a:spcPts val="0"/>
              </a:spcBef>
              <a:spcAft>
                <a:spcPts val="0"/>
              </a:spcAft>
              <a:buSzPct val="99964"/>
              <a:buChar char="•"/>
            </a:pPr>
            <a:r>
              <a:rPr lang="es-AR">
                <a:solidFill>
                  <a:schemeClr val="dk1"/>
                </a:solidFill>
                <a:latin typeface="Calibri"/>
                <a:ea typeface="Calibri"/>
                <a:cs typeface="Calibri"/>
                <a:sym typeface="Calibri"/>
              </a:rPr>
              <a:t>La restricción DEFAULT también se puede usar para llenar columnas con valores del sistema, por ejemplo, GETDATE().</a:t>
            </a:r>
            <a:endParaRPr/>
          </a:p>
          <a:p>
            <a:pPr indent="-206967" lvl="0" marL="304757" rtl="0" algn="just">
              <a:lnSpc>
                <a:spcPct val="170000"/>
              </a:lnSpc>
              <a:spcBef>
                <a:spcPts val="1600"/>
              </a:spcBef>
              <a:spcAft>
                <a:spcPts val="0"/>
              </a:spcAft>
              <a:buSzPct val="100000"/>
              <a:buNone/>
            </a:pPr>
            <a:r>
              <a:t/>
            </a:r>
            <a:endParaRPr>
              <a:solidFill>
                <a:schemeClr val="dk1"/>
              </a:solidFill>
              <a:latin typeface="Calibri"/>
              <a:ea typeface="Calibri"/>
              <a:cs typeface="Calibri"/>
              <a:sym typeface="Calibri"/>
            </a:endParaRPr>
          </a:p>
          <a:p>
            <a:pPr indent="0" lvl="0" marL="0" rtl="0" algn="l">
              <a:lnSpc>
                <a:spcPct val="90000"/>
              </a:lnSpc>
              <a:spcBef>
                <a:spcPts val="1600"/>
              </a:spcBef>
              <a:spcAft>
                <a:spcPts val="0"/>
              </a:spcAft>
              <a:buSzPct val="100000"/>
              <a:buNone/>
            </a:pPr>
            <a:r>
              <a:rPr lang="es-AR" sz="2700">
                <a:solidFill>
                  <a:schemeClr val="dk1"/>
                </a:solidFill>
                <a:latin typeface="Calibri"/>
                <a:ea typeface="Calibri"/>
                <a:cs typeface="Calibri"/>
                <a:sym typeface="Calibri"/>
              </a:rPr>
              <a:t>CREATE TABLE Sales (</a:t>
            </a:r>
            <a:endParaRPr/>
          </a:p>
          <a:p>
            <a:pPr indent="0" lvl="0" marL="0" rtl="0" algn="l">
              <a:lnSpc>
                <a:spcPct val="90000"/>
              </a:lnSpc>
              <a:spcBef>
                <a:spcPts val="1600"/>
              </a:spcBef>
              <a:spcAft>
                <a:spcPts val="0"/>
              </a:spcAft>
              <a:buSzPct val="100000"/>
              <a:buNone/>
            </a:pPr>
            <a:r>
              <a:rPr lang="es-AR" sz="2700">
                <a:solidFill>
                  <a:schemeClr val="dk1"/>
                </a:solidFill>
                <a:latin typeface="Calibri"/>
                <a:ea typeface="Calibri"/>
                <a:cs typeface="Calibri"/>
                <a:sym typeface="Calibri"/>
              </a:rPr>
              <a:t>    Sale_Id int NOT NULL UNIQUE,</a:t>
            </a:r>
            <a:endParaRPr/>
          </a:p>
          <a:p>
            <a:pPr indent="0" lvl="0" marL="0" rtl="0" algn="l">
              <a:lnSpc>
                <a:spcPct val="90000"/>
              </a:lnSpc>
              <a:spcBef>
                <a:spcPts val="1600"/>
              </a:spcBef>
              <a:spcAft>
                <a:spcPts val="0"/>
              </a:spcAft>
              <a:buSzPct val="100000"/>
              <a:buNone/>
            </a:pPr>
            <a:r>
              <a:rPr lang="es-AR" sz="2700">
                <a:solidFill>
                  <a:schemeClr val="dk1"/>
                </a:solidFill>
                <a:latin typeface="Calibri"/>
                <a:ea typeface="Calibri"/>
                <a:cs typeface="Calibri"/>
                <a:sym typeface="Calibri"/>
              </a:rPr>
              <a:t>    Sale_Amount int NOT NULL,</a:t>
            </a:r>
            <a:endParaRPr/>
          </a:p>
          <a:p>
            <a:pPr indent="0" lvl="0" marL="0" rtl="0" algn="l">
              <a:lnSpc>
                <a:spcPct val="90000"/>
              </a:lnSpc>
              <a:spcBef>
                <a:spcPts val="1600"/>
              </a:spcBef>
              <a:spcAft>
                <a:spcPts val="0"/>
              </a:spcAft>
              <a:buSzPct val="100000"/>
              <a:buNone/>
            </a:pPr>
            <a:r>
              <a:rPr lang="es-AR" sz="2700">
                <a:solidFill>
                  <a:schemeClr val="dk1"/>
                </a:solidFill>
                <a:latin typeface="Calibri"/>
                <a:ea typeface="Calibri"/>
                <a:cs typeface="Calibri"/>
                <a:sym typeface="Calibri"/>
              </a:rPr>
              <a:t>    Vendor_Name varchar(255),</a:t>
            </a:r>
            <a:endParaRPr/>
          </a:p>
          <a:p>
            <a:pPr indent="0" lvl="0" marL="0" rtl="0" algn="l">
              <a:lnSpc>
                <a:spcPct val="90000"/>
              </a:lnSpc>
              <a:spcBef>
                <a:spcPts val="1600"/>
              </a:spcBef>
              <a:spcAft>
                <a:spcPts val="0"/>
              </a:spcAft>
              <a:buSzPct val="100000"/>
              <a:buNone/>
            </a:pPr>
            <a:r>
              <a:rPr lang="es-AR" sz="2700">
                <a:solidFill>
                  <a:schemeClr val="dk1"/>
                </a:solidFill>
                <a:latin typeface="Calibri"/>
                <a:ea typeface="Calibri"/>
                <a:cs typeface="Calibri"/>
                <a:sym typeface="Calibri"/>
              </a:rPr>
              <a:t>    Sale_Date date DEFAULT GETDATE(),</a:t>
            </a:r>
            <a:endParaRPr/>
          </a:p>
          <a:p>
            <a:pPr indent="0" lvl="0" marL="0" rtl="0" algn="l">
              <a:lnSpc>
                <a:spcPct val="90000"/>
              </a:lnSpc>
              <a:spcBef>
                <a:spcPts val="1600"/>
              </a:spcBef>
              <a:spcAft>
                <a:spcPts val="0"/>
              </a:spcAft>
              <a:buSzPct val="100000"/>
              <a:buNone/>
            </a:pPr>
            <a:r>
              <a:rPr lang="es-AR" sz="2700">
                <a:solidFill>
                  <a:schemeClr val="dk1"/>
                </a:solidFill>
                <a:latin typeface="Calibri"/>
                <a:ea typeface="Calibri"/>
                <a:cs typeface="Calibri"/>
                <a:sym typeface="Calibri"/>
              </a:rPr>
              <a:t>    Profit int</a:t>
            </a:r>
            <a:endParaRPr sz="27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b="1" lang="es-AR">
                <a:solidFill>
                  <a:schemeClr val="dk1"/>
                </a:solidFill>
              </a:rPr>
              <a:t>Restriccion  Primary Key – Clave Principal</a:t>
            </a:r>
            <a:endParaRPr/>
          </a:p>
        </p:txBody>
      </p:sp>
      <p:sp>
        <p:nvSpPr>
          <p:cNvPr id="236" name="Google Shape;236;p18"/>
          <p:cNvSpPr txBox="1"/>
          <p:nvPr>
            <p:ph idx="1" type="body"/>
          </p:nvPr>
        </p:nvSpPr>
        <p:spPr>
          <a:xfrm>
            <a:off x="1218884" y="1511285"/>
            <a:ext cx="10360501" cy="3645907"/>
          </a:xfrm>
          <a:prstGeom prst="rect">
            <a:avLst/>
          </a:prstGeom>
          <a:noFill/>
          <a:ln>
            <a:noFill/>
          </a:ln>
        </p:spPr>
        <p:txBody>
          <a:bodyPr anchorCtr="0" anchor="t" bIns="60925" lIns="121875" spcFirstLastPara="1" rIns="121875" wrap="square" tIns="60925">
            <a:normAutofit fontScale="85000" lnSpcReduction="10000"/>
          </a:bodyPr>
          <a:lstStyle/>
          <a:p>
            <a:pPr indent="-304757" lvl="0" marL="304757" rtl="0" algn="l">
              <a:lnSpc>
                <a:spcPct val="90000"/>
              </a:lnSpc>
              <a:spcBef>
                <a:spcPts val="0"/>
              </a:spcBef>
              <a:spcAft>
                <a:spcPts val="0"/>
              </a:spcAft>
              <a:buSzPct val="99964"/>
              <a:buChar char="•"/>
            </a:pPr>
            <a:r>
              <a:rPr lang="es-AR">
                <a:solidFill>
                  <a:schemeClr val="dk1"/>
                </a:solidFill>
              </a:rPr>
              <a:t>Las restricciones de clave principal garantizan datos únicos.</a:t>
            </a:r>
            <a:endParaRPr/>
          </a:p>
          <a:p>
            <a:pPr indent="-304757" lvl="0" marL="304757" rtl="0" algn="l">
              <a:lnSpc>
                <a:spcPct val="90000"/>
              </a:lnSpc>
              <a:spcBef>
                <a:spcPts val="1600"/>
              </a:spcBef>
              <a:spcAft>
                <a:spcPts val="0"/>
              </a:spcAft>
              <a:buSzPct val="99964"/>
              <a:buChar char="•"/>
            </a:pPr>
            <a:r>
              <a:rPr lang="es-AR">
                <a:solidFill>
                  <a:schemeClr val="dk1"/>
                </a:solidFill>
              </a:rPr>
              <a:t>Cuando especifica una restricción de clave principal en una tabla, el Motor de base de datos exige la unicidad de los datos mediante la creación automática de un índice único para las columnas de clave principal.</a:t>
            </a:r>
            <a:endParaRPr/>
          </a:p>
          <a:p>
            <a:pPr indent="-304757" lvl="0" marL="304757" rtl="0" algn="l">
              <a:lnSpc>
                <a:spcPct val="90000"/>
              </a:lnSpc>
              <a:spcBef>
                <a:spcPts val="1600"/>
              </a:spcBef>
              <a:spcAft>
                <a:spcPts val="0"/>
              </a:spcAft>
              <a:buSzPct val="99964"/>
              <a:buChar char="•"/>
            </a:pPr>
            <a:r>
              <a:rPr lang="es-AR">
                <a:solidFill>
                  <a:schemeClr val="dk1"/>
                </a:solidFill>
              </a:rPr>
              <a:t> Este índice también permite un acceso rápido a los datos cuando se usa la clave principal en las consultas.</a:t>
            </a:r>
            <a:endParaRPr/>
          </a:p>
          <a:p>
            <a:pPr indent="-304757" lvl="0" marL="304757" rtl="0" algn="l">
              <a:lnSpc>
                <a:spcPct val="90000"/>
              </a:lnSpc>
              <a:spcBef>
                <a:spcPts val="1600"/>
              </a:spcBef>
              <a:spcAft>
                <a:spcPts val="0"/>
              </a:spcAft>
              <a:buSzPct val="99964"/>
              <a:buChar char="•"/>
            </a:pPr>
            <a:r>
              <a:rPr b="1" i="1" lang="es-AR">
                <a:solidFill>
                  <a:schemeClr val="dk1"/>
                </a:solidFill>
              </a:rPr>
              <a:t>UNA CLAVE PRIMARIA DEFINE EN FORMA UNIVOCA CADA REGISTRO EN UNA TABLA.</a:t>
            </a:r>
            <a:endParaRPr/>
          </a:p>
          <a:p>
            <a:pPr indent="-304757" lvl="0" marL="304757" rtl="0" algn="l">
              <a:lnSpc>
                <a:spcPct val="90000"/>
              </a:lnSpc>
              <a:spcBef>
                <a:spcPts val="1600"/>
              </a:spcBef>
              <a:spcAft>
                <a:spcPts val="0"/>
              </a:spcAft>
              <a:buSzPct val="99964"/>
              <a:buChar char="•"/>
            </a:pPr>
            <a:r>
              <a:rPr b="1" i="1" lang="es-AR">
                <a:solidFill>
                  <a:schemeClr val="dk1"/>
                </a:solidFill>
              </a:rPr>
              <a:t>LAS CLAVES PRIMARIAS DEBEN SER UNICAS Y NO NULAS .</a:t>
            </a:r>
            <a:endParaRPr b="1" i="1">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b="1" lang="es-AR">
                <a:solidFill>
                  <a:schemeClr val="dk1"/>
                </a:solidFill>
              </a:rPr>
              <a:t>Integridad Referencial</a:t>
            </a:r>
            <a:endParaRPr/>
          </a:p>
        </p:txBody>
      </p:sp>
      <p:sp>
        <p:nvSpPr>
          <p:cNvPr id="243" name="Google Shape;243;p19"/>
          <p:cNvSpPr txBox="1"/>
          <p:nvPr>
            <p:ph idx="1" type="body"/>
          </p:nvPr>
        </p:nvSpPr>
        <p:spPr>
          <a:xfrm>
            <a:off x="1218884" y="1511285"/>
            <a:ext cx="10360501" cy="3645907"/>
          </a:xfrm>
          <a:prstGeom prst="rect">
            <a:avLst/>
          </a:prstGeom>
          <a:noFill/>
          <a:ln>
            <a:noFill/>
          </a:ln>
        </p:spPr>
        <p:txBody>
          <a:bodyPr anchorCtr="0" anchor="t" bIns="60925" lIns="121875" spcFirstLastPara="1" rIns="121875" wrap="square" tIns="60925">
            <a:normAutofit/>
          </a:bodyPr>
          <a:lstStyle/>
          <a:p>
            <a:pPr indent="-304757" lvl="0" marL="304757" rtl="0" algn="l">
              <a:lnSpc>
                <a:spcPct val="90000"/>
              </a:lnSpc>
              <a:spcBef>
                <a:spcPts val="0"/>
              </a:spcBef>
              <a:spcAft>
                <a:spcPts val="0"/>
              </a:spcAft>
              <a:buSzPts val="2800"/>
              <a:buChar char="•"/>
            </a:pPr>
            <a:r>
              <a:rPr lang="es-AR">
                <a:solidFill>
                  <a:schemeClr val="dk1"/>
                </a:solidFill>
              </a:rPr>
              <a:t>La integridad referencial permite asegurar que un valor  que aparece en una relacion con otro conjunto de atributos determinados aparezca Tambien en otra relacion para un cierto conjunto de atributos.</a:t>
            </a:r>
            <a:endParaRPr/>
          </a:p>
          <a:p>
            <a:pPr indent="-304757" lvl="0" marL="304757" rtl="0" algn="l">
              <a:lnSpc>
                <a:spcPct val="90000"/>
              </a:lnSpc>
              <a:spcBef>
                <a:spcPts val="1600"/>
              </a:spcBef>
              <a:spcAft>
                <a:spcPts val="0"/>
              </a:spcAft>
              <a:buSzPts val="2800"/>
              <a:buChar char="•"/>
            </a:pPr>
            <a:r>
              <a:rPr lang="es-AR">
                <a:solidFill>
                  <a:schemeClr val="dk1"/>
                </a:solidFill>
              </a:rPr>
              <a:t>Primary Key – Clave Primaria</a:t>
            </a:r>
            <a:endParaRPr/>
          </a:p>
          <a:p>
            <a:pPr indent="-304757" lvl="0" marL="304757" rtl="0" algn="l">
              <a:lnSpc>
                <a:spcPct val="90000"/>
              </a:lnSpc>
              <a:spcBef>
                <a:spcPts val="1600"/>
              </a:spcBef>
              <a:spcAft>
                <a:spcPts val="0"/>
              </a:spcAft>
              <a:buSzPts val="2800"/>
              <a:buChar char="•"/>
            </a:pPr>
            <a:r>
              <a:rPr lang="es-AR">
                <a:solidFill>
                  <a:schemeClr val="dk1"/>
                </a:solidFill>
              </a:rPr>
              <a:t>Foreign Key – Clave Foranea</a:t>
            </a:r>
            <a:endParaRPr>
              <a:solidFill>
                <a:schemeClr val="dk1"/>
              </a:solidFill>
            </a:endParaRPr>
          </a:p>
          <a:p>
            <a:pPr indent="-126893" lvl="0" marL="304757" rtl="0" algn="l">
              <a:lnSpc>
                <a:spcPct val="90000"/>
              </a:lnSpc>
              <a:spcBef>
                <a:spcPts val="1600"/>
              </a:spcBef>
              <a:spcAft>
                <a:spcPts val="0"/>
              </a:spcAft>
              <a:buSzPts val="2801"/>
              <a:buNone/>
            </a:pPr>
            <a:r>
              <a:t/>
            </a:r>
            <a:endParaRPr>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Modelo Relacional</a:t>
            </a:r>
            <a:endParaRPr/>
          </a:p>
        </p:txBody>
      </p:sp>
      <p:pic>
        <p:nvPicPr>
          <p:cNvPr id="112" name="Google Shape;112;p2"/>
          <p:cNvPicPr preferRelativeResize="0"/>
          <p:nvPr>
            <p:ph idx="1" type="body"/>
          </p:nvPr>
        </p:nvPicPr>
        <p:blipFill rotWithShape="1">
          <a:blip r:embed="rId3">
            <a:alphaModFix/>
          </a:blip>
          <a:srcRect b="0" l="0" r="0" t="0"/>
          <a:stretch/>
        </p:blipFill>
        <p:spPr>
          <a:xfrm>
            <a:off x="981844" y="2086914"/>
            <a:ext cx="8059275" cy="3934374"/>
          </a:xfrm>
          <a:prstGeom prst="rect">
            <a:avLst/>
          </a:prstGeom>
          <a:noFill/>
          <a:ln>
            <a:noFill/>
          </a:ln>
        </p:spPr>
      </p:pic>
      <p:sp>
        <p:nvSpPr>
          <p:cNvPr id="113" name="Google Shape;113;p2"/>
          <p:cNvSpPr txBox="1"/>
          <p:nvPr/>
        </p:nvSpPr>
        <p:spPr>
          <a:xfrm>
            <a:off x="5950396" y="910958"/>
            <a:ext cx="5883640" cy="909603"/>
          </a:xfrm>
          <a:prstGeom prst="rect">
            <a:avLst/>
          </a:prstGeom>
          <a:noFill/>
          <a:ln>
            <a:noFill/>
          </a:ln>
        </p:spPr>
        <p:txBody>
          <a:bodyPr anchorCtr="0" anchor="t" bIns="60925" lIns="121875" spcFirstLastPara="1" rIns="121875" wrap="square" tIns="60925">
            <a:noAutofit/>
          </a:bodyPr>
          <a:lstStyle/>
          <a:p>
            <a:pPr indent="-126957" lvl="0" marL="304757" marR="0" rtl="0" algn="l">
              <a:lnSpc>
                <a:spcPct val="90000"/>
              </a:lnSpc>
              <a:spcBef>
                <a:spcPts val="0"/>
              </a:spcBef>
              <a:spcAft>
                <a:spcPts val="0"/>
              </a:spcAft>
              <a:buClr>
                <a:schemeClr val="accent1"/>
              </a:buClr>
              <a:buSzPts val="2800"/>
              <a:buFont typeface="Arial"/>
              <a:buNone/>
            </a:pPr>
            <a:r>
              <a:t/>
            </a:r>
            <a:endParaRPr b="0" i="0" sz="2800" u="none" cap="none" strike="noStrike">
              <a:solidFill>
                <a:schemeClr val="lt1"/>
              </a:solidFill>
              <a:latin typeface="Calibri"/>
              <a:ea typeface="Calibri"/>
              <a:cs typeface="Calibri"/>
              <a:sym typeface="Calibri"/>
            </a:endParaRPr>
          </a:p>
          <a:p>
            <a:pPr indent="-304757" lvl="0" marL="304757" marR="0" rtl="0" algn="just">
              <a:lnSpc>
                <a:spcPct val="90000"/>
              </a:lnSpc>
              <a:spcBef>
                <a:spcPts val="1600"/>
              </a:spcBef>
              <a:spcAft>
                <a:spcPts val="0"/>
              </a:spcAft>
              <a:buClr>
                <a:schemeClr val="accent1"/>
              </a:buClr>
              <a:buSzPts val="2800"/>
              <a:buFont typeface="Arial"/>
              <a:buChar char="•"/>
            </a:pPr>
            <a:r>
              <a:rPr b="0" i="0" lang="es-AR" sz="2800" u="none" cap="none" strike="noStrike">
                <a:solidFill>
                  <a:schemeClr val="dk1"/>
                </a:solidFill>
                <a:latin typeface="Calibri"/>
                <a:ea typeface="Calibri"/>
                <a:cs typeface="Calibri"/>
                <a:sym typeface="Calibri"/>
              </a:rPr>
              <a:t>Un base de datos en un modelo relacional esta compuesto por un conjunto de tablas y las relaciones que existen entre ellas </a:t>
            </a:r>
            <a:endParaRPr/>
          </a:p>
          <a:p>
            <a:pPr indent="-126957" lvl="0" marL="304757" marR="0" rtl="0" algn="l">
              <a:lnSpc>
                <a:spcPct val="90000"/>
              </a:lnSpc>
              <a:spcBef>
                <a:spcPts val="1600"/>
              </a:spcBef>
              <a:spcAft>
                <a:spcPts val="0"/>
              </a:spcAft>
              <a:buClr>
                <a:schemeClr val="accent1"/>
              </a:buClr>
              <a:buSzPts val="2800"/>
              <a:buFont typeface="Arial"/>
              <a:buNone/>
            </a:pPr>
            <a:r>
              <a:t/>
            </a:r>
            <a:endParaRPr b="0" i="0" sz="2800" u="none" cap="none" strike="noStrike">
              <a:solidFill>
                <a:schemeClr val="dk1"/>
              </a:solidFill>
              <a:latin typeface="Calibri"/>
              <a:ea typeface="Calibri"/>
              <a:cs typeface="Calibri"/>
              <a:sym typeface="Calibri"/>
            </a:endParaRPr>
          </a:p>
          <a:p>
            <a:pPr indent="-126957" lvl="0" marL="304757" marR="0" rtl="0" algn="l">
              <a:lnSpc>
                <a:spcPct val="90000"/>
              </a:lnSpc>
              <a:spcBef>
                <a:spcPts val="1600"/>
              </a:spcBef>
              <a:spcAft>
                <a:spcPts val="0"/>
              </a:spcAft>
              <a:buClr>
                <a:schemeClr val="accent1"/>
              </a:buClr>
              <a:buSzPts val="2800"/>
              <a:buFont typeface="Arial"/>
              <a:buNone/>
            </a:pPr>
            <a:r>
              <a:t/>
            </a:r>
            <a:endParaRPr b="0" i="0" sz="2800" u="none" cap="none" strike="noStrike">
              <a:solidFill>
                <a:schemeClr val="dk1"/>
              </a:solidFill>
              <a:latin typeface="Calibri"/>
              <a:ea typeface="Calibri"/>
              <a:cs typeface="Calibri"/>
              <a:sym typeface="Calibri"/>
            </a:endParaRPr>
          </a:p>
          <a:p>
            <a:pPr indent="-126957" lvl="0" marL="304757" marR="0" rtl="0" algn="l">
              <a:lnSpc>
                <a:spcPct val="90000"/>
              </a:lnSpc>
              <a:spcBef>
                <a:spcPts val="1600"/>
              </a:spcBef>
              <a:spcAft>
                <a:spcPts val="0"/>
              </a:spcAft>
              <a:buClr>
                <a:schemeClr val="accent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20"/>
          <p:cNvPicPr preferRelativeResize="0"/>
          <p:nvPr/>
        </p:nvPicPr>
        <p:blipFill rotWithShape="1">
          <a:blip r:embed="rId3">
            <a:alphaModFix/>
          </a:blip>
          <a:srcRect b="0" l="0" r="0" t="0"/>
          <a:stretch/>
        </p:blipFill>
        <p:spPr>
          <a:xfrm>
            <a:off x="1269876" y="764704"/>
            <a:ext cx="9372334" cy="41425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21"/>
          <p:cNvPicPr preferRelativeResize="0"/>
          <p:nvPr/>
        </p:nvPicPr>
        <p:blipFill rotWithShape="1">
          <a:blip r:embed="rId3">
            <a:alphaModFix/>
          </a:blip>
          <a:srcRect b="0" l="0" r="0" t="0"/>
          <a:stretch/>
        </p:blipFill>
        <p:spPr>
          <a:xfrm>
            <a:off x="886966" y="836712"/>
            <a:ext cx="10414892" cy="4142106"/>
          </a:xfrm>
          <a:prstGeom prst="rect">
            <a:avLst/>
          </a:prstGeom>
          <a:noFill/>
          <a:ln>
            <a:noFill/>
          </a:ln>
        </p:spPr>
      </p:pic>
      <p:sp>
        <p:nvSpPr>
          <p:cNvPr id="254" name="Google Shape;254;p21"/>
          <p:cNvSpPr/>
          <p:nvPr/>
        </p:nvSpPr>
        <p:spPr>
          <a:xfrm>
            <a:off x="6958508" y="3933056"/>
            <a:ext cx="1512168" cy="432048"/>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Calibri"/>
              <a:ea typeface="Calibri"/>
              <a:cs typeface="Calibri"/>
              <a:sym typeface="Calibri"/>
            </a:endParaRPr>
          </a:p>
        </p:txBody>
      </p:sp>
      <p:sp>
        <p:nvSpPr>
          <p:cNvPr id="255" name="Google Shape;255;p21"/>
          <p:cNvSpPr/>
          <p:nvPr/>
        </p:nvSpPr>
        <p:spPr>
          <a:xfrm>
            <a:off x="1269876" y="2060848"/>
            <a:ext cx="864096" cy="432048"/>
          </a:xfrm>
          <a:prstGeom prst="ellipse">
            <a:avLst/>
          </a:prstGeom>
          <a:noFill/>
          <a:ln cap="flat" cmpd="sng" w="254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Calibri"/>
              <a:ea typeface="Calibri"/>
              <a:cs typeface="Calibri"/>
              <a:sym typeface="Calibri"/>
            </a:endParaRPr>
          </a:p>
        </p:txBody>
      </p:sp>
      <p:sp>
        <p:nvSpPr>
          <p:cNvPr id="256" name="Google Shape;256;p21"/>
          <p:cNvSpPr/>
          <p:nvPr/>
        </p:nvSpPr>
        <p:spPr>
          <a:xfrm>
            <a:off x="8470676" y="1626298"/>
            <a:ext cx="792088" cy="432048"/>
          </a:xfrm>
          <a:prstGeom prst="ellipse">
            <a:avLst/>
          </a:prstGeom>
          <a:noFill/>
          <a:ln cap="flat" cmpd="sng" w="254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22"/>
          <p:cNvPicPr preferRelativeResize="0"/>
          <p:nvPr/>
        </p:nvPicPr>
        <p:blipFill rotWithShape="1">
          <a:blip r:embed="rId3">
            <a:alphaModFix/>
          </a:blip>
          <a:srcRect b="0" l="0" r="0" t="0"/>
          <a:stretch/>
        </p:blipFill>
        <p:spPr>
          <a:xfrm>
            <a:off x="1125860" y="332656"/>
            <a:ext cx="10270876" cy="453519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b="1" lang="es-AR">
                <a:solidFill>
                  <a:schemeClr val="dk1"/>
                </a:solidFill>
              </a:rPr>
              <a:t>Integridad Referencial</a:t>
            </a:r>
            <a:endParaRPr/>
          </a:p>
        </p:txBody>
      </p:sp>
      <p:sp>
        <p:nvSpPr>
          <p:cNvPr id="268" name="Google Shape;268;p23"/>
          <p:cNvSpPr txBox="1"/>
          <p:nvPr>
            <p:ph idx="1" type="body"/>
          </p:nvPr>
        </p:nvSpPr>
        <p:spPr>
          <a:xfrm>
            <a:off x="1218884" y="1511285"/>
            <a:ext cx="10360501" cy="4510003"/>
          </a:xfrm>
          <a:prstGeom prst="rect">
            <a:avLst/>
          </a:prstGeom>
          <a:noFill/>
          <a:ln>
            <a:noFill/>
          </a:ln>
        </p:spPr>
        <p:txBody>
          <a:bodyPr anchorCtr="0" anchor="t" bIns="60925" lIns="121875" spcFirstLastPara="1" rIns="121875" wrap="square" tIns="60925">
            <a:normAutofit fontScale="85000" lnSpcReduction="20000"/>
          </a:bodyPr>
          <a:lstStyle/>
          <a:p>
            <a:pPr indent="-153627" lvl="0" marL="304757" rtl="0" algn="l">
              <a:lnSpc>
                <a:spcPct val="90000"/>
              </a:lnSpc>
              <a:spcBef>
                <a:spcPts val="0"/>
              </a:spcBef>
              <a:spcAft>
                <a:spcPts val="0"/>
              </a:spcAft>
              <a:buSzPct val="100000"/>
              <a:buNone/>
            </a:pPr>
            <a:r>
              <a:t/>
            </a:r>
            <a:endParaRPr/>
          </a:p>
          <a:p>
            <a:pPr indent="-304757" lvl="0" marL="304757" rtl="0" algn="l">
              <a:lnSpc>
                <a:spcPct val="90000"/>
              </a:lnSpc>
              <a:spcBef>
                <a:spcPts val="1600"/>
              </a:spcBef>
              <a:spcAft>
                <a:spcPts val="0"/>
              </a:spcAft>
              <a:buSzPct val="99964"/>
              <a:buChar char="•"/>
            </a:pPr>
            <a:r>
              <a:rPr lang="es-AR">
                <a:solidFill>
                  <a:schemeClr val="dk1"/>
                </a:solidFill>
              </a:rPr>
              <a:t>¿Qué pasa cuando borramos una clave que es referenciada por una clave?</a:t>
            </a:r>
            <a:endParaRPr/>
          </a:p>
          <a:p>
            <a:pPr indent="-304757" lvl="0" marL="304757" rtl="0" algn="l">
              <a:lnSpc>
                <a:spcPct val="90000"/>
              </a:lnSpc>
              <a:spcBef>
                <a:spcPts val="1600"/>
              </a:spcBef>
              <a:spcAft>
                <a:spcPts val="0"/>
              </a:spcAft>
              <a:buSzPct val="99964"/>
              <a:buChar char="•"/>
            </a:pPr>
            <a:r>
              <a:rPr lang="es-AR">
                <a:solidFill>
                  <a:schemeClr val="dk1"/>
                </a:solidFill>
              </a:rPr>
              <a:t>Se puede establecer cómo gestionar las relaciones cuando se producen operaciones como borrado o actualización.</a:t>
            </a:r>
            <a:endParaRPr/>
          </a:p>
          <a:p>
            <a:pPr indent="-304757" lvl="0" marL="304757" rtl="0" algn="l">
              <a:lnSpc>
                <a:spcPct val="90000"/>
              </a:lnSpc>
              <a:spcBef>
                <a:spcPts val="1600"/>
              </a:spcBef>
              <a:spcAft>
                <a:spcPts val="0"/>
              </a:spcAft>
              <a:buSzPct val="99964"/>
              <a:buChar char="•"/>
            </a:pPr>
            <a:r>
              <a:rPr lang="es-AR">
                <a:solidFill>
                  <a:schemeClr val="dk1"/>
                </a:solidFill>
              </a:rPr>
              <a:t>La creación estaría controlada si el SGBD no deja crear registros  para las que no exista una clave ajena definida.</a:t>
            </a:r>
            <a:endParaRPr/>
          </a:p>
          <a:p>
            <a:pPr indent="-231614" lvl="1" marL="609514" rtl="0" algn="l">
              <a:lnSpc>
                <a:spcPct val="90000"/>
              </a:lnSpc>
              <a:spcBef>
                <a:spcPts val="800"/>
              </a:spcBef>
              <a:spcAft>
                <a:spcPts val="0"/>
              </a:spcAft>
              <a:buSzPct val="76698"/>
              <a:buChar char="•"/>
            </a:pPr>
            <a:r>
              <a:rPr b="1" lang="es-AR">
                <a:solidFill>
                  <a:schemeClr val="dk1"/>
                </a:solidFill>
              </a:rPr>
              <a:t>CASCADE</a:t>
            </a:r>
            <a:r>
              <a:rPr lang="es-AR">
                <a:solidFill>
                  <a:schemeClr val="dk1"/>
                </a:solidFill>
              </a:rPr>
              <a:t>: Borra o actualiza la fila de la tabla padre y automáticamente borra o actualiza las filas asociadas en la tabla hija</a:t>
            </a:r>
            <a:endParaRPr/>
          </a:p>
          <a:p>
            <a:pPr indent="-231614" lvl="1" marL="609514" rtl="0" algn="l">
              <a:lnSpc>
                <a:spcPct val="90000"/>
              </a:lnSpc>
              <a:spcBef>
                <a:spcPts val="800"/>
              </a:spcBef>
              <a:spcAft>
                <a:spcPts val="0"/>
              </a:spcAft>
              <a:buSzPct val="76698"/>
              <a:buChar char="•"/>
            </a:pPr>
            <a:r>
              <a:rPr b="1" lang="es-AR">
                <a:solidFill>
                  <a:schemeClr val="dk1"/>
                </a:solidFill>
              </a:rPr>
              <a:t>SET NULL</a:t>
            </a:r>
            <a:r>
              <a:rPr lang="es-AR">
                <a:solidFill>
                  <a:schemeClr val="dk1"/>
                </a:solidFill>
              </a:rPr>
              <a:t>: Borra o actualiza la fila de la tabla padre y establece la clave ajena en la tabla hija como NULL. Las columnas de clave ajena en la fila hija no deberían estar definidas como NOT NULL</a:t>
            </a:r>
            <a:endParaRPr/>
          </a:p>
          <a:p>
            <a:pPr indent="-231614" lvl="1" marL="609514" rtl="0" algn="l">
              <a:lnSpc>
                <a:spcPct val="90000"/>
              </a:lnSpc>
              <a:spcBef>
                <a:spcPts val="800"/>
              </a:spcBef>
              <a:spcAft>
                <a:spcPts val="0"/>
              </a:spcAft>
              <a:buSzPct val="76698"/>
              <a:buChar char="•"/>
            </a:pPr>
            <a:r>
              <a:rPr b="1" lang="es-AR">
                <a:solidFill>
                  <a:schemeClr val="dk1"/>
                </a:solidFill>
              </a:rPr>
              <a:t>NO ACTION</a:t>
            </a:r>
            <a:r>
              <a:rPr lang="es-AR">
                <a:solidFill>
                  <a:schemeClr val="dk1"/>
                </a:solidFill>
              </a:rPr>
              <a:t>: Evita que se actualice o borre la fila en la tabla padre si hay un valor de clave ajena que lo invalida en la tabla hija.</a:t>
            </a:r>
            <a:endParaRPr/>
          </a:p>
          <a:p>
            <a:pPr indent="-231614" lvl="1" marL="609514" rtl="0" algn="l">
              <a:lnSpc>
                <a:spcPct val="90000"/>
              </a:lnSpc>
              <a:spcBef>
                <a:spcPts val="800"/>
              </a:spcBef>
              <a:spcAft>
                <a:spcPts val="0"/>
              </a:spcAft>
              <a:buSzPct val="76698"/>
              <a:buChar char="•"/>
            </a:pPr>
            <a:r>
              <a:rPr b="1" lang="es-AR">
                <a:solidFill>
                  <a:schemeClr val="dk1"/>
                </a:solidFill>
              </a:rPr>
              <a:t>RESTRICT</a:t>
            </a:r>
            <a:r>
              <a:rPr lang="es-AR">
                <a:solidFill>
                  <a:schemeClr val="dk1"/>
                </a:solidFill>
              </a:rPr>
              <a:t>: Rechaza el borrado o actualización en la tabla padre (similar a NO ACTION)</a:t>
            </a:r>
            <a:endParaRPr/>
          </a:p>
          <a:p>
            <a:pPr indent="-153627" lvl="0" marL="304757" rtl="0" algn="l">
              <a:lnSpc>
                <a:spcPct val="90000"/>
              </a:lnSpc>
              <a:spcBef>
                <a:spcPts val="1600"/>
              </a:spcBef>
              <a:spcAft>
                <a:spcPts val="0"/>
              </a:spcAft>
              <a:buSzPct val="100000"/>
              <a:buNone/>
            </a:pPr>
            <a:r>
              <a:t/>
            </a:r>
            <a:endParaRPr/>
          </a:p>
          <a:p>
            <a:pPr indent="-153627" lvl="0" marL="304757" rtl="0" algn="l">
              <a:lnSpc>
                <a:spcPct val="90000"/>
              </a:lnSpc>
              <a:spcBef>
                <a:spcPts val="1600"/>
              </a:spcBef>
              <a:spcAft>
                <a:spcPts val="0"/>
              </a:spcAft>
              <a:buSzPct val="100000"/>
              <a:buNone/>
            </a:pPr>
            <a:r>
              <a:t/>
            </a:r>
            <a:endParaRPr>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b="1" lang="es-AR">
                <a:solidFill>
                  <a:schemeClr val="dk1"/>
                </a:solidFill>
              </a:rPr>
              <a:t>Integridad Referencial</a:t>
            </a:r>
            <a:endParaRPr/>
          </a:p>
        </p:txBody>
      </p:sp>
      <p:sp>
        <p:nvSpPr>
          <p:cNvPr id="275" name="Google Shape;275;p24"/>
          <p:cNvSpPr txBox="1"/>
          <p:nvPr>
            <p:ph idx="1" type="body"/>
          </p:nvPr>
        </p:nvSpPr>
        <p:spPr>
          <a:xfrm>
            <a:off x="1218884" y="1511285"/>
            <a:ext cx="10360501" cy="5346715"/>
          </a:xfrm>
          <a:prstGeom prst="rect">
            <a:avLst/>
          </a:prstGeom>
          <a:noFill/>
          <a:ln>
            <a:noFill/>
          </a:ln>
        </p:spPr>
        <p:txBody>
          <a:bodyPr anchorCtr="0" anchor="t" bIns="60925" lIns="121875" spcFirstLastPara="1" rIns="121875" wrap="square" tIns="60925">
            <a:normAutofit fontScale="55000" lnSpcReduction="20000"/>
          </a:bodyPr>
          <a:lstStyle/>
          <a:p>
            <a:pPr indent="0" lvl="0" marL="0" rtl="0" algn="l">
              <a:lnSpc>
                <a:spcPct val="90000"/>
              </a:lnSpc>
              <a:spcBef>
                <a:spcPts val="0"/>
              </a:spcBef>
              <a:spcAft>
                <a:spcPts val="0"/>
              </a:spcAft>
              <a:buSzPct val="100000"/>
              <a:buNone/>
            </a:pPr>
            <a:r>
              <a:rPr b="1" lang="es-AR" sz="4000">
                <a:solidFill>
                  <a:schemeClr val="dk1"/>
                </a:solidFill>
              </a:rPr>
              <a:t>ALTER TABLE ORDER </a:t>
            </a:r>
            <a:endParaRPr/>
          </a:p>
          <a:p>
            <a:pPr indent="0" lvl="0" marL="0" rtl="0" algn="l">
              <a:lnSpc>
                <a:spcPct val="90000"/>
              </a:lnSpc>
              <a:spcBef>
                <a:spcPts val="1600"/>
              </a:spcBef>
              <a:spcAft>
                <a:spcPts val="0"/>
              </a:spcAft>
              <a:buSzPct val="100000"/>
              <a:buNone/>
            </a:pPr>
            <a:r>
              <a:rPr b="1" lang="es-AR" sz="4000">
                <a:solidFill>
                  <a:schemeClr val="dk1"/>
                </a:solidFill>
              </a:rPr>
              <a:t>	ADD PRIMARY KEY (ORDER_NO)</a:t>
            </a:r>
            <a:endParaRPr/>
          </a:p>
          <a:p>
            <a:pPr indent="0" lvl="0" marL="0" rtl="0" algn="l">
              <a:lnSpc>
                <a:spcPct val="90000"/>
              </a:lnSpc>
              <a:spcBef>
                <a:spcPts val="1600"/>
              </a:spcBef>
              <a:spcAft>
                <a:spcPts val="0"/>
              </a:spcAft>
              <a:buSzPct val="100000"/>
              <a:buNone/>
            </a:pPr>
            <a:r>
              <a:rPr b="1" lang="es-AR" sz="4000">
                <a:solidFill>
                  <a:schemeClr val="dk1"/>
                </a:solidFill>
              </a:rPr>
              <a:t>ALTER TABLE ARTICLE </a:t>
            </a:r>
            <a:endParaRPr/>
          </a:p>
          <a:p>
            <a:pPr indent="0" lvl="0" marL="0" rtl="0" algn="l">
              <a:lnSpc>
                <a:spcPct val="90000"/>
              </a:lnSpc>
              <a:spcBef>
                <a:spcPts val="1600"/>
              </a:spcBef>
              <a:spcAft>
                <a:spcPts val="0"/>
              </a:spcAft>
              <a:buSzPct val="100000"/>
              <a:buNone/>
            </a:pPr>
            <a:r>
              <a:rPr b="1" lang="es-AR" sz="4000">
                <a:solidFill>
                  <a:schemeClr val="dk1"/>
                </a:solidFill>
              </a:rPr>
              <a:t>	ADD PRIMARY KEY (ART_NO)</a:t>
            </a:r>
            <a:endParaRPr/>
          </a:p>
          <a:p>
            <a:pPr indent="0" lvl="0" marL="0" rtl="0" algn="l">
              <a:lnSpc>
                <a:spcPct val="90000"/>
              </a:lnSpc>
              <a:spcBef>
                <a:spcPts val="1600"/>
              </a:spcBef>
              <a:spcAft>
                <a:spcPts val="0"/>
              </a:spcAft>
              <a:buSzPct val="100000"/>
              <a:buNone/>
            </a:pPr>
            <a:r>
              <a:rPr b="1" lang="es-AR" sz="4000">
                <a:solidFill>
                  <a:schemeClr val="dk1"/>
                </a:solidFill>
              </a:rPr>
              <a:t>ALTER TABLE ORDER_ITEM </a:t>
            </a:r>
            <a:endParaRPr/>
          </a:p>
          <a:p>
            <a:pPr indent="0" lvl="0" marL="0" rtl="0" algn="l">
              <a:lnSpc>
                <a:spcPct val="90000"/>
              </a:lnSpc>
              <a:spcBef>
                <a:spcPts val="1600"/>
              </a:spcBef>
              <a:spcAft>
                <a:spcPts val="0"/>
              </a:spcAft>
              <a:buSzPct val="100000"/>
              <a:buNone/>
            </a:pPr>
            <a:r>
              <a:rPr b="1" lang="es-AR" sz="4000">
                <a:solidFill>
                  <a:schemeClr val="dk1"/>
                </a:solidFill>
              </a:rPr>
              <a:t>	ADD PRIMARY KEY (ORDER_NO, ART_NO)</a:t>
            </a:r>
            <a:endParaRPr/>
          </a:p>
          <a:p>
            <a:pPr indent="0" lvl="0" marL="0" rtl="0" algn="l">
              <a:lnSpc>
                <a:spcPct val="90000"/>
              </a:lnSpc>
              <a:spcBef>
                <a:spcPts val="1600"/>
              </a:spcBef>
              <a:spcAft>
                <a:spcPts val="0"/>
              </a:spcAft>
              <a:buSzPct val="100000"/>
              <a:buNone/>
            </a:pPr>
            <a:r>
              <a:rPr b="1" lang="es-AR" sz="4000">
                <a:solidFill>
                  <a:schemeClr val="dk1"/>
                </a:solidFill>
              </a:rPr>
              <a:t>ALTER TABLE ORDER_ITEM </a:t>
            </a:r>
            <a:endParaRPr/>
          </a:p>
          <a:p>
            <a:pPr indent="0" lvl="0" marL="0" rtl="0" algn="l">
              <a:lnSpc>
                <a:spcPct val="90000"/>
              </a:lnSpc>
              <a:spcBef>
                <a:spcPts val="1600"/>
              </a:spcBef>
              <a:spcAft>
                <a:spcPts val="0"/>
              </a:spcAft>
              <a:buSzPct val="100000"/>
              <a:buNone/>
            </a:pPr>
            <a:r>
              <a:rPr b="1" lang="es-AR" sz="4000">
                <a:solidFill>
                  <a:schemeClr val="dk1"/>
                </a:solidFill>
              </a:rPr>
              <a:t>	ADD FOREIGN KEY(ORDER_NO)</a:t>
            </a:r>
            <a:endParaRPr/>
          </a:p>
          <a:p>
            <a:pPr indent="0" lvl="0" marL="0" rtl="0" algn="l">
              <a:lnSpc>
                <a:spcPct val="90000"/>
              </a:lnSpc>
              <a:spcBef>
                <a:spcPts val="1600"/>
              </a:spcBef>
              <a:spcAft>
                <a:spcPts val="0"/>
              </a:spcAft>
              <a:buSzPct val="100000"/>
              <a:buNone/>
            </a:pPr>
            <a:r>
              <a:rPr b="1" lang="es-AR" sz="4000">
                <a:solidFill>
                  <a:schemeClr val="dk1"/>
                </a:solidFill>
              </a:rPr>
              <a:t>	 REFERENCES ORDER ON DELETE CASCADE</a:t>
            </a:r>
            <a:endParaRPr/>
          </a:p>
          <a:p>
            <a:pPr indent="0" lvl="0" marL="0" rtl="0" algn="l">
              <a:lnSpc>
                <a:spcPct val="90000"/>
              </a:lnSpc>
              <a:spcBef>
                <a:spcPts val="1600"/>
              </a:spcBef>
              <a:spcAft>
                <a:spcPts val="0"/>
              </a:spcAft>
              <a:buSzPct val="100000"/>
              <a:buNone/>
            </a:pPr>
            <a:r>
              <a:rPr b="1" lang="es-AR" sz="4000">
                <a:solidFill>
                  <a:schemeClr val="dk1"/>
                </a:solidFill>
              </a:rPr>
              <a:t>ALTER TABLE ORDER_ITEM </a:t>
            </a:r>
            <a:endParaRPr/>
          </a:p>
          <a:p>
            <a:pPr indent="0" lvl="0" marL="0" rtl="0" algn="l">
              <a:lnSpc>
                <a:spcPct val="90000"/>
              </a:lnSpc>
              <a:spcBef>
                <a:spcPts val="1600"/>
              </a:spcBef>
              <a:spcAft>
                <a:spcPts val="0"/>
              </a:spcAft>
              <a:buSzPct val="100000"/>
              <a:buNone/>
            </a:pPr>
            <a:r>
              <a:rPr b="1" lang="es-AR" sz="4000">
                <a:solidFill>
                  <a:schemeClr val="dk1"/>
                </a:solidFill>
              </a:rPr>
              <a:t>	ADD FOREIGN KEY(ART_NO) REFERENCES ARTICLE</a:t>
            </a:r>
            <a:endParaRPr/>
          </a:p>
          <a:p>
            <a:pPr indent="0" lvl="0" marL="0" rtl="0" algn="l">
              <a:lnSpc>
                <a:spcPct val="90000"/>
              </a:lnSpc>
              <a:spcBef>
                <a:spcPts val="1600"/>
              </a:spcBef>
              <a:spcAft>
                <a:spcPts val="0"/>
              </a:spcAft>
              <a:buSzPct val="100000"/>
              <a:buNone/>
            </a:pPr>
            <a:r>
              <a:rPr b="1" lang="es-AR" sz="4000">
                <a:solidFill>
                  <a:schemeClr val="dk1"/>
                </a:solidFill>
              </a:rPr>
              <a:t>	ON DELETE RESTRICT</a:t>
            </a:r>
            <a:endParaRPr sz="4000">
              <a:solidFill>
                <a:schemeClr val="dk1"/>
              </a:solidFill>
            </a:endParaRPr>
          </a:p>
          <a:p>
            <a:pPr indent="0" lvl="0" marL="0" rtl="0" algn="l">
              <a:lnSpc>
                <a:spcPct val="90000"/>
              </a:lnSpc>
              <a:spcBef>
                <a:spcPts val="1600"/>
              </a:spcBef>
              <a:spcAft>
                <a:spcPts val="0"/>
              </a:spcAft>
              <a:buSzPct val="100000"/>
              <a:buNone/>
            </a:pPr>
            <a:r>
              <a:t/>
            </a:r>
            <a:endParaRPr sz="4000"/>
          </a:p>
          <a:p>
            <a:pPr indent="-206967" lvl="0" marL="304757" rtl="0" algn="l">
              <a:lnSpc>
                <a:spcPct val="90000"/>
              </a:lnSpc>
              <a:spcBef>
                <a:spcPts val="1600"/>
              </a:spcBef>
              <a:spcAft>
                <a:spcPts val="0"/>
              </a:spcAft>
              <a:buSzPct val="100000"/>
              <a:buNone/>
            </a:pPr>
            <a:r>
              <a:t/>
            </a:r>
            <a:endParaRPr>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b="1" lang="es-AR">
                <a:solidFill>
                  <a:schemeClr val="dk1"/>
                </a:solidFill>
              </a:rPr>
              <a:t>Asertos</a:t>
            </a:r>
            <a:endParaRPr/>
          </a:p>
        </p:txBody>
      </p:sp>
      <p:sp>
        <p:nvSpPr>
          <p:cNvPr id="282" name="Google Shape;282;p25"/>
          <p:cNvSpPr txBox="1"/>
          <p:nvPr>
            <p:ph idx="1" type="body"/>
          </p:nvPr>
        </p:nvSpPr>
        <p:spPr>
          <a:xfrm>
            <a:off x="1218884" y="1511285"/>
            <a:ext cx="10360501" cy="4654019"/>
          </a:xfrm>
          <a:prstGeom prst="rect">
            <a:avLst/>
          </a:prstGeom>
          <a:noFill/>
          <a:ln>
            <a:noFill/>
          </a:ln>
        </p:spPr>
        <p:txBody>
          <a:bodyPr anchorCtr="0" anchor="t" bIns="60925" lIns="121875" spcFirstLastPara="1" rIns="121875" wrap="square" tIns="60925">
            <a:normAutofit fontScale="85000" lnSpcReduction="20000"/>
          </a:bodyPr>
          <a:lstStyle/>
          <a:p>
            <a:pPr indent="-304757" lvl="0" marL="304757" rtl="0" algn="l">
              <a:lnSpc>
                <a:spcPct val="90000"/>
              </a:lnSpc>
              <a:spcBef>
                <a:spcPts val="0"/>
              </a:spcBef>
              <a:spcAft>
                <a:spcPts val="0"/>
              </a:spcAft>
              <a:buSzPct val="99964"/>
              <a:buChar char="•"/>
            </a:pPr>
            <a:r>
              <a:rPr lang="es-AR">
                <a:solidFill>
                  <a:schemeClr val="dk1"/>
                </a:solidFill>
              </a:rPr>
              <a:t>Un </a:t>
            </a:r>
            <a:r>
              <a:rPr b="1" lang="es-AR">
                <a:solidFill>
                  <a:schemeClr val="dk1"/>
                </a:solidFill>
              </a:rPr>
              <a:t>aserto </a:t>
            </a:r>
            <a:r>
              <a:rPr lang="es-AR">
                <a:solidFill>
                  <a:schemeClr val="dk1"/>
                </a:solidFill>
              </a:rPr>
              <a:t>es un predicado que expresa una condición que se desea que la base de datos satisfaga siempre.</a:t>
            </a:r>
            <a:endParaRPr/>
          </a:p>
          <a:p>
            <a:pPr indent="-304757" lvl="0" marL="304757" rtl="0" algn="l">
              <a:lnSpc>
                <a:spcPct val="90000"/>
              </a:lnSpc>
              <a:spcBef>
                <a:spcPts val="1600"/>
              </a:spcBef>
              <a:spcAft>
                <a:spcPts val="0"/>
              </a:spcAft>
              <a:buSzPct val="99964"/>
              <a:buChar char="•"/>
            </a:pPr>
            <a:r>
              <a:rPr lang="es-AR">
                <a:solidFill>
                  <a:schemeClr val="dk1"/>
                </a:solidFill>
              </a:rPr>
              <a:t> Las restricciones de dominio y las de integridad referencial son formas especiales de los asertos .</a:t>
            </a:r>
            <a:endParaRPr/>
          </a:p>
          <a:p>
            <a:pPr indent="-231622" lvl="2" marL="914270" rtl="0" algn="l">
              <a:lnSpc>
                <a:spcPct val="90000"/>
              </a:lnSpc>
              <a:spcBef>
                <a:spcPts val="800"/>
              </a:spcBef>
              <a:spcAft>
                <a:spcPts val="0"/>
              </a:spcAft>
              <a:buSzPct val="80000"/>
              <a:buChar char="•"/>
            </a:pPr>
            <a:r>
              <a:rPr lang="es-AR" sz="1999">
                <a:solidFill>
                  <a:srgbClr val="242021"/>
                </a:solidFill>
                <a:latin typeface="Times"/>
                <a:ea typeface="Times"/>
                <a:cs typeface="Times"/>
                <a:sym typeface="Times"/>
              </a:rPr>
              <a:t>La suma de todos los importes de los préstamos de</a:t>
            </a:r>
            <a:br>
              <a:rPr lang="es-AR" sz="1999">
                <a:solidFill>
                  <a:srgbClr val="242021"/>
                </a:solidFill>
                <a:latin typeface="Times"/>
                <a:ea typeface="Times"/>
                <a:cs typeface="Times"/>
                <a:sym typeface="Times"/>
              </a:rPr>
            </a:br>
            <a:r>
              <a:rPr lang="es-AR" sz="1999">
                <a:solidFill>
                  <a:srgbClr val="242021"/>
                </a:solidFill>
                <a:latin typeface="Times"/>
                <a:ea typeface="Times"/>
                <a:cs typeface="Times"/>
                <a:sym typeface="Times"/>
              </a:rPr>
              <a:t>cada sucursal debe ser menor que la suma de todos</a:t>
            </a:r>
            <a:br>
              <a:rPr lang="es-AR" sz="1999">
                <a:solidFill>
                  <a:srgbClr val="242021"/>
                </a:solidFill>
                <a:latin typeface="Times"/>
                <a:ea typeface="Times"/>
                <a:cs typeface="Times"/>
                <a:sym typeface="Times"/>
              </a:rPr>
            </a:br>
            <a:r>
              <a:rPr lang="es-AR" sz="1999">
                <a:solidFill>
                  <a:srgbClr val="242021"/>
                </a:solidFill>
                <a:latin typeface="Times"/>
                <a:ea typeface="Times"/>
                <a:cs typeface="Times"/>
                <a:sym typeface="Times"/>
              </a:rPr>
              <a:t>los saldos de las cuentas de esa sucursal.</a:t>
            </a:r>
            <a:endParaRPr/>
          </a:p>
          <a:p>
            <a:pPr indent="-231622" lvl="2" marL="914270" rtl="0" algn="l">
              <a:lnSpc>
                <a:spcPct val="90000"/>
              </a:lnSpc>
              <a:spcBef>
                <a:spcPts val="800"/>
              </a:spcBef>
              <a:spcAft>
                <a:spcPts val="0"/>
              </a:spcAft>
              <a:buSzPct val="80000"/>
              <a:buChar char="•"/>
            </a:pPr>
            <a:br>
              <a:rPr lang="es-AR" sz="1999">
                <a:solidFill>
                  <a:srgbClr val="242021"/>
                </a:solidFill>
                <a:latin typeface="Times"/>
                <a:ea typeface="Times"/>
                <a:cs typeface="Times"/>
                <a:sym typeface="Times"/>
              </a:rPr>
            </a:br>
            <a:r>
              <a:rPr lang="es-AR" sz="1999">
                <a:solidFill>
                  <a:srgbClr val="242021"/>
                </a:solidFill>
                <a:latin typeface="Times"/>
                <a:ea typeface="Times"/>
                <a:cs typeface="Times"/>
                <a:sym typeface="Times"/>
              </a:rPr>
              <a:t>Cada préstamo tiene al menos un cliente que tiene una</a:t>
            </a:r>
            <a:br>
              <a:rPr lang="es-AR" sz="1999">
                <a:solidFill>
                  <a:srgbClr val="242021"/>
                </a:solidFill>
                <a:latin typeface="Times"/>
                <a:ea typeface="Times"/>
                <a:cs typeface="Times"/>
                <a:sym typeface="Times"/>
              </a:rPr>
            </a:br>
            <a:r>
              <a:rPr lang="es-AR" sz="1999">
                <a:solidFill>
                  <a:srgbClr val="242021"/>
                </a:solidFill>
                <a:latin typeface="Times"/>
                <a:ea typeface="Times"/>
                <a:cs typeface="Times"/>
                <a:sym typeface="Times"/>
              </a:rPr>
              <a:t>cuenta con un saldo mínimo de  $10.000</a:t>
            </a:r>
            <a:br>
              <a:rPr lang="es-AR"/>
            </a:br>
            <a:endParaRPr>
              <a:solidFill>
                <a:schemeClr val="dk1"/>
              </a:solidFill>
            </a:endParaRPr>
          </a:p>
          <a:p>
            <a:pPr indent="-304757" lvl="0" marL="304757" rtl="0" algn="l">
              <a:lnSpc>
                <a:spcPct val="90000"/>
              </a:lnSpc>
              <a:spcBef>
                <a:spcPts val="1600"/>
              </a:spcBef>
              <a:spcAft>
                <a:spcPts val="0"/>
              </a:spcAft>
              <a:buSzPct val="100000"/>
              <a:buChar char="•"/>
            </a:pPr>
            <a:r>
              <a:rPr lang="es-AR" sz="2800">
                <a:solidFill>
                  <a:srgbClr val="242021"/>
                </a:solidFill>
                <a:latin typeface="Times"/>
                <a:ea typeface="Times"/>
                <a:cs typeface="Times"/>
                <a:sym typeface="Times"/>
              </a:rPr>
              <a:t>Cuando se crea un aserto el sistema comprueba su validez. Si el aserto es válido, sólo se permiten las modificaciones posteriores de la base de datos que no hagan que se viole el aserto.</a:t>
            </a:r>
            <a:r>
              <a:rPr lang="es-AR"/>
              <a:t> </a:t>
            </a:r>
            <a:br>
              <a:rPr lang="es-AR"/>
            </a:br>
            <a:br>
              <a:rPr lang="es-AR"/>
            </a:br>
            <a:endParaRPr>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6"/>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Triggers – Disparadores </a:t>
            </a:r>
            <a:endParaRPr b="1">
              <a:solidFill>
                <a:schemeClr val="dk1"/>
              </a:solidFill>
            </a:endParaRPr>
          </a:p>
        </p:txBody>
      </p:sp>
      <p:sp>
        <p:nvSpPr>
          <p:cNvPr id="289" name="Google Shape;289;p26"/>
          <p:cNvSpPr txBox="1"/>
          <p:nvPr>
            <p:ph idx="1" type="body"/>
          </p:nvPr>
        </p:nvSpPr>
        <p:spPr>
          <a:xfrm>
            <a:off x="1218884" y="1511285"/>
            <a:ext cx="10360501" cy="4654019"/>
          </a:xfrm>
          <a:prstGeom prst="rect">
            <a:avLst/>
          </a:prstGeom>
          <a:noFill/>
          <a:ln>
            <a:noFill/>
          </a:ln>
        </p:spPr>
        <p:txBody>
          <a:bodyPr anchorCtr="0" anchor="t" bIns="60925" lIns="121875" spcFirstLastPara="1" rIns="121875" wrap="square" tIns="60925">
            <a:normAutofit fontScale="77500" lnSpcReduction="20000"/>
          </a:bodyPr>
          <a:lstStyle/>
          <a:p>
            <a:pPr indent="-304757" lvl="0" marL="304757" rtl="0" algn="l">
              <a:lnSpc>
                <a:spcPct val="90000"/>
              </a:lnSpc>
              <a:spcBef>
                <a:spcPts val="0"/>
              </a:spcBef>
              <a:spcAft>
                <a:spcPts val="0"/>
              </a:spcAft>
              <a:buSzPct val="100000"/>
              <a:buChar char="•"/>
            </a:pPr>
            <a:r>
              <a:rPr lang="es-AR" sz="2800">
                <a:solidFill>
                  <a:srgbClr val="242021"/>
                </a:solidFill>
                <a:latin typeface="Times"/>
                <a:ea typeface="Times"/>
                <a:cs typeface="Times"/>
                <a:sym typeface="Times"/>
              </a:rPr>
              <a:t>El trigger es una orden que el sistema ejecuta de manera automática como efecto secundario de la modificación de la base de datos. </a:t>
            </a:r>
            <a:endParaRPr/>
          </a:p>
          <a:p>
            <a:pPr indent="-304757" lvl="0" marL="304757" rtl="0" algn="l">
              <a:lnSpc>
                <a:spcPct val="90000"/>
              </a:lnSpc>
              <a:spcBef>
                <a:spcPts val="1600"/>
              </a:spcBef>
              <a:spcAft>
                <a:spcPts val="0"/>
              </a:spcAft>
              <a:buSzPct val="100000"/>
              <a:buChar char="•"/>
            </a:pPr>
            <a:r>
              <a:rPr lang="es-AR" sz="2800">
                <a:solidFill>
                  <a:srgbClr val="242021"/>
                </a:solidFill>
                <a:latin typeface="Times"/>
                <a:ea typeface="Times"/>
                <a:cs typeface="Times"/>
                <a:sym typeface="Times"/>
              </a:rPr>
              <a:t>Para diseñar este tipo de mecanismo hay que cumplir dos requisitos:</a:t>
            </a:r>
            <a:endParaRPr/>
          </a:p>
          <a:p>
            <a:pPr indent="-514372" lvl="1" marL="819107" rtl="0" algn="l">
              <a:lnSpc>
                <a:spcPct val="90000"/>
              </a:lnSpc>
              <a:spcBef>
                <a:spcPts val="800"/>
              </a:spcBef>
              <a:spcAft>
                <a:spcPts val="0"/>
              </a:spcAft>
              <a:buSzPct val="80000"/>
              <a:buFont typeface="Calibri"/>
              <a:buAutoNum type="arabicPeriod"/>
            </a:pPr>
            <a:br>
              <a:rPr lang="es-AR" sz="2398">
                <a:solidFill>
                  <a:srgbClr val="242021"/>
                </a:solidFill>
                <a:latin typeface="Times"/>
                <a:ea typeface="Times"/>
                <a:cs typeface="Times"/>
                <a:sym typeface="Times"/>
              </a:rPr>
            </a:br>
            <a:r>
              <a:rPr b="1" lang="es-AR" sz="2398">
                <a:solidFill>
                  <a:srgbClr val="242021"/>
                </a:solidFill>
                <a:latin typeface="Times"/>
                <a:ea typeface="Times"/>
                <a:cs typeface="Times"/>
                <a:sym typeface="Times"/>
              </a:rPr>
              <a:t> </a:t>
            </a:r>
            <a:r>
              <a:rPr lang="es-AR" sz="2398">
                <a:solidFill>
                  <a:srgbClr val="242021"/>
                </a:solidFill>
                <a:latin typeface="Times"/>
                <a:ea typeface="Times"/>
                <a:cs typeface="Times"/>
                <a:sym typeface="Times"/>
              </a:rPr>
              <a:t>Especificar las condiciones en las que se va a ejecutar el disparador. Esto se descompone en un </a:t>
            </a:r>
            <a:r>
              <a:rPr i="1" lang="es-AR" sz="2398">
                <a:solidFill>
                  <a:srgbClr val="242021"/>
                </a:solidFill>
                <a:latin typeface="Times"/>
                <a:ea typeface="Times"/>
                <a:cs typeface="Times"/>
                <a:sym typeface="Times"/>
              </a:rPr>
              <a:t>evento </a:t>
            </a:r>
            <a:r>
              <a:rPr lang="es-AR" sz="2398">
                <a:solidFill>
                  <a:srgbClr val="242021"/>
                </a:solidFill>
                <a:latin typeface="Times"/>
                <a:ea typeface="Times"/>
                <a:cs typeface="Times"/>
                <a:sym typeface="Times"/>
              </a:rPr>
              <a:t>que causa la comprobación del disparador</a:t>
            </a:r>
            <a:br>
              <a:rPr lang="es-AR" sz="2398">
                <a:solidFill>
                  <a:srgbClr val="242021"/>
                </a:solidFill>
                <a:latin typeface="Times"/>
                <a:ea typeface="Times"/>
                <a:cs typeface="Times"/>
                <a:sym typeface="Times"/>
              </a:rPr>
            </a:br>
            <a:r>
              <a:rPr lang="es-AR" sz="2398">
                <a:solidFill>
                  <a:srgbClr val="242021"/>
                </a:solidFill>
                <a:latin typeface="Times"/>
                <a:ea typeface="Times"/>
                <a:cs typeface="Times"/>
                <a:sym typeface="Times"/>
              </a:rPr>
              <a:t>y una </a:t>
            </a:r>
            <a:r>
              <a:rPr i="1" lang="es-AR" sz="2398">
                <a:solidFill>
                  <a:srgbClr val="242021"/>
                </a:solidFill>
                <a:latin typeface="Times"/>
                <a:ea typeface="Times"/>
                <a:cs typeface="Times"/>
                <a:sym typeface="Times"/>
              </a:rPr>
              <a:t>condición </a:t>
            </a:r>
            <a:r>
              <a:rPr lang="es-AR" sz="2398">
                <a:solidFill>
                  <a:srgbClr val="242021"/>
                </a:solidFill>
                <a:latin typeface="Times"/>
                <a:ea typeface="Times"/>
                <a:cs typeface="Times"/>
                <a:sym typeface="Times"/>
              </a:rPr>
              <a:t>que se debe cumplir para ejecutar el disparador.</a:t>
            </a:r>
            <a:endParaRPr/>
          </a:p>
          <a:p>
            <a:pPr indent="-514372" lvl="1" marL="819107" rtl="0" algn="l">
              <a:lnSpc>
                <a:spcPct val="90000"/>
              </a:lnSpc>
              <a:spcBef>
                <a:spcPts val="800"/>
              </a:spcBef>
              <a:spcAft>
                <a:spcPts val="0"/>
              </a:spcAft>
              <a:buSzPct val="80000"/>
              <a:buFont typeface="Calibri"/>
              <a:buAutoNum type="arabicPeriod"/>
            </a:pPr>
            <a:br>
              <a:rPr lang="es-AR" sz="2398">
                <a:solidFill>
                  <a:srgbClr val="242021"/>
                </a:solidFill>
                <a:latin typeface="Times"/>
                <a:ea typeface="Times"/>
                <a:cs typeface="Times"/>
                <a:sym typeface="Times"/>
              </a:rPr>
            </a:br>
            <a:r>
              <a:rPr lang="es-AR" sz="2398">
                <a:solidFill>
                  <a:srgbClr val="242021"/>
                </a:solidFill>
                <a:latin typeface="Times"/>
                <a:ea typeface="Times"/>
                <a:cs typeface="Times"/>
                <a:sym typeface="Times"/>
              </a:rPr>
              <a:t>Especificar las </a:t>
            </a:r>
            <a:r>
              <a:rPr i="1" lang="es-AR" sz="2398">
                <a:solidFill>
                  <a:srgbClr val="242021"/>
                </a:solidFill>
                <a:latin typeface="Times"/>
                <a:ea typeface="Times"/>
                <a:cs typeface="Times"/>
                <a:sym typeface="Times"/>
              </a:rPr>
              <a:t>acciones </a:t>
            </a:r>
            <a:r>
              <a:rPr lang="es-AR" sz="2398">
                <a:solidFill>
                  <a:srgbClr val="242021"/>
                </a:solidFill>
                <a:latin typeface="Times"/>
                <a:ea typeface="Times"/>
                <a:cs typeface="Times"/>
                <a:sym typeface="Times"/>
              </a:rPr>
              <a:t>que se van a realizar cuando se ejecute el disparador.</a:t>
            </a:r>
            <a:endParaRPr/>
          </a:p>
          <a:p>
            <a:pPr indent="0" lvl="0" marL="0" rtl="0" algn="ctr">
              <a:lnSpc>
                <a:spcPct val="90000"/>
              </a:lnSpc>
              <a:spcBef>
                <a:spcPts val="1600"/>
              </a:spcBef>
              <a:spcAft>
                <a:spcPts val="0"/>
              </a:spcAft>
              <a:buSzPct val="100000"/>
              <a:buNone/>
            </a:pPr>
            <a:br>
              <a:rPr lang="es-AR" sz="2800">
                <a:solidFill>
                  <a:srgbClr val="242021"/>
                </a:solidFill>
                <a:latin typeface="Times"/>
                <a:ea typeface="Times"/>
                <a:cs typeface="Times"/>
                <a:sym typeface="Times"/>
              </a:rPr>
            </a:br>
            <a:r>
              <a:rPr lang="es-AR" sz="3800">
                <a:solidFill>
                  <a:srgbClr val="242021"/>
                </a:solidFill>
                <a:latin typeface="Times"/>
                <a:ea typeface="Times"/>
                <a:cs typeface="Times"/>
                <a:sym typeface="Times"/>
              </a:rPr>
              <a:t>Este modelo de disparadores se denomina modelo </a:t>
            </a:r>
            <a:endParaRPr/>
          </a:p>
          <a:p>
            <a:pPr indent="0" lvl="0" marL="0" rtl="0" algn="ctr">
              <a:lnSpc>
                <a:spcPct val="90000"/>
              </a:lnSpc>
              <a:spcBef>
                <a:spcPts val="1600"/>
              </a:spcBef>
              <a:spcAft>
                <a:spcPts val="0"/>
              </a:spcAft>
              <a:buSzPct val="100000"/>
              <a:buNone/>
            </a:pPr>
            <a:r>
              <a:rPr b="1" lang="es-AR" sz="3800">
                <a:solidFill>
                  <a:srgbClr val="242021"/>
                </a:solidFill>
                <a:latin typeface="Times"/>
                <a:ea typeface="Times"/>
                <a:cs typeface="Times"/>
                <a:sym typeface="Times"/>
              </a:rPr>
              <a:t>evento-condición-acción</a:t>
            </a:r>
            <a:r>
              <a:rPr lang="es-AR" sz="3800"/>
              <a:t> </a:t>
            </a:r>
            <a:br>
              <a:rPr lang="es-AR"/>
            </a:br>
            <a:br>
              <a:rPr lang="es-AR"/>
            </a:br>
            <a:br>
              <a:rPr lang="es-AR"/>
            </a:br>
            <a:endParaRPr>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7"/>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Triggers – Disparadores </a:t>
            </a:r>
            <a:endParaRPr b="1">
              <a:solidFill>
                <a:schemeClr val="dk1"/>
              </a:solidFill>
            </a:endParaRPr>
          </a:p>
        </p:txBody>
      </p:sp>
      <p:sp>
        <p:nvSpPr>
          <p:cNvPr id="296" name="Google Shape;296;p27"/>
          <p:cNvSpPr txBox="1"/>
          <p:nvPr>
            <p:ph idx="1" type="body"/>
          </p:nvPr>
        </p:nvSpPr>
        <p:spPr>
          <a:xfrm>
            <a:off x="1218884" y="1511285"/>
            <a:ext cx="10360501" cy="1845707"/>
          </a:xfrm>
          <a:prstGeom prst="rect">
            <a:avLst/>
          </a:prstGeom>
          <a:noFill/>
          <a:ln>
            <a:noFill/>
          </a:ln>
        </p:spPr>
        <p:txBody>
          <a:bodyPr anchorCtr="0" anchor="t" bIns="60925" lIns="121875" spcFirstLastPara="1" rIns="121875" wrap="square" tIns="60925">
            <a:normAutofit fontScale="70000" lnSpcReduction="20000"/>
          </a:bodyPr>
          <a:lstStyle/>
          <a:p>
            <a:pPr indent="-304757" lvl="0" marL="304757" rtl="0" algn="l">
              <a:lnSpc>
                <a:spcPct val="90000"/>
              </a:lnSpc>
              <a:spcBef>
                <a:spcPts val="0"/>
              </a:spcBef>
              <a:spcAft>
                <a:spcPts val="0"/>
              </a:spcAft>
              <a:buSzPct val="99964"/>
              <a:buChar char="•"/>
            </a:pPr>
            <a:br>
              <a:rPr lang="es-AR"/>
            </a:br>
            <a:r>
              <a:rPr lang="es-AR" sz="2800">
                <a:solidFill>
                  <a:srgbClr val="242021"/>
                </a:solidFill>
                <a:latin typeface="Times"/>
                <a:ea typeface="Times"/>
                <a:cs typeface="Times"/>
                <a:sym typeface="Times"/>
              </a:rPr>
              <a:t>Los triggers son mecanismos útiles para alertar a los usuarios o para realizar de manera automática ciertas tareas cuando se cumplen determinadas condiciones.</a:t>
            </a:r>
            <a:r>
              <a:rPr lang="es-AR"/>
              <a:t> </a:t>
            </a:r>
            <a:endParaRPr/>
          </a:p>
          <a:p>
            <a:pPr indent="-304757" lvl="0" marL="304757" rtl="0" algn="l">
              <a:lnSpc>
                <a:spcPct val="90000"/>
              </a:lnSpc>
              <a:spcBef>
                <a:spcPts val="1600"/>
              </a:spcBef>
              <a:spcAft>
                <a:spcPts val="0"/>
              </a:spcAft>
              <a:buSzPct val="99964"/>
              <a:buChar char="•"/>
            </a:pPr>
            <a:br>
              <a:rPr lang="es-AR"/>
            </a:br>
            <a:br>
              <a:rPr lang="es-AR"/>
            </a:br>
            <a:br>
              <a:rPr lang="es-AR"/>
            </a:br>
            <a:endParaRPr>
              <a:solidFill>
                <a:schemeClr val="dk1"/>
              </a:solidFill>
            </a:endParaRPr>
          </a:p>
        </p:txBody>
      </p:sp>
      <p:sp>
        <p:nvSpPr>
          <p:cNvPr id="297" name="Google Shape;297;p27"/>
          <p:cNvSpPr txBox="1"/>
          <p:nvPr/>
        </p:nvSpPr>
        <p:spPr>
          <a:xfrm>
            <a:off x="2133972" y="2428349"/>
            <a:ext cx="6701995"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200">
                <a:solidFill>
                  <a:schemeClr val="dk1"/>
                </a:solidFill>
                <a:latin typeface="Calibri"/>
                <a:ea typeface="Calibri"/>
                <a:cs typeface="Calibri"/>
                <a:sym typeface="Calibri"/>
              </a:rPr>
              <a:t>create trigger ControlStock</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on ventas</a:t>
            </a:r>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for insert</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as</a:t>
            </a:r>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declare @stock int</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select @stock= stock from libros</a:t>
            </a:r>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join inserted</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on inserted.codigolibro=libros.codigo</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where libros.codigo=inserted.codigolibro</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if (@stock&gt;=(select cantidad from inserted))</a:t>
            </a:r>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update libros set stock=stock-inserted.cantidad</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from libros</a:t>
            </a:r>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join inserted</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on inserted.codigolibro=libros.codigo</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where codigo=inserted.codigolibro</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else</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begin</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raiserror ('Hay menos libros en stock de los solicitados para la venta', 16, 1)</a:t>
            </a:r>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rollback transaction</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end</a:t>
            </a:r>
            <a:endParaRPr sz="2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28"/>
          <p:cNvPicPr preferRelativeResize="0"/>
          <p:nvPr/>
        </p:nvPicPr>
        <p:blipFill rotWithShape="1">
          <a:blip r:embed="rId3">
            <a:alphaModFix/>
          </a:blip>
          <a:srcRect b="0" l="0" r="0" t="0"/>
          <a:stretch/>
        </p:blipFill>
        <p:spPr>
          <a:xfrm>
            <a:off x="2638028" y="1124744"/>
            <a:ext cx="7498055" cy="39364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Modelo Relacional</a:t>
            </a:r>
            <a:r>
              <a:rPr b="1" lang="es-AR">
                <a:solidFill>
                  <a:schemeClr val="dk1"/>
                </a:solidFill>
              </a:rPr>
              <a:t>- Tablas</a:t>
            </a:r>
            <a:endParaRPr/>
          </a:p>
        </p:txBody>
      </p:sp>
      <p:pic>
        <p:nvPicPr>
          <p:cNvPr id="120" name="Google Shape;120;p3"/>
          <p:cNvPicPr preferRelativeResize="0"/>
          <p:nvPr>
            <p:ph idx="1" type="body"/>
          </p:nvPr>
        </p:nvPicPr>
        <p:blipFill rotWithShape="1">
          <a:blip r:embed="rId3">
            <a:alphaModFix/>
          </a:blip>
          <a:srcRect b="0" l="0" r="0" t="0"/>
          <a:stretch/>
        </p:blipFill>
        <p:spPr>
          <a:xfrm>
            <a:off x="981844" y="1776182"/>
            <a:ext cx="8630854" cy="3305636"/>
          </a:xfrm>
          <a:prstGeom prst="rect">
            <a:avLst/>
          </a:prstGeom>
          <a:noFill/>
          <a:ln>
            <a:noFill/>
          </a:ln>
        </p:spPr>
      </p:pic>
      <p:sp>
        <p:nvSpPr>
          <p:cNvPr id="121" name="Google Shape;121;p3"/>
          <p:cNvSpPr txBox="1"/>
          <p:nvPr/>
        </p:nvSpPr>
        <p:spPr>
          <a:xfrm>
            <a:off x="1557908" y="4457369"/>
            <a:ext cx="5883640" cy="909603"/>
          </a:xfrm>
          <a:prstGeom prst="rect">
            <a:avLst/>
          </a:prstGeom>
          <a:noFill/>
          <a:ln>
            <a:noFill/>
          </a:ln>
        </p:spPr>
        <p:txBody>
          <a:bodyPr anchorCtr="0" anchor="t" bIns="60925" lIns="121875" spcFirstLastPara="1" rIns="121875" wrap="square" tIns="60925">
            <a:noAutofit/>
          </a:bodyPr>
          <a:lstStyle/>
          <a:p>
            <a:pPr indent="-126957" lvl="0" marL="304757" marR="0" rtl="0" algn="l">
              <a:lnSpc>
                <a:spcPct val="90000"/>
              </a:lnSpc>
              <a:spcBef>
                <a:spcPts val="0"/>
              </a:spcBef>
              <a:spcAft>
                <a:spcPts val="0"/>
              </a:spcAft>
              <a:buClr>
                <a:schemeClr val="accent1"/>
              </a:buClr>
              <a:buSzPts val="2800"/>
              <a:buFont typeface="Arial"/>
              <a:buNone/>
            </a:pPr>
            <a:r>
              <a:t/>
            </a:r>
            <a:endParaRPr b="0" i="0" sz="2800" u="none" cap="none" strike="noStrike">
              <a:solidFill>
                <a:schemeClr val="lt1"/>
              </a:solidFill>
              <a:latin typeface="Calibri"/>
              <a:ea typeface="Calibri"/>
              <a:cs typeface="Calibri"/>
              <a:sym typeface="Calibri"/>
            </a:endParaRPr>
          </a:p>
          <a:p>
            <a:pPr indent="-304757" lvl="0" marL="304757" marR="0" rtl="0" algn="just">
              <a:lnSpc>
                <a:spcPct val="90000"/>
              </a:lnSpc>
              <a:spcBef>
                <a:spcPts val="1600"/>
              </a:spcBef>
              <a:spcAft>
                <a:spcPts val="0"/>
              </a:spcAft>
              <a:buClr>
                <a:schemeClr val="accent1"/>
              </a:buClr>
              <a:buSzPts val="2800"/>
              <a:buFont typeface="Arial"/>
              <a:buChar char="•"/>
            </a:pPr>
            <a:r>
              <a:rPr b="0" i="0" lang="es-AR" sz="2800" u="none" cap="none" strike="noStrike">
                <a:solidFill>
                  <a:schemeClr val="dk1"/>
                </a:solidFill>
                <a:latin typeface="Calibri"/>
                <a:ea typeface="Calibri"/>
                <a:cs typeface="Calibri"/>
                <a:sym typeface="Calibri"/>
              </a:rPr>
              <a:t>En el modelo relacional la información se representa mediante tablas</a:t>
            </a:r>
            <a:endParaRPr/>
          </a:p>
          <a:p>
            <a:pPr indent="-126957" lvl="0" marL="304757" marR="0" rtl="0" algn="l">
              <a:lnSpc>
                <a:spcPct val="90000"/>
              </a:lnSpc>
              <a:spcBef>
                <a:spcPts val="1600"/>
              </a:spcBef>
              <a:spcAft>
                <a:spcPts val="0"/>
              </a:spcAft>
              <a:buClr>
                <a:schemeClr val="accent1"/>
              </a:buClr>
              <a:buSzPts val="2800"/>
              <a:buFont typeface="Arial"/>
              <a:buNone/>
            </a:pPr>
            <a:r>
              <a:t/>
            </a:r>
            <a:endParaRPr b="0" i="0" sz="2800" u="none" cap="none" strike="noStrike">
              <a:solidFill>
                <a:schemeClr val="dk1"/>
              </a:solidFill>
              <a:latin typeface="Calibri"/>
              <a:ea typeface="Calibri"/>
              <a:cs typeface="Calibri"/>
              <a:sym typeface="Calibri"/>
            </a:endParaRPr>
          </a:p>
          <a:p>
            <a:pPr indent="-126957" lvl="0" marL="304757" marR="0" rtl="0" algn="l">
              <a:lnSpc>
                <a:spcPct val="90000"/>
              </a:lnSpc>
              <a:spcBef>
                <a:spcPts val="1600"/>
              </a:spcBef>
              <a:spcAft>
                <a:spcPts val="0"/>
              </a:spcAft>
              <a:buClr>
                <a:schemeClr val="accent1"/>
              </a:buClr>
              <a:buSzPts val="2800"/>
              <a:buFont typeface="Arial"/>
              <a:buNone/>
            </a:pPr>
            <a:r>
              <a:t/>
            </a:r>
            <a:endParaRPr b="0" i="0" sz="2800" u="none" cap="none" strike="noStrike">
              <a:solidFill>
                <a:schemeClr val="dk1"/>
              </a:solidFill>
              <a:latin typeface="Calibri"/>
              <a:ea typeface="Calibri"/>
              <a:cs typeface="Calibri"/>
              <a:sym typeface="Calibri"/>
            </a:endParaRPr>
          </a:p>
          <a:p>
            <a:pPr indent="-126957" lvl="0" marL="304757" marR="0" rtl="0" algn="l">
              <a:lnSpc>
                <a:spcPct val="90000"/>
              </a:lnSpc>
              <a:spcBef>
                <a:spcPts val="1600"/>
              </a:spcBef>
              <a:spcAft>
                <a:spcPts val="0"/>
              </a:spcAft>
              <a:buClr>
                <a:schemeClr val="accent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4"/>
          <p:cNvPicPr preferRelativeResize="0"/>
          <p:nvPr>
            <p:ph idx="1" type="body"/>
          </p:nvPr>
        </p:nvPicPr>
        <p:blipFill rotWithShape="1">
          <a:blip r:embed="rId3">
            <a:alphaModFix/>
          </a:blip>
          <a:srcRect b="0" l="0" r="0" t="0"/>
          <a:stretch/>
        </p:blipFill>
        <p:spPr>
          <a:xfrm>
            <a:off x="917384" y="1556792"/>
            <a:ext cx="7708384" cy="2952328"/>
          </a:xfrm>
          <a:prstGeom prst="rect">
            <a:avLst/>
          </a:prstGeom>
          <a:noFill/>
          <a:ln>
            <a:noFill/>
          </a:ln>
        </p:spPr>
      </p:pic>
      <p:sp>
        <p:nvSpPr>
          <p:cNvPr id="127" name="Google Shape;127;p4"/>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lt1"/>
              </a:buClr>
              <a:buSzPts val="3600"/>
              <a:buFont typeface="Calibri"/>
              <a:buNone/>
            </a:pPr>
            <a:r>
              <a:t/>
            </a:r>
            <a:endParaRPr/>
          </a:p>
        </p:txBody>
      </p:sp>
      <p:sp>
        <p:nvSpPr>
          <p:cNvPr id="128" name="Google Shape;128;p4"/>
          <p:cNvSpPr/>
          <p:nvPr/>
        </p:nvSpPr>
        <p:spPr>
          <a:xfrm>
            <a:off x="1791009" y="4303370"/>
            <a:ext cx="288032" cy="411500"/>
          </a:xfrm>
          <a:prstGeom prst="downArrow">
            <a:avLst>
              <a:gd fmla="val 50000" name="adj1"/>
              <a:gd fmla="val 50000" name="adj2"/>
            </a:avLst>
          </a:prstGeom>
          <a:solidFill>
            <a:schemeClr val="accent1"/>
          </a:solidFill>
          <a:ln cap="flat" cmpd="sng" w="25400">
            <a:solidFill>
              <a:srgbClr val="00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Calibri"/>
              <a:ea typeface="Calibri"/>
              <a:cs typeface="Calibri"/>
              <a:sym typeface="Calibri"/>
            </a:endParaRPr>
          </a:p>
        </p:txBody>
      </p:sp>
      <p:sp>
        <p:nvSpPr>
          <p:cNvPr id="129" name="Google Shape;129;p4"/>
          <p:cNvSpPr/>
          <p:nvPr/>
        </p:nvSpPr>
        <p:spPr>
          <a:xfrm rot="-2500912">
            <a:off x="2952666" y="4303370"/>
            <a:ext cx="288032" cy="411500"/>
          </a:xfrm>
          <a:prstGeom prst="downArrow">
            <a:avLst>
              <a:gd fmla="val 50000" name="adj1"/>
              <a:gd fmla="val 50000" name="adj2"/>
            </a:avLst>
          </a:prstGeom>
          <a:solidFill>
            <a:schemeClr val="accent1"/>
          </a:solidFill>
          <a:ln cap="flat" cmpd="sng" w="25400">
            <a:solidFill>
              <a:srgbClr val="00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Calibri"/>
              <a:ea typeface="Calibri"/>
              <a:cs typeface="Calibri"/>
              <a:sym typeface="Calibri"/>
            </a:endParaRPr>
          </a:p>
        </p:txBody>
      </p:sp>
      <p:sp>
        <p:nvSpPr>
          <p:cNvPr id="130" name="Google Shape;130;p4"/>
          <p:cNvSpPr/>
          <p:nvPr/>
        </p:nvSpPr>
        <p:spPr>
          <a:xfrm rot="1840982">
            <a:off x="4626219" y="4273962"/>
            <a:ext cx="288032" cy="411500"/>
          </a:xfrm>
          <a:prstGeom prst="downArrow">
            <a:avLst>
              <a:gd fmla="val 50000" name="adj1"/>
              <a:gd fmla="val 50000" name="adj2"/>
            </a:avLst>
          </a:prstGeom>
          <a:solidFill>
            <a:schemeClr val="accent1"/>
          </a:solidFill>
          <a:ln cap="flat" cmpd="sng" w="25400">
            <a:solidFill>
              <a:srgbClr val="00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Calibri"/>
              <a:ea typeface="Calibri"/>
              <a:cs typeface="Calibri"/>
              <a:sym typeface="Calibri"/>
            </a:endParaRPr>
          </a:p>
        </p:txBody>
      </p:sp>
      <p:sp>
        <p:nvSpPr>
          <p:cNvPr id="131" name="Google Shape;131;p4"/>
          <p:cNvSpPr/>
          <p:nvPr/>
        </p:nvSpPr>
        <p:spPr>
          <a:xfrm>
            <a:off x="6155756" y="4273962"/>
            <a:ext cx="288032" cy="411500"/>
          </a:xfrm>
          <a:prstGeom prst="downArrow">
            <a:avLst>
              <a:gd fmla="val 50000" name="adj1"/>
              <a:gd fmla="val 50000" name="adj2"/>
            </a:avLst>
          </a:prstGeom>
          <a:solidFill>
            <a:schemeClr val="accent1"/>
          </a:solidFill>
          <a:ln cap="flat" cmpd="sng" w="25400">
            <a:solidFill>
              <a:srgbClr val="00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Calibri"/>
              <a:ea typeface="Calibri"/>
              <a:cs typeface="Calibri"/>
              <a:sym typeface="Calibri"/>
            </a:endParaRPr>
          </a:p>
        </p:txBody>
      </p:sp>
      <p:sp>
        <p:nvSpPr>
          <p:cNvPr id="132" name="Google Shape;132;p4"/>
          <p:cNvSpPr txBox="1"/>
          <p:nvPr/>
        </p:nvSpPr>
        <p:spPr>
          <a:xfrm>
            <a:off x="1555549" y="4714870"/>
            <a:ext cx="899733" cy="307777"/>
          </a:xfrm>
          <a:prstGeom prst="rect">
            <a:avLst/>
          </a:prstGeom>
          <a:solidFill>
            <a:schemeClr val="lt1"/>
          </a:solid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1400" u="none" cap="none" strike="noStrike">
                <a:solidFill>
                  <a:schemeClr val="dk1"/>
                </a:solidFill>
                <a:latin typeface="Calibri"/>
                <a:ea typeface="Calibri"/>
                <a:cs typeface="Calibri"/>
                <a:sym typeface="Calibri"/>
              </a:rPr>
              <a:t>Numérico</a:t>
            </a:r>
            <a:endParaRPr/>
          </a:p>
        </p:txBody>
      </p:sp>
      <p:sp>
        <p:nvSpPr>
          <p:cNvPr id="133" name="Google Shape;133;p4"/>
          <p:cNvSpPr txBox="1"/>
          <p:nvPr/>
        </p:nvSpPr>
        <p:spPr>
          <a:xfrm>
            <a:off x="3717451" y="4633391"/>
            <a:ext cx="576761" cy="307777"/>
          </a:xfrm>
          <a:prstGeom prst="rect">
            <a:avLst/>
          </a:prstGeom>
          <a:solidFill>
            <a:schemeClr val="lt1"/>
          </a:solid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AR" sz="1400">
                <a:solidFill>
                  <a:schemeClr val="dk1"/>
                </a:solidFill>
                <a:latin typeface="Calibri"/>
                <a:ea typeface="Calibri"/>
                <a:cs typeface="Calibri"/>
                <a:sym typeface="Calibri"/>
              </a:rPr>
              <a:t>Texto</a:t>
            </a:r>
            <a:endParaRPr/>
          </a:p>
        </p:txBody>
      </p:sp>
      <p:sp>
        <p:nvSpPr>
          <p:cNvPr id="134" name="Google Shape;134;p4"/>
          <p:cNvSpPr txBox="1"/>
          <p:nvPr/>
        </p:nvSpPr>
        <p:spPr>
          <a:xfrm>
            <a:off x="6011391" y="4717919"/>
            <a:ext cx="610039" cy="307777"/>
          </a:xfrm>
          <a:prstGeom prst="rect">
            <a:avLst/>
          </a:prstGeom>
          <a:solidFill>
            <a:schemeClr val="lt1"/>
          </a:solid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AR" sz="1400">
                <a:solidFill>
                  <a:schemeClr val="dk1"/>
                </a:solidFill>
                <a:latin typeface="Calibri"/>
                <a:ea typeface="Calibri"/>
                <a:cs typeface="Calibri"/>
                <a:sym typeface="Calibri"/>
              </a:rPr>
              <a:t>Fecha</a:t>
            </a:r>
            <a:endParaRPr/>
          </a:p>
        </p:txBody>
      </p:sp>
      <p:sp>
        <p:nvSpPr>
          <p:cNvPr id="135" name="Google Shape;135;p4"/>
          <p:cNvSpPr/>
          <p:nvPr/>
        </p:nvSpPr>
        <p:spPr>
          <a:xfrm>
            <a:off x="1218884" y="3851175"/>
            <a:ext cx="5904656" cy="1810073"/>
          </a:xfrm>
          <a:prstGeom prst="ellipse">
            <a:avLst/>
          </a:prstGeom>
          <a:noFill/>
          <a:ln cap="flat" cmpd="sng" w="25400">
            <a:solidFill>
              <a:srgbClr val="00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Calibri"/>
              <a:ea typeface="Calibri"/>
              <a:cs typeface="Calibri"/>
              <a:sym typeface="Calibri"/>
            </a:endParaRPr>
          </a:p>
        </p:txBody>
      </p:sp>
      <p:sp>
        <p:nvSpPr>
          <p:cNvPr id="136" name="Google Shape;136;p4"/>
          <p:cNvSpPr txBox="1"/>
          <p:nvPr/>
        </p:nvSpPr>
        <p:spPr>
          <a:xfrm>
            <a:off x="3414428" y="4994012"/>
            <a:ext cx="14558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rgbClr val="C00000"/>
                </a:solidFill>
                <a:latin typeface="Calibri"/>
                <a:ea typeface="Calibri"/>
                <a:cs typeface="Calibri"/>
                <a:sym typeface="Calibri"/>
              </a:rPr>
              <a:t>Dominio</a:t>
            </a:r>
            <a:endParaRPr/>
          </a:p>
        </p:txBody>
      </p:sp>
      <p:sp>
        <p:nvSpPr>
          <p:cNvPr id="137" name="Google Shape;137;p4"/>
          <p:cNvSpPr txBox="1"/>
          <p:nvPr/>
        </p:nvSpPr>
        <p:spPr>
          <a:xfrm>
            <a:off x="1234367" y="5714092"/>
            <a:ext cx="611968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El tipo de valor que toman las columnas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b="1" lang="es-AR">
                <a:solidFill>
                  <a:schemeClr val="dk1"/>
                </a:solidFill>
              </a:rPr>
              <a:t>Qué es una restricción ?</a:t>
            </a:r>
            <a:endParaRPr/>
          </a:p>
        </p:txBody>
      </p:sp>
      <p:sp>
        <p:nvSpPr>
          <p:cNvPr id="144" name="Google Shape;144;p5"/>
          <p:cNvSpPr txBox="1"/>
          <p:nvPr>
            <p:ph idx="1" type="body"/>
          </p:nvPr>
        </p:nvSpPr>
        <p:spPr>
          <a:xfrm>
            <a:off x="1218884" y="1511285"/>
            <a:ext cx="10360501" cy="2015235"/>
          </a:xfrm>
          <a:prstGeom prst="rect">
            <a:avLst/>
          </a:prstGeom>
          <a:noFill/>
          <a:ln>
            <a:noFill/>
          </a:ln>
        </p:spPr>
        <p:txBody>
          <a:bodyPr anchorCtr="0" anchor="t" bIns="60925" lIns="121875" spcFirstLastPara="1" rIns="121875" wrap="square" tIns="60925">
            <a:noAutofit/>
          </a:bodyPr>
          <a:lstStyle/>
          <a:p>
            <a:pPr indent="-126957" lvl="0" marL="304757" rtl="0" algn="l">
              <a:lnSpc>
                <a:spcPct val="90000"/>
              </a:lnSpc>
              <a:spcBef>
                <a:spcPts val="0"/>
              </a:spcBef>
              <a:spcAft>
                <a:spcPts val="0"/>
              </a:spcAft>
              <a:buSzPts val="2800"/>
              <a:buNone/>
            </a:pPr>
            <a:r>
              <a:t/>
            </a:r>
            <a:endParaRPr sz="2800"/>
          </a:p>
          <a:p>
            <a:pPr indent="-304757" lvl="0" marL="304757" rtl="0" algn="just">
              <a:lnSpc>
                <a:spcPct val="90000"/>
              </a:lnSpc>
              <a:spcBef>
                <a:spcPts val="1600"/>
              </a:spcBef>
              <a:spcAft>
                <a:spcPts val="0"/>
              </a:spcAft>
              <a:buSzPts val="2800"/>
              <a:buChar char="•"/>
            </a:pPr>
            <a:r>
              <a:rPr lang="es-AR" sz="2800">
                <a:solidFill>
                  <a:schemeClr val="dk1"/>
                </a:solidFill>
              </a:rPr>
              <a:t>Una restricción es un conjunto de reglas que las BD imponen para valores de columna para evitar valores duplicados o para establecer restricciones en los datos que se añaden a una tabla.</a:t>
            </a:r>
            <a:endParaRPr/>
          </a:p>
          <a:p>
            <a:pPr indent="-304757" lvl="0" marL="304757" rtl="0" algn="just">
              <a:lnSpc>
                <a:spcPct val="90000"/>
              </a:lnSpc>
              <a:spcBef>
                <a:spcPts val="1600"/>
              </a:spcBef>
              <a:spcAft>
                <a:spcPts val="0"/>
              </a:spcAft>
              <a:buSzPts val="2800"/>
              <a:buChar char="•"/>
            </a:pPr>
            <a:r>
              <a:rPr lang="es-AR" sz="2800">
                <a:solidFill>
                  <a:schemeClr val="dk1"/>
                </a:solidFill>
              </a:rPr>
              <a:t>Es una condición que obliga el cumplimiento de ciertas condiciones a nuestro modelo de datos .</a:t>
            </a:r>
            <a:endParaRPr/>
          </a:p>
          <a:p>
            <a:pPr indent="-126957" lvl="0" marL="304757" rtl="0" algn="l">
              <a:lnSpc>
                <a:spcPct val="90000"/>
              </a:lnSpc>
              <a:spcBef>
                <a:spcPts val="1600"/>
              </a:spcBef>
              <a:spcAft>
                <a:spcPts val="0"/>
              </a:spcAft>
              <a:buSzPts val="2800"/>
              <a:buNone/>
            </a:pPr>
            <a:r>
              <a:t/>
            </a:r>
            <a:endParaRPr sz="2800">
              <a:solidFill>
                <a:schemeClr val="dk1"/>
              </a:solidFill>
            </a:endParaRPr>
          </a:p>
          <a:p>
            <a:pPr indent="-126957" lvl="0" marL="304757" rtl="0" algn="l">
              <a:lnSpc>
                <a:spcPct val="90000"/>
              </a:lnSpc>
              <a:spcBef>
                <a:spcPts val="1600"/>
              </a:spcBef>
              <a:spcAft>
                <a:spcPts val="0"/>
              </a:spcAft>
              <a:buSzPts val="2800"/>
              <a:buNone/>
            </a:pPr>
            <a:r>
              <a:t/>
            </a:r>
            <a:endParaRPr sz="2800">
              <a:solidFill>
                <a:schemeClr val="dk1"/>
              </a:solidFill>
            </a:endParaRPr>
          </a:p>
          <a:p>
            <a:pPr indent="-126957" lvl="0" marL="304757" rtl="0" algn="l">
              <a:lnSpc>
                <a:spcPct val="90000"/>
              </a:lnSpc>
              <a:spcBef>
                <a:spcPts val="1600"/>
              </a:spcBef>
              <a:spcAft>
                <a:spcPts val="0"/>
              </a:spcAft>
              <a:buSzPts val="2800"/>
              <a:buNone/>
            </a:pPr>
            <a:r>
              <a:t/>
            </a:r>
            <a:endParaRPr sz="28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b="1" lang="es-AR">
                <a:solidFill>
                  <a:schemeClr val="dk1"/>
                </a:solidFill>
              </a:rPr>
              <a:t>Restricciones de Integridad</a:t>
            </a:r>
            <a:endParaRPr/>
          </a:p>
        </p:txBody>
      </p:sp>
      <p:sp>
        <p:nvSpPr>
          <p:cNvPr id="151" name="Google Shape;151;p6"/>
          <p:cNvSpPr txBox="1"/>
          <p:nvPr>
            <p:ph idx="1" type="body"/>
          </p:nvPr>
        </p:nvSpPr>
        <p:spPr>
          <a:xfrm>
            <a:off x="1218884" y="1511285"/>
            <a:ext cx="10360501" cy="3573899"/>
          </a:xfrm>
          <a:prstGeom prst="rect">
            <a:avLst/>
          </a:prstGeom>
          <a:noFill/>
          <a:ln>
            <a:noFill/>
          </a:ln>
        </p:spPr>
        <p:txBody>
          <a:bodyPr anchorCtr="0" anchor="t" bIns="60925" lIns="121875" spcFirstLastPara="1" rIns="121875" wrap="square" tIns="60925">
            <a:normAutofit fontScale="92500" lnSpcReduction="10000"/>
          </a:bodyPr>
          <a:lstStyle/>
          <a:p>
            <a:pPr indent="-140292" lvl="0" marL="304757" rtl="0" algn="l">
              <a:lnSpc>
                <a:spcPct val="90000"/>
              </a:lnSpc>
              <a:spcBef>
                <a:spcPts val="0"/>
              </a:spcBef>
              <a:spcAft>
                <a:spcPts val="0"/>
              </a:spcAft>
              <a:buSzPct val="100000"/>
              <a:buNone/>
            </a:pPr>
            <a:r>
              <a:t/>
            </a:r>
            <a:endParaRPr/>
          </a:p>
          <a:p>
            <a:pPr indent="-304788" lvl="0" marL="304757" rtl="0" algn="l">
              <a:lnSpc>
                <a:spcPct val="90000"/>
              </a:lnSpc>
              <a:spcBef>
                <a:spcPts val="1600"/>
              </a:spcBef>
              <a:spcAft>
                <a:spcPts val="0"/>
              </a:spcAft>
              <a:buSzPct val="100000"/>
              <a:buChar char="•"/>
            </a:pPr>
            <a:r>
              <a:rPr lang="es-AR" sz="3300">
                <a:solidFill>
                  <a:schemeClr val="dk1"/>
                </a:solidFill>
              </a:rPr>
              <a:t>Las restricciones de integridad proporcionan un medio de asegurar que las modificaciones hechas a la base de datos por los usuarios autorizados no provoquen la pérdida de la consistencia de los datos. </a:t>
            </a:r>
            <a:endParaRPr/>
          </a:p>
          <a:p>
            <a:pPr indent="-304788" lvl="0" marL="304757" rtl="0" algn="l">
              <a:lnSpc>
                <a:spcPct val="90000"/>
              </a:lnSpc>
              <a:spcBef>
                <a:spcPts val="1600"/>
              </a:spcBef>
              <a:spcAft>
                <a:spcPts val="0"/>
              </a:spcAft>
              <a:buSzPct val="100000"/>
              <a:buChar char="•"/>
            </a:pPr>
            <a:r>
              <a:rPr lang="es-AR" sz="3300">
                <a:solidFill>
                  <a:schemeClr val="dk1"/>
                </a:solidFill>
              </a:rPr>
              <a:t>Las restricciones de integridad protegen a la base de datos contra los daños accidentales. </a:t>
            </a:r>
            <a:br>
              <a:rPr lang="es-AR"/>
            </a:br>
            <a:endParaRPr>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7"/>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Restricciones de Integridad</a:t>
            </a:r>
            <a:endParaRPr/>
          </a:p>
        </p:txBody>
      </p:sp>
      <p:pic>
        <p:nvPicPr>
          <p:cNvPr id="157" name="Google Shape;157;p7"/>
          <p:cNvPicPr preferRelativeResize="0"/>
          <p:nvPr>
            <p:ph idx="1" type="body"/>
          </p:nvPr>
        </p:nvPicPr>
        <p:blipFill rotWithShape="1">
          <a:blip r:embed="rId3">
            <a:alphaModFix/>
          </a:blip>
          <a:srcRect b="0" l="0" r="0" t="0"/>
          <a:stretch/>
        </p:blipFill>
        <p:spPr>
          <a:xfrm>
            <a:off x="1917948" y="2414694"/>
            <a:ext cx="8048640" cy="2975326"/>
          </a:xfrm>
          <a:prstGeom prst="rect">
            <a:avLst/>
          </a:prstGeom>
          <a:noFill/>
          <a:ln>
            <a:noFill/>
          </a:ln>
        </p:spPr>
      </p:pic>
      <p:sp>
        <p:nvSpPr>
          <p:cNvPr id="158" name="Google Shape;158;p7"/>
          <p:cNvSpPr txBox="1"/>
          <p:nvPr/>
        </p:nvSpPr>
        <p:spPr>
          <a:xfrm>
            <a:off x="1053852" y="1340768"/>
            <a:ext cx="10360501" cy="981611"/>
          </a:xfrm>
          <a:prstGeom prst="rect">
            <a:avLst/>
          </a:prstGeom>
          <a:noFill/>
          <a:ln>
            <a:noFill/>
          </a:ln>
        </p:spPr>
        <p:txBody>
          <a:bodyPr anchorCtr="0" anchor="t" bIns="60925" lIns="121875" spcFirstLastPara="1" rIns="121875" wrap="square" tIns="60925">
            <a:normAutofit fontScale="62500" lnSpcReduction="20000"/>
          </a:bodyPr>
          <a:lstStyle/>
          <a:p>
            <a:pPr indent="-193632" lvl="0" marL="304757" marR="0" rtl="0" algn="l">
              <a:lnSpc>
                <a:spcPct val="90000"/>
              </a:lnSpc>
              <a:spcBef>
                <a:spcPts val="0"/>
              </a:spcBef>
              <a:spcAft>
                <a:spcPts val="0"/>
              </a:spcAft>
              <a:buClr>
                <a:schemeClr val="accent1"/>
              </a:buClr>
              <a:buSzPct val="100000"/>
              <a:buFont typeface="Arial"/>
              <a:buNone/>
            </a:pPr>
            <a:r>
              <a:t/>
            </a:r>
            <a:endParaRPr sz="2801">
              <a:solidFill>
                <a:srgbClr val="C00000"/>
              </a:solidFill>
              <a:latin typeface="Calibri"/>
              <a:ea typeface="Calibri"/>
              <a:cs typeface="Calibri"/>
              <a:sym typeface="Calibri"/>
            </a:endParaRPr>
          </a:p>
          <a:p>
            <a:pPr indent="-304788" lvl="0" marL="304757" marR="0" rtl="0" algn="l">
              <a:lnSpc>
                <a:spcPct val="90000"/>
              </a:lnSpc>
              <a:spcBef>
                <a:spcPts val="1600"/>
              </a:spcBef>
              <a:spcAft>
                <a:spcPts val="0"/>
              </a:spcAft>
              <a:buClr>
                <a:schemeClr val="accent1"/>
              </a:buClr>
              <a:buSzPct val="100000"/>
              <a:buFont typeface="Arial"/>
              <a:buChar char="•"/>
            </a:pPr>
            <a:r>
              <a:rPr lang="es-AR" sz="3300">
                <a:solidFill>
                  <a:srgbClr val="C00000"/>
                </a:solidFill>
                <a:latin typeface="Calibri"/>
                <a:ea typeface="Calibri"/>
                <a:cs typeface="Calibri"/>
                <a:sym typeface="Calibri"/>
              </a:rPr>
              <a:t>Las restricciones de Integridad nos van a permitir tener datos válidos en nuestra BD  </a:t>
            </a:r>
            <a:br>
              <a:rPr lang="es-AR" sz="2801">
                <a:solidFill>
                  <a:srgbClr val="C00000"/>
                </a:solidFill>
                <a:latin typeface="Calibri"/>
                <a:ea typeface="Calibri"/>
                <a:cs typeface="Calibri"/>
                <a:sym typeface="Calibri"/>
              </a:rPr>
            </a:br>
            <a:endParaRPr sz="2801">
              <a:solidFill>
                <a:srgbClr val="C00000"/>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b="1" lang="es-AR">
                <a:solidFill>
                  <a:schemeClr val="dk1"/>
                </a:solidFill>
              </a:rPr>
              <a:t>Restricciones de dominio</a:t>
            </a:r>
            <a:endParaRPr/>
          </a:p>
        </p:txBody>
      </p:sp>
      <p:sp>
        <p:nvSpPr>
          <p:cNvPr id="165" name="Google Shape;165;p8"/>
          <p:cNvSpPr txBox="1"/>
          <p:nvPr>
            <p:ph idx="1" type="body"/>
          </p:nvPr>
        </p:nvSpPr>
        <p:spPr>
          <a:xfrm>
            <a:off x="1218884" y="1511285"/>
            <a:ext cx="10360501" cy="3645907"/>
          </a:xfrm>
          <a:prstGeom prst="rect">
            <a:avLst/>
          </a:prstGeom>
          <a:noFill/>
          <a:ln>
            <a:noFill/>
          </a:ln>
        </p:spPr>
        <p:txBody>
          <a:bodyPr anchorCtr="0" anchor="t" bIns="60925" lIns="121875" spcFirstLastPara="1" rIns="121875" wrap="square" tIns="60925">
            <a:normAutofit fontScale="77500" lnSpcReduction="20000"/>
          </a:bodyPr>
          <a:lstStyle/>
          <a:p>
            <a:pPr indent="-166962" lvl="0" marL="304757" rtl="0" algn="l">
              <a:lnSpc>
                <a:spcPct val="90000"/>
              </a:lnSpc>
              <a:spcBef>
                <a:spcPts val="0"/>
              </a:spcBef>
              <a:spcAft>
                <a:spcPts val="0"/>
              </a:spcAft>
              <a:buSzPct val="100000"/>
              <a:buNone/>
            </a:pPr>
            <a:r>
              <a:t/>
            </a:r>
            <a:endParaRPr/>
          </a:p>
          <a:p>
            <a:pPr indent="-304757" lvl="0" marL="304757" rtl="0" algn="l">
              <a:lnSpc>
                <a:spcPct val="90000"/>
              </a:lnSpc>
              <a:spcBef>
                <a:spcPts val="1600"/>
              </a:spcBef>
              <a:spcAft>
                <a:spcPts val="0"/>
              </a:spcAft>
              <a:buSzPct val="100000"/>
              <a:buChar char="•"/>
            </a:pPr>
            <a:r>
              <a:rPr lang="es-AR" sz="2800">
                <a:solidFill>
                  <a:srgbClr val="242021"/>
                </a:solidFill>
                <a:latin typeface="Times"/>
                <a:ea typeface="Times"/>
                <a:cs typeface="Times"/>
                <a:sym typeface="Times"/>
              </a:rPr>
              <a:t>La declaración de que un atributo pertenezca a un determinado dominio actúa como una restricción sobre los valores que puede tomar.</a:t>
            </a:r>
            <a:r>
              <a:rPr lang="es-AR"/>
              <a:t> </a:t>
            </a:r>
            <a:endParaRPr sz="2800">
              <a:solidFill>
                <a:srgbClr val="242021"/>
              </a:solidFill>
              <a:latin typeface="Times"/>
              <a:ea typeface="Times"/>
              <a:cs typeface="Times"/>
              <a:sym typeface="Times"/>
            </a:endParaRPr>
          </a:p>
          <a:p>
            <a:pPr indent="-304757" lvl="0" marL="304757" rtl="0" algn="l">
              <a:lnSpc>
                <a:spcPct val="90000"/>
              </a:lnSpc>
              <a:spcBef>
                <a:spcPts val="1600"/>
              </a:spcBef>
              <a:spcAft>
                <a:spcPts val="0"/>
              </a:spcAft>
              <a:buSzPct val="100000"/>
              <a:buChar char="•"/>
            </a:pPr>
            <a:r>
              <a:rPr lang="es-AR" sz="2800">
                <a:solidFill>
                  <a:srgbClr val="242021"/>
                </a:solidFill>
                <a:latin typeface="Times"/>
                <a:ea typeface="Times"/>
                <a:cs typeface="Times"/>
                <a:sym typeface="Times"/>
              </a:rPr>
              <a:t>Cada atributo está asociado un dominio de valores posibles. </a:t>
            </a:r>
            <a:endParaRPr/>
          </a:p>
          <a:p>
            <a:pPr indent="-231637" lvl="1" marL="609514" rtl="0" algn="l">
              <a:lnSpc>
                <a:spcPct val="90000"/>
              </a:lnSpc>
              <a:spcBef>
                <a:spcPts val="800"/>
              </a:spcBef>
              <a:spcAft>
                <a:spcPts val="0"/>
              </a:spcAft>
              <a:buSzPct val="80000"/>
              <a:buChar char="•"/>
            </a:pPr>
            <a:r>
              <a:rPr lang="es-AR" sz="2398">
                <a:solidFill>
                  <a:srgbClr val="242021"/>
                </a:solidFill>
                <a:latin typeface="Times"/>
                <a:ea typeface="Times"/>
                <a:cs typeface="Times"/>
                <a:sym typeface="Times"/>
              </a:rPr>
              <a:t>La capacidad de permitir valores Null o no.</a:t>
            </a:r>
            <a:endParaRPr/>
          </a:p>
          <a:p>
            <a:pPr indent="-231637" lvl="1" marL="609514" rtl="0" algn="l">
              <a:lnSpc>
                <a:spcPct val="90000"/>
              </a:lnSpc>
              <a:spcBef>
                <a:spcPts val="800"/>
              </a:spcBef>
              <a:spcAft>
                <a:spcPts val="0"/>
              </a:spcAft>
              <a:buSzPct val="80000"/>
              <a:buChar char="•"/>
            </a:pPr>
            <a:r>
              <a:rPr lang="es-AR" sz="2398">
                <a:solidFill>
                  <a:srgbClr val="242021"/>
                </a:solidFill>
                <a:latin typeface="Times"/>
                <a:ea typeface="Times"/>
                <a:cs typeface="Times"/>
                <a:sym typeface="Times"/>
              </a:rPr>
              <a:t>Valores x default.</a:t>
            </a:r>
            <a:endParaRPr sz="2398">
              <a:solidFill>
                <a:srgbClr val="242021"/>
              </a:solidFill>
              <a:latin typeface="Times"/>
              <a:ea typeface="Times"/>
              <a:cs typeface="Times"/>
              <a:sym typeface="Times"/>
            </a:endParaRPr>
          </a:p>
          <a:p>
            <a:pPr indent="-304757" lvl="0" marL="304757" rtl="0" algn="l">
              <a:lnSpc>
                <a:spcPct val="90000"/>
              </a:lnSpc>
              <a:spcBef>
                <a:spcPts val="1600"/>
              </a:spcBef>
              <a:spcAft>
                <a:spcPts val="0"/>
              </a:spcAft>
              <a:buSzPct val="100000"/>
              <a:buChar char="•"/>
            </a:pPr>
            <a:r>
              <a:rPr lang="es-AR" sz="2800">
                <a:solidFill>
                  <a:srgbClr val="242021"/>
                </a:solidFill>
                <a:latin typeface="Times"/>
                <a:ea typeface="Times"/>
                <a:cs typeface="Times"/>
                <a:sym typeface="Times"/>
              </a:rPr>
              <a:t>Los límites de dominio son la forma más elemental de restricciones de integridad. </a:t>
            </a:r>
            <a:endParaRPr/>
          </a:p>
          <a:p>
            <a:pPr indent="-304757" lvl="0" marL="304757" rtl="0" algn="l">
              <a:lnSpc>
                <a:spcPct val="90000"/>
              </a:lnSpc>
              <a:spcBef>
                <a:spcPts val="1600"/>
              </a:spcBef>
              <a:spcAft>
                <a:spcPts val="0"/>
              </a:spcAft>
              <a:buSzPct val="100000"/>
              <a:buChar char="•"/>
            </a:pPr>
            <a:r>
              <a:rPr lang="es-AR" sz="2800">
                <a:solidFill>
                  <a:srgbClr val="242021"/>
                </a:solidFill>
                <a:latin typeface="Times"/>
                <a:ea typeface="Times"/>
                <a:cs typeface="Times"/>
                <a:sym typeface="Times"/>
              </a:rPr>
              <a:t> Son fáciles de probar por el sistema siempre que se introducen nuevos datos a la BD. </a:t>
            </a:r>
            <a:br>
              <a:rPr lang="es-AR"/>
            </a:br>
            <a:br>
              <a:rPr lang="es-AR"/>
            </a:br>
            <a:endParaRPr>
              <a:solidFill>
                <a:schemeClr val="dk1"/>
              </a:solidFill>
            </a:endParaRPr>
          </a:p>
        </p:txBody>
      </p:sp>
      <p:sp>
        <p:nvSpPr>
          <p:cNvPr id="166" name="Google Shape;166;p8"/>
          <p:cNvSpPr txBox="1"/>
          <p:nvPr/>
        </p:nvSpPr>
        <p:spPr>
          <a:xfrm>
            <a:off x="1989956" y="4626635"/>
            <a:ext cx="7776864" cy="1440160"/>
          </a:xfrm>
          <a:prstGeom prst="rect">
            <a:avLst/>
          </a:prstGeom>
          <a:noFill/>
          <a:ln>
            <a:noFill/>
          </a:ln>
        </p:spPr>
        <p:txBody>
          <a:bodyPr anchorCtr="0" anchor="t" bIns="60925" lIns="121875" spcFirstLastPara="1" rIns="121875" wrap="square" tIns="60925">
            <a:normAutofit/>
          </a:bodyPr>
          <a:lstStyle/>
          <a:p>
            <a:pPr indent="-126893" lvl="0" marL="304757" marR="0" rtl="0" algn="l">
              <a:lnSpc>
                <a:spcPct val="90000"/>
              </a:lnSpc>
              <a:spcBef>
                <a:spcPts val="0"/>
              </a:spcBef>
              <a:spcAft>
                <a:spcPts val="0"/>
              </a:spcAft>
              <a:buClr>
                <a:schemeClr val="accent1"/>
              </a:buClr>
              <a:buSzPts val="2801"/>
              <a:buFont typeface="Arial"/>
              <a:buNone/>
            </a:pPr>
            <a:r>
              <a:t/>
            </a:r>
            <a:endParaRPr sz="2801">
              <a:solidFill>
                <a:schemeClr val="lt1"/>
              </a:solidFill>
              <a:latin typeface="Calibri"/>
              <a:ea typeface="Calibri"/>
              <a:cs typeface="Calibri"/>
              <a:sym typeface="Calibri"/>
            </a:endParaRPr>
          </a:p>
        </p:txBody>
      </p:sp>
      <p:sp>
        <p:nvSpPr>
          <p:cNvPr id="167" name="Google Shape;167;p8"/>
          <p:cNvSpPr txBox="1"/>
          <p:nvPr/>
        </p:nvSpPr>
        <p:spPr>
          <a:xfrm>
            <a:off x="2746040" y="4568128"/>
            <a:ext cx="6264696" cy="2015235"/>
          </a:xfrm>
          <a:prstGeom prst="rect">
            <a:avLst/>
          </a:prstGeom>
          <a:noFill/>
          <a:ln>
            <a:noFill/>
          </a:ln>
        </p:spPr>
        <p:txBody>
          <a:bodyPr anchorCtr="0" anchor="t" bIns="60925" lIns="121875" spcFirstLastPara="1" rIns="121875" wrap="square" tIns="60925">
            <a:normAutofit/>
          </a:bodyPr>
          <a:lstStyle/>
          <a:p>
            <a:pPr indent="0" lvl="0" marL="0" marR="0" rtl="0" algn="l">
              <a:lnSpc>
                <a:spcPct val="90000"/>
              </a:lnSpc>
              <a:spcBef>
                <a:spcPts val="0"/>
              </a:spcBef>
              <a:spcAft>
                <a:spcPts val="0"/>
              </a:spcAft>
              <a:buClr>
                <a:schemeClr val="accent1"/>
              </a:buClr>
              <a:buSzPts val="2000"/>
              <a:buFont typeface="Arial"/>
              <a:buNone/>
            </a:pPr>
            <a:r>
              <a:rPr lang="es-AR" sz="2000">
                <a:solidFill>
                  <a:schemeClr val="dk1"/>
                </a:solidFill>
                <a:latin typeface="Calibri"/>
                <a:ea typeface="Calibri"/>
                <a:cs typeface="Calibri"/>
                <a:sym typeface="Calibri"/>
              </a:rPr>
              <a:t>Por Ejemplo</a:t>
            </a:r>
            <a:endParaRPr sz="2000">
              <a:solidFill>
                <a:schemeClr val="dk1"/>
              </a:solidFill>
              <a:latin typeface="Calibri"/>
              <a:ea typeface="Calibri"/>
              <a:cs typeface="Calibri"/>
              <a:sym typeface="Calibri"/>
            </a:endParaRPr>
          </a:p>
          <a:p>
            <a:pPr indent="0" lvl="0" marL="0" marR="0" rtl="0" algn="l">
              <a:lnSpc>
                <a:spcPct val="90000"/>
              </a:lnSpc>
              <a:spcBef>
                <a:spcPts val="1600"/>
              </a:spcBef>
              <a:spcAft>
                <a:spcPts val="0"/>
              </a:spcAft>
              <a:buClr>
                <a:schemeClr val="accent1"/>
              </a:buClr>
              <a:buSzPts val="2000"/>
              <a:buFont typeface="Arial"/>
              <a:buNone/>
            </a:pPr>
            <a:r>
              <a:rPr lang="es-AR" sz="2000">
                <a:solidFill>
                  <a:schemeClr val="dk1"/>
                </a:solidFill>
                <a:latin typeface="Calibri"/>
                <a:ea typeface="Calibri"/>
                <a:cs typeface="Calibri"/>
                <a:sym typeface="Calibri"/>
              </a:rPr>
              <a:t> -el atributo peso no puede ser negativo</a:t>
            </a:r>
            <a:r>
              <a:rPr lang="es-AR" sz="2000">
                <a:solidFill>
                  <a:schemeClr val="lt1"/>
                </a:solidFill>
                <a:latin typeface="Calibri"/>
                <a:ea typeface="Calibri"/>
                <a:cs typeface="Calibri"/>
                <a:sym typeface="Calibri"/>
              </a:rPr>
              <a:t>.</a:t>
            </a:r>
            <a:endParaRPr/>
          </a:p>
          <a:p>
            <a:pPr indent="0" lvl="0" marL="0" marR="0" rtl="0" algn="l">
              <a:lnSpc>
                <a:spcPct val="90000"/>
              </a:lnSpc>
              <a:spcBef>
                <a:spcPts val="1600"/>
              </a:spcBef>
              <a:spcAft>
                <a:spcPts val="0"/>
              </a:spcAft>
              <a:buClr>
                <a:schemeClr val="accent1"/>
              </a:buClr>
              <a:buSzPts val="2000"/>
              <a:buFont typeface="Arial"/>
              <a:buNone/>
            </a:pPr>
            <a:r>
              <a:rPr lang="es-AR" sz="2000">
                <a:solidFill>
                  <a:schemeClr val="dk1"/>
                </a:solidFill>
                <a:latin typeface="Calibri"/>
                <a:ea typeface="Calibri"/>
                <a:cs typeface="Calibri"/>
                <a:sym typeface="Calibri"/>
              </a:rPr>
              <a:t> -los números de una sucursal no pueden ser negativos</a:t>
            </a:r>
            <a:r>
              <a:rPr lang="es-AR" sz="2801">
                <a:solidFill>
                  <a:schemeClr val="dk1"/>
                </a:solidFill>
                <a:latin typeface="Calibri"/>
                <a:ea typeface="Calibri"/>
                <a:cs typeface="Calibri"/>
                <a:sym typeface="Calibri"/>
              </a:rPr>
              <a:t>. </a:t>
            </a:r>
            <a:endParaRPr sz="2801">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b="1" lang="es-AR">
                <a:solidFill>
                  <a:schemeClr val="dk1"/>
                </a:solidFill>
              </a:rPr>
              <a:t>Restricciones de dominio</a:t>
            </a:r>
            <a:endParaRPr/>
          </a:p>
        </p:txBody>
      </p:sp>
      <p:sp>
        <p:nvSpPr>
          <p:cNvPr id="174" name="Google Shape;174;p9"/>
          <p:cNvSpPr txBox="1"/>
          <p:nvPr>
            <p:ph idx="1" type="body"/>
          </p:nvPr>
        </p:nvSpPr>
        <p:spPr>
          <a:xfrm>
            <a:off x="1218884" y="1511285"/>
            <a:ext cx="10360501" cy="3645907"/>
          </a:xfrm>
          <a:prstGeom prst="rect">
            <a:avLst/>
          </a:prstGeom>
          <a:noFill/>
          <a:ln>
            <a:noFill/>
          </a:ln>
        </p:spPr>
        <p:txBody>
          <a:bodyPr anchorCtr="0" anchor="t" bIns="60925" lIns="121875" spcFirstLastPara="1" rIns="121875" wrap="square" tIns="60925">
            <a:normAutofit/>
          </a:bodyPr>
          <a:lstStyle/>
          <a:p>
            <a:pPr indent="-304757" lvl="0" marL="304757" rtl="0" algn="l">
              <a:lnSpc>
                <a:spcPct val="90000"/>
              </a:lnSpc>
              <a:spcBef>
                <a:spcPts val="0"/>
              </a:spcBef>
              <a:spcAft>
                <a:spcPts val="0"/>
              </a:spcAft>
              <a:buSzPts val="3200"/>
              <a:buChar char="•"/>
            </a:pPr>
            <a:r>
              <a:rPr lang="es-AR" sz="3200">
                <a:solidFill>
                  <a:schemeClr val="dk1"/>
                </a:solidFill>
                <a:latin typeface="Calibri"/>
                <a:ea typeface="Calibri"/>
                <a:cs typeface="Calibri"/>
                <a:sym typeface="Calibri"/>
              </a:rPr>
              <a:t>Estas restricciones se establecen al momento de crear nuestras tablas en una BD, siendo estas:</a:t>
            </a:r>
            <a:endParaRPr/>
          </a:p>
          <a:p>
            <a:pPr indent="-231614" lvl="1" marL="609514" rtl="0" algn="l">
              <a:lnSpc>
                <a:spcPct val="90000"/>
              </a:lnSpc>
              <a:spcBef>
                <a:spcPts val="800"/>
              </a:spcBef>
              <a:spcAft>
                <a:spcPts val="0"/>
              </a:spcAft>
              <a:buSzPts val="1918"/>
              <a:buChar char="•"/>
            </a:pPr>
            <a:r>
              <a:rPr lang="es-AR" sz="2398">
                <a:solidFill>
                  <a:schemeClr val="dk1"/>
                </a:solidFill>
                <a:latin typeface="Calibri"/>
                <a:ea typeface="Calibri"/>
                <a:cs typeface="Calibri"/>
                <a:sym typeface="Calibri"/>
              </a:rPr>
              <a:t>Not Null</a:t>
            </a:r>
            <a:endParaRPr sz="2398">
              <a:solidFill>
                <a:schemeClr val="dk1"/>
              </a:solidFill>
              <a:latin typeface="Calibri"/>
              <a:ea typeface="Calibri"/>
              <a:cs typeface="Calibri"/>
              <a:sym typeface="Calibri"/>
            </a:endParaRPr>
          </a:p>
          <a:p>
            <a:pPr indent="-231614" lvl="1" marL="609514" rtl="0" algn="l">
              <a:lnSpc>
                <a:spcPct val="90000"/>
              </a:lnSpc>
              <a:spcBef>
                <a:spcPts val="800"/>
              </a:spcBef>
              <a:spcAft>
                <a:spcPts val="0"/>
              </a:spcAft>
              <a:buSzPts val="1918"/>
              <a:buChar char="•"/>
            </a:pPr>
            <a:r>
              <a:rPr lang="es-AR" sz="2398">
                <a:solidFill>
                  <a:schemeClr val="dk1"/>
                </a:solidFill>
                <a:latin typeface="Calibri"/>
                <a:ea typeface="Calibri"/>
                <a:cs typeface="Calibri"/>
                <a:sym typeface="Calibri"/>
              </a:rPr>
              <a:t>Unique </a:t>
            </a:r>
            <a:endParaRPr/>
          </a:p>
          <a:p>
            <a:pPr indent="-231614" lvl="1" marL="609514" rtl="0" algn="l">
              <a:lnSpc>
                <a:spcPct val="90000"/>
              </a:lnSpc>
              <a:spcBef>
                <a:spcPts val="800"/>
              </a:spcBef>
              <a:spcAft>
                <a:spcPts val="0"/>
              </a:spcAft>
              <a:buSzPts val="1918"/>
              <a:buChar char="•"/>
            </a:pPr>
            <a:r>
              <a:rPr lang="es-AR" sz="2398">
                <a:solidFill>
                  <a:schemeClr val="dk1"/>
                </a:solidFill>
                <a:latin typeface="Calibri"/>
                <a:ea typeface="Calibri"/>
                <a:cs typeface="Calibri"/>
                <a:sym typeface="Calibri"/>
              </a:rPr>
              <a:t>Check</a:t>
            </a:r>
            <a:endParaRPr sz="2398">
              <a:solidFill>
                <a:schemeClr val="dk1"/>
              </a:solidFill>
              <a:latin typeface="Calibri"/>
              <a:ea typeface="Calibri"/>
              <a:cs typeface="Calibri"/>
              <a:sym typeface="Calibri"/>
            </a:endParaRPr>
          </a:p>
        </p:txBody>
      </p:sp>
      <p:sp>
        <p:nvSpPr>
          <p:cNvPr id="175" name="Google Shape;175;p9"/>
          <p:cNvSpPr txBox="1"/>
          <p:nvPr/>
        </p:nvSpPr>
        <p:spPr>
          <a:xfrm>
            <a:off x="1989956" y="4626635"/>
            <a:ext cx="7776864" cy="1440160"/>
          </a:xfrm>
          <a:prstGeom prst="rect">
            <a:avLst/>
          </a:prstGeom>
          <a:noFill/>
          <a:ln>
            <a:noFill/>
          </a:ln>
        </p:spPr>
        <p:txBody>
          <a:bodyPr anchorCtr="0" anchor="t" bIns="60925" lIns="121875" spcFirstLastPara="1" rIns="121875" wrap="square" tIns="60925">
            <a:normAutofit/>
          </a:bodyPr>
          <a:lstStyle/>
          <a:p>
            <a:pPr indent="-126893" lvl="0" marL="304757" marR="0" rtl="0" algn="l">
              <a:lnSpc>
                <a:spcPct val="90000"/>
              </a:lnSpc>
              <a:spcBef>
                <a:spcPts val="0"/>
              </a:spcBef>
              <a:spcAft>
                <a:spcPts val="0"/>
              </a:spcAft>
              <a:buClr>
                <a:schemeClr val="accent1"/>
              </a:buClr>
              <a:buSzPts val="2801"/>
              <a:buFont typeface="Arial"/>
              <a:buNone/>
            </a:pPr>
            <a:r>
              <a:t/>
            </a:r>
            <a:endParaRPr sz="2801">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cnología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2017-11-07T12:42:42Z</dcterms:created>
  <dc:creator>Ezequiel Binker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