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Exploración de datos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Curación de datos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Modelado</a:t>
          </a:r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2195E9DA-D3A1-4E64-901C-4608887F172E}">
      <dgm:prSet/>
      <dgm:spPr/>
      <dgm:t>
        <a:bodyPr/>
        <a:lstStyle/>
        <a:p>
          <a:endParaRPr lang="es-ES"/>
        </a:p>
      </dgm:t>
    </dgm:pt>
    <dgm:pt modelId="{10ACF076-D157-49FC-9750-23493CF36952}" type="parTrans" cxnId="{BBC90806-542E-415F-AD62-F532DC79E4FB}">
      <dgm:prSet/>
      <dgm:spPr/>
      <dgm:t>
        <a:bodyPr/>
        <a:lstStyle/>
        <a:p>
          <a:endParaRPr lang="es-ES"/>
        </a:p>
      </dgm:t>
    </dgm:pt>
    <dgm:pt modelId="{21972B68-8C77-4FDF-9563-B85DAD501710}" type="sibTrans" cxnId="{BBC90806-542E-415F-AD62-F532DC79E4FB}">
      <dgm:prSet/>
      <dgm:spPr/>
      <dgm:t>
        <a:bodyPr/>
        <a:lstStyle/>
        <a:p>
          <a:endParaRPr lang="es-ES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  <dgm:t>
        <a:bodyPr/>
        <a:lstStyle/>
        <a:p>
          <a:endParaRPr lang="es-ES"/>
        </a:p>
      </dgm:t>
    </dgm:pt>
    <dgm:pt modelId="{EC4D957C-BFAC-446D-9573-48333BEC34E6}" type="pres">
      <dgm:prSet presAssocID="{B633A646-2062-4841-AF18-847B074C6716}" presName="bgRect" presStyleLbl="bgShp" presStyleIdx="0" presStyleCnt="4"/>
      <dgm:spPr>
        <a:prstGeom prst="rect">
          <a:avLst/>
        </a:prstGeom>
        <a:solidFill>
          <a:schemeClr val="tx1">
            <a:alpha val="70000"/>
          </a:schemeClr>
        </a:solidFill>
      </dgm:spPr>
      <dgm:t>
        <a:bodyPr/>
        <a:lstStyle/>
        <a:p>
          <a:endParaRPr lang="es-ES"/>
        </a:p>
      </dgm:t>
    </dgm:pt>
    <dgm:pt modelId="{BE6B2CCF-B717-4C6F-9115-44EF0ECE6018}" type="pres">
      <dgm:prSet presAssocID="{B633A646-2062-4841-AF18-847B074C6716}" presName="iconRect" presStyleLbl="node1" presStyleIdx="0" presStyleCnt="4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  <dgm:t>
        <a:bodyPr/>
        <a:lstStyle/>
        <a:p>
          <a:endParaRPr lang="es-ES"/>
        </a:p>
      </dgm:t>
    </dgm:pt>
    <dgm:pt modelId="{C95AF6F0-F4DA-48FE-85EB-61ADFB42AA13}" type="pres">
      <dgm:prSet presAssocID="{B633A646-2062-4841-AF18-847B074C671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  <dgm:t>
        <a:bodyPr/>
        <a:lstStyle/>
        <a:p>
          <a:endParaRPr lang="es-ES"/>
        </a:p>
      </dgm:t>
    </dgm:pt>
    <dgm:pt modelId="{38E06421-A6BB-4D10-8565-2812C2C5C6B3}" type="pres">
      <dgm:prSet presAssocID="{14BC708E-A0A1-4102-88E4-E75128B4E51E}" presName="compNode" presStyleCnt="0"/>
      <dgm:spPr/>
      <dgm:t>
        <a:bodyPr/>
        <a:lstStyle/>
        <a:p>
          <a:endParaRPr lang="es-ES"/>
        </a:p>
      </dgm:t>
    </dgm:pt>
    <dgm:pt modelId="{79919C57-A32A-40F6-B106-B4E0CE644E4C}" type="pres">
      <dgm:prSet presAssocID="{14BC708E-A0A1-4102-88E4-E75128B4E51E}" presName="bgRect" presStyleLbl="bgShp" presStyleIdx="1" presStyleCnt="4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99FDF55F-B3E9-423D-AD21-A6446C5D7455}" type="pres">
      <dgm:prSet presAssocID="{14BC708E-A0A1-4102-88E4-E75128B4E51E}" presName="iconRect" presStyleLbl="node1" presStyleIdx="1" presStyleCnt="4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  <dgm:t>
        <a:bodyPr/>
        <a:lstStyle/>
        <a:p>
          <a:endParaRPr lang="es-ES"/>
        </a:p>
      </dgm:t>
    </dgm:pt>
    <dgm:pt modelId="{80F6AD63-74FB-40E4-9D40-4178AFD87F60}" type="pres">
      <dgm:prSet presAssocID="{14BC708E-A0A1-4102-88E4-E75128B4E51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  <dgm:t>
        <a:bodyPr/>
        <a:lstStyle/>
        <a:p>
          <a:endParaRPr lang="es-ES"/>
        </a:p>
      </dgm:t>
    </dgm:pt>
    <dgm:pt modelId="{9887B295-B446-4B8E-AEA4-76754DE9DD89}" type="pres">
      <dgm:prSet presAssocID="{C6D21269-399B-4BA2-8621-C7B9DA1E1B8F}" presName="compNode" presStyleCnt="0"/>
      <dgm:spPr/>
      <dgm:t>
        <a:bodyPr/>
        <a:lstStyle/>
        <a:p>
          <a:endParaRPr lang="es-ES"/>
        </a:p>
      </dgm:t>
    </dgm:pt>
    <dgm:pt modelId="{436A8B1C-2D30-44BB-9150-7099503C8960}" type="pres">
      <dgm:prSet presAssocID="{C6D21269-399B-4BA2-8621-C7B9DA1E1B8F}" presName="bgRect" presStyleLbl="bgShp" presStyleIdx="2" presStyleCnt="4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  <dgm:t>
        <a:bodyPr/>
        <a:lstStyle/>
        <a:p>
          <a:endParaRPr lang="es-ES"/>
        </a:p>
      </dgm:t>
    </dgm:pt>
    <dgm:pt modelId="{1A8B8B62-3037-4506-89D7-28710774070B}" type="pres">
      <dgm:prSet presAssocID="{C6D21269-399B-4BA2-8621-C7B9DA1E1B8F}" presName="iconRect" presStyleLbl="node1" presStyleIdx="2" presStyleCnt="4" custScaleX="68302" custScaleY="68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/>
    </dgm:pt>
    <dgm:pt modelId="{2FFC6342-A780-4396-8FAC-8E7FAE77A6E2}" type="pres">
      <dgm:prSet presAssocID="{C6D21269-399B-4BA2-8621-C7B9DA1E1B8F}" presName="spaceRect" presStyleCnt="0"/>
      <dgm:spPr/>
      <dgm:t>
        <a:bodyPr/>
        <a:lstStyle/>
        <a:p>
          <a:endParaRPr lang="es-ES"/>
        </a:p>
      </dgm:t>
    </dgm:pt>
    <dgm:pt modelId="{D5847293-6F0A-4807-B203-585610F4F535}" type="pres">
      <dgm:prSet presAssocID="{C6D21269-399B-4BA2-8621-C7B9DA1E1B8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7230D47-8CF5-417A-9B80-07E03FD6BFE3}" type="pres">
      <dgm:prSet presAssocID="{C79B0F2C-DDB4-44EB-89F7-717146B88B10}" presName="sibTrans" presStyleCnt="0"/>
      <dgm:spPr/>
    </dgm:pt>
    <dgm:pt modelId="{06BEBB30-0DC4-4288-9A7B-182CB87C57B7}" type="pres">
      <dgm:prSet presAssocID="{2195E9DA-D3A1-4E64-901C-4608887F172E}" presName="compNode" presStyleCnt="0"/>
      <dgm:spPr/>
    </dgm:pt>
    <dgm:pt modelId="{7492A785-ADF0-48EC-84B5-BF7181C6A156}" type="pres">
      <dgm:prSet presAssocID="{2195E9DA-D3A1-4E64-901C-4608887F172E}" presName="bgRect" presStyleLbl="bgShp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561829D2-3FE6-4873-AA00-E71727FEA92E}" type="pres">
      <dgm:prSet presAssocID="{2195E9DA-D3A1-4E64-901C-4608887F172E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D196769D-C34F-4A3A-BCC5-961681975E04}" type="pres">
      <dgm:prSet presAssocID="{2195E9DA-D3A1-4E64-901C-4608887F172E}" presName="spaceRect" presStyleCnt="0"/>
      <dgm:spPr/>
    </dgm:pt>
    <dgm:pt modelId="{D15AB274-AE92-46A4-9F2A-AF3CAD43C376}" type="pres">
      <dgm:prSet presAssocID="{2195E9DA-D3A1-4E64-901C-4608887F17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61C7A7B4-DF2B-41BA-9B75-357F0C802BF4}" type="presOf" srcId="{2195E9DA-D3A1-4E64-901C-4608887F172E}" destId="{D15AB274-AE92-46A4-9F2A-AF3CAD43C376}" srcOrd="0" destOrd="0" presId="urn:microsoft.com/office/officeart/2018/2/layout/IconVerticalSolidList"/>
    <dgm:cxn modelId="{BBC90806-542E-415F-AD62-F532DC79E4FB}" srcId="{E1B432F4-5FDB-4518-9272-2F3934AC6AA2}" destId="{2195E9DA-D3A1-4E64-901C-4608887F172E}" srcOrd="3" destOrd="0" parTransId="{10ACF076-D157-49FC-9750-23493CF36952}" sibTransId="{21972B68-8C77-4FDF-9563-B85DAD501710}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  <dgm:cxn modelId="{AC8C5F6E-1E82-4400-ACA4-5E7809083185}" type="presParOf" srcId="{D40A0249-41A7-44A6-A657-361E8C18FD42}" destId="{67230D47-8CF5-417A-9B80-07E03FD6BFE3}" srcOrd="5" destOrd="0" presId="urn:microsoft.com/office/officeart/2018/2/layout/IconVerticalSolidList"/>
    <dgm:cxn modelId="{65BCD310-0A23-4495-BC00-62F2184CA945}" type="presParOf" srcId="{D40A0249-41A7-44A6-A657-361E8C18FD42}" destId="{06BEBB30-0DC4-4288-9A7B-182CB87C57B7}" srcOrd="6" destOrd="0" presId="urn:microsoft.com/office/officeart/2018/2/layout/IconVerticalSolidList"/>
    <dgm:cxn modelId="{62D406C0-B658-466F-A628-0BD4EC045310}" type="presParOf" srcId="{06BEBB30-0DC4-4288-9A7B-182CB87C57B7}" destId="{7492A785-ADF0-48EC-84B5-BF7181C6A156}" srcOrd="0" destOrd="0" presId="urn:microsoft.com/office/officeart/2018/2/layout/IconVerticalSolidList"/>
    <dgm:cxn modelId="{BAD0E413-5097-4D07-B81E-520F70EC04EA}" type="presParOf" srcId="{06BEBB30-0DC4-4288-9A7B-182CB87C57B7}" destId="{561829D2-3FE6-4873-AA00-E71727FEA92E}" srcOrd="1" destOrd="0" presId="urn:microsoft.com/office/officeart/2018/2/layout/IconVerticalSolidList"/>
    <dgm:cxn modelId="{BD47107E-9190-4436-9ED0-093D22769DF8}" type="presParOf" srcId="{06BEBB30-0DC4-4288-9A7B-182CB87C57B7}" destId="{D196769D-C34F-4A3A-BCC5-961681975E04}" srcOrd="2" destOrd="0" presId="urn:microsoft.com/office/officeart/2018/2/layout/IconVerticalSolidList"/>
    <dgm:cxn modelId="{03C6C118-41B1-45F2-BCB1-30BD33A1B6AF}" type="presParOf" srcId="{06BEBB30-0DC4-4288-9A7B-182CB87C57B7}" destId="{D15AB274-AE92-46A4-9F2A-AF3CAD43C3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es-ES" sz="1800" b="1" noProof="0" dirty="0" smtClean="0"/>
            <a:t>Construir el </a:t>
          </a:r>
          <a:r>
            <a:rPr lang="es-ES" sz="1800" b="1" i="1" noProof="0" dirty="0" smtClean="0"/>
            <a:t>dataframe</a:t>
          </a:r>
          <a:r>
            <a:rPr lang="es-ES" sz="1800" b="1" noProof="0" dirty="0" smtClean="0"/>
            <a:t> de validación</a:t>
          </a:r>
          <a:endParaRPr lang="es-ES" sz="1800" b="1" noProof="0" dirty="0"/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es-ES" sz="1400" noProof="0" dirty="0"/>
            <a:t> </a:t>
          </a:r>
          <a:r>
            <a:rPr lang="es-ES" sz="1400" noProof="0" dirty="0" smtClean="0"/>
            <a:t>Convertir el dato </a:t>
          </a:r>
          <a:r>
            <a:rPr lang="es-ES" sz="1400" i="1" noProof="0" dirty="0" smtClean="0"/>
            <a:t>timestamp</a:t>
          </a:r>
          <a:endParaRPr lang="es-ES" sz="1400" i="1" noProof="0" dirty="0"/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Convertir los </a:t>
          </a:r>
          <a:r>
            <a:rPr lang="es-ES" sz="1400" i="1" noProof="0" dirty="0" smtClean="0"/>
            <a:t>dataframes</a:t>
          </a:r>
          <a:r>
            <a:rPr lang="es-ES" sz="1400" noProof="0" dirty="0" smtClean="0"/>
            <a:t> a matrices</a:t>
          </a:r>
          <a:endParaRPr lang="es-ES" sz="1400" noProof="0" dirty="0"/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es-ES" sz="1800" b="1" noProof="0" dirty="0" smtClean="0"/>
            <a:t>Construir matrices CSR</a:t>
          </a:r>
          <a:endParaRPr lang="es-ES" sz="1800" b="1" noProof="0" dirty="0"/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Manejo de </a:t>
          </a:r>
          <a:r>
            <a:rPr lang="es-ES" sz="1400" i="1" noProof="0" dirty="0" smtClean="0"/>
            <a:t>cold start</a:t>
          </a:r>
          <a:endParaRPr lang="es-ES" sz="1400" i="1" noProof="0" dirty="0"/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Construcción de diccionarios con índices</a:t>
          </a:r>
          <a:endParaRPr lang="es-ES" sz="1400" noProof="0" dirty="0"/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es-ES" sz="1400" noProof="0" dirty="0" smtClean="0"/>
            <a:t>Manejo de datos nulos y del </a:t>
          </a:r>
          <a:r>
            <a:rPr lang="es-ES" sz="1400" i="1" noProof="0" dirty="0" smtClean="0"/>
            <a:t>shape</a:t>
          </a:r>
          <a:endParaRPr lang="es-ES" sz="1400" i="1" noProof="0" dirty="0"/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  <dgm:t>
        <a:bodyPr/>
        <a:lstStyle/>
        <a:p>
          <a:endParaRPr lang="es-ES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  <dgm:t>
        <a:bodyPr/>
        <a:lstStyle/>
        <a:p>
          <a:endParaRPr lang="es-ES"/>
        </a:p>
      </dgm:t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  <dgm:t>
        <a:bodyPr/>
        <a:lstStyle/>
        <a:p>
          <a:endParaRPr lang="es-ES"/>
        </a:p>
      </dgm:t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  <dgm:t>
        <a:bodyPr/>
        <a:lstStyle/>
        <a:p>
          <a:endParaRPr lang="es-ES"/>
        </a:p>
      </dgm:t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  <dgm:t>
        <a:bodyPr/>
        <a:lstStyle/>
        <a:p>
          <a:endParaRPr lang="es-ES"/>
        </a:p>
      </dgm:t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  <dgm:t>
        <a:bodyPr/>
        <a:lstStyle/>
        <a:p>
          <a:endParaRPr lang="es-ES"/>
        </a:p>
      </dgm:t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  <dgm:t>
        <a:bodyPr/>
        <a:lstStyle/>
        <a:p>
          <a:endParaRPr lang="es-ES"/>
        </a:p>
      </dgm:t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2045"/>
          <a:ext cx="5607050" cy="1036528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384434" y="306149"/>
          <a:ext cx="428320" cy="428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Exploración de datos</a:t>
          </a:r>
          <a:endParaRPr lang="es-E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2045"/>
        <a:ext cx="4409859" cy="1036528"/>
      </dsp:txXfrm>
    </dsp:sp>
    <dsp:sp modelId="{79919C57-A32A-40F6-B106-B4E0CE644E4C}">
      <dsp:nvSpPr>
        <dsp:cNvPr id="0" name=""/>
        <dsp:cNvSpPr/>
      </dsp:nvSpPr>
      <dsp:spPr>
        <a:xfrm>
          <a:off x="0" y="1297705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84434" y="1601809"/>
          <a:ext cx="428320" cy="4283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Curación de datos</a:t>
          </a:r>
          <a:endParaRPr lang="es-E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1297705"/>
        <a:ext cx="4409859" cy="1036528"/>
      </dsp:txXfrm>
    </dsp:sp>
    <dsp:sp modelId="{436A8B1C-2D30-44BB-9150-7099503C8960}">
      <dsp:nvSpPr>
        <dsp:cNvPr id="0" name=""/>
        <dsp:cNvSpPr/>
      </dsp:nvSpPr>
      <dsp:spPr>
        <a:xfrm>
          <a:off x="0" y="2593366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03903" y="2916938"/>
          <a:ext cx="389383" cy="389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lvl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noProof="0" dirty="0" smtClean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Modelado</a:t>
          </a:r>
          <a:endParaRPr lang="es-ES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2593366"/>
        <a:ext cx="4409859" cy="1036528"/>
      </dsp:txXfrm>
    </dsp:sp>
    <dsp:sp modelId="{7492A785-ADF0-48EC-84B5-BF7181C6A156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1829D2-3FE6-4873-AA00-E71727FEA92E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5AB274-AE92-46A4-9F2A-AF3CAD43C376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200" kern="1200"/>
        </a:p>
      </dsp:txBody>
      <dsp:txXfrm>
        <a:off x="1197190" y="3889026"/>
        <a:ext cx="4409859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smtClean="0"/>
            <a:t>Construir el </a:t>
          </a:r>
          <a:r>
            <a:rPr lang="es-ES" sz="1800" b="1" i="1" kern="1200" noProof="0" dirty="0" smtClean="0"/>
            <a:t>dataframe</a:t>
          </a:r>
          <a:r>
            <a:rPr lang="es-ES" sz="1800" b="1" kern="1200" noProof="0" dirty="0" smtClean="0"/>
            <a:t> de validación</a:t>
          </a:r>
          <a:endParaRPr lang="es-ES" sz="1800" b="1" kern="1200" noProof="0" dirty="0"/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/>
            <a:t> </a:t>
          </a:r>
          <a:r>
            <a:rPr lang="es-ES" sz="1400" kern="1200" noProof="0" dirty="0" smtClean="0"/>
            <a:t>Convertir el dato </a:t>
          </a:r>
          <a:r>
            <a:rPr lang="es-ES" sz="1400" i="1" kern="1200" noProof="0" dirty="0" smtClean="0"/>
            <a:t>timestamp</a:t>
          </a:r>
          <a:endParaRPr lang="es-ES" sz="1400" i="1" kern="1200" noProof="0" dirty="0"/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Convertir los </a:t>
          </a:r>
          <a:r>
            <a:rPr lang="es-ES" sz="1400" i="1" kern="1200" noProof="0" dirty="0" smtClean="0"/>
            <a:t>dataframes</a:t>
          </a:r>
          <a:r>
            <a:rPr lang="es-ES" sz="1400" kern="1200" noProof="0" dirty="0" smtClean="0"/>
            <a:t> a matrices</a:t>
          </a:r>
          <a:endParaRPr lang="es-ES" sz="1400" kern="1200" noProof="0" dirty="0"/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Manejo de datos nulos y del </a:t>
          </a:r>
          <a:r>
            <a:rPr lang="es-ES" sz="1400" i="1" kern="1200" noProof="0" dirty="0" smtClean="0"/>
            <a:t>shape</a:t>
          </a:r>
          <a:endParaRPr lang="es-ES" sz="1400" i="1" kern="1200" noProof="0" dirty="0"/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 smtClean="0"/>
            <a:t>Construir matrices CSR</a:t>
          </a:r>
          <a:endParaRPr lang="es-ES" sz="1800" b="1" kern="1200" noProof="0" dirty="0"/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Manejo de </a:t>
          </a:r>
          <a:r>
            <a:rPr lang="es-ES" sz="1400" i="1" kern="1200" noProof="0" dirty="0" smtClean="0"/>
            <a:t>cold start</a:t>
          </a:r>
          <a:endParaRPr lang="es-ES" sz="1400" i="1" kern="1200" noProof="0" dirty="0"/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Construcción de diccionarios con índices</a:t>
          </a:r>
          <a:endParaRPr lang="es-ES" sz="1400" kern="1200" noProof="0" dirty="0"/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31/01/2024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49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807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31/01/2024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SISTEMA DE RECOMENDACIÓN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r>
              <a:rPr lang="en-US" dirty="0" err="1"/>
              <a:t>Bertero</a:t>
            </a:r>
            <a:r>
              <a:rPr lang="en-US" dirty="0"/>
              <a:t>, Buraschi y Rodriguez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AGENDA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34379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6844937" y="4846320"/>
            <a:ext cx="4381863" cy="1046480"/>
            <a:chOff x="1197190" y="2593366"/>
            <a:chExt cx="4409859" cy="1036528"/>
          </a:xfrm>
        </p:grpSpPr>
        <p:sp>
          <p:nvSpPr>
            <p:cNvPr id="8" name="Rectángulo 7"/>
            <p:cNvSpPr/>
            <p:nvPr/>
          </p:nvSpPr>
          <p:spPr>
            <a:xfrm>
              <a:off x="1197190" y="2593366"/>
              <a:ext cx="4409859" cy="10365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1197190" y="2593366"/>
              <a:ext cx="4409859" cy="10365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9699" tIns="109699" rIns="109699" bIns="109699" numCol="1" spcCol="1270" rtlCol="0" anchor="ctr" anchorCtr="0">
              <a:noAutofit/>
            </a:bodyPr>
            <a:lstStyle/>
            <a:p>
              <a:pPr lvl="0" algn="l" defTabSz="97790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200" kern="1200" noProof="0" dirty="0" smtClean="0">
                  <a:solidFill>
                    <a:schemeClr val="bg1"/>
                  </a:solidFill>
                  <a:effectLst>
                    <a:glow rad="152400">
                      <a:schemeClr val="bg1">
                        <a:alpha val="19000"/>
                      </a:schemeClr>
                    </a:glow>
                  </a:effectLst>
                </a:rPr>
                <a:t>Resultados</a:t>
              </a:r>
              <a:endParaRPr lang="es-ES" sz="2200" kern="1200" noProof="0" dirty="0">
                <a:solidFill>
                  <a:schemeClr val="bg1"/>
                </a:solidFill>
                <a:effectLst>
                  <a:glow rad="152400">
                    <a:schemeClr val="bg1">
                      <a:alpha val="19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EXPLORACIÓN DE DATOS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20980" y="380004"/>
            <a:ext cx="6095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Número de datos nulos: </a:t>
            </a:r>
            <a:r>
              <a:rPr lang="es-MX" sz="1600" b="1" dirty="0" smtClean="0"/>
              <a:t>0</a:t>
            </a:r>
            <a:r>
              <a:rPr lang="es-MX" sz="1600" dirty="0"/>
              <a:t/>
            </a:r>
            <a:br>
              <a:rPr lang="es-MX" sz="1600" dirty="0"/>
            </a:br>
            <a:r>
              <a:rPr lang="es-MX" sz="1600" dirty="0" smtClean="0"/>
              <a:t>Número </a:t>
            </a:r>
            <a:r>
              <a:rPr lang="es-MX" sz="1600" dirty="0"/>
              <a:t>de valoraciones: </a:t>
            </a:r>
            <a:r>
              <a:rPr lang="es-MX" sz="1600" b="1" dirty="0"/>
              <a:t>100000 </a:t>
            </a:r>
            <a:endParaRPr lang="es-MX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Número </a:t>
            </a:r>
            <a:r>
              <a:rPr lang="es-MX" sz="1600" dirty="0"/>
              <a:t>de ID de película únicos: </a:t>
            </a:r>
            <a:r>
              <a:rPr lang="es-MX" sz="1600" b="1" dirty="0"/>
              <a:t>1682</a:t>
            </a:r>
            <a:r>
              <a:rPr lang="es-MX" sz="1600" dirty="0"/>
              <a:t> 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smtClean="0"/>
              <a:t>Número </a:t>
            </a:r>
            <a:r>
              <a:rPr lang="es-MX" sz="1600" dirty="0"/>
              <a:t>de usuarios únicos: </a:t>
            </a:r>
            <a:r>
              <a:rPr lang="es-MX" sz="1600" b="1" dirty="0"/>
              <a:t>943</a:t>
            </a:r>
            <a:r>
              <a:rPr lang="es-MX" sz="1600" dirty="0"/>
              <a:t> 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600" dirty="0"/>
              <a:t>Calificación</a:t>
            </a:r>
            <a:r>
              <a:rPr lang="es-MX" sz="1600" dirty="0" smtClean="0"/>
              <a:t> media </a:t>
            </a:r>
            <a:r>
              <a:rPr lang="es-MX" sz="1600" dirty="0"/>
              <a:t>de valoraciones por usuario: </a:t>
            </a:r>
            <a:r>
              <a:rPr lang="es-MX" sz="1600" b="1" dirty="0"/>
              <a:t>106,04</a:t>
            </a:r>
            <a:r>
              <a:rPr lang="es-MX" sz="1600" dirty="0"/>
              <a:t> </a:t>
            </a:r>
            <a:endParaRPr lang="es-MX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n-US" sz="1600" dirty="0"/>
              <a:t>Calificación</a:t>
            </a:r>
            <a:r>
              <a:rPr lang="es-MX" sz="1600" dirty="0" smtClean="0"/>
              <a:t> media </a:t>
            </a:r>
            <a:r>
              <a:rPr lang="es-MX" sz="1600" dirty="0"/>
              <a:t>de valoraciones por película: </a:t>
            </a:r>
            <a:r>
              <a:rPr lang="es-MX" sz="1600" b="1" dirty="0" smtClean="0"/>
              <a:t>59,45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altLang="en-US" sz="1600" dirty="0"/>
              <a:t>Calificación global media: </a:t>
            </a:r>
            <a:r>
              <a:rPr lang="es-ES" altLang="en-US" sz="1600" b="1" dirty="0"/>
              <a:t>3,53</a:t>
            </a:r>
            <a:r>
              <a:rPr lang="es-ES" altLang="en-US" sz="1600" dirty="0"/>
              <a:t>. </a:t>
            </a:r>
            <a:endParaRPr lang="es-ES" alt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altLang="en-US" sz="1600" dirty="0" smtClean="0"/>
              <a:t>Calificación </a:t>
            </a:r>
            <a:r>
              <a:rPr lang="es-ES" altLang="en-US" sz="1600" dirty="0"/>
              <a:t>media por usuario: </a:t>
            </a:r>
            <a:r>
              <a:rPr lang="es-ES" altLang="en-US" sz="1600" b="1" dirty="0"/>
              <a:t>3,59</a:t>
            </a:r>
            <a:r>
              <a:rPr lang="es-ES" altLang="en-US" sz="1600" dirty="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altLang="en-US" sz="1600" dirty="0" smtClean="0"/>
              <a:t>Calificación </a:t>
            </a:r>
            <a:r>
              <a:rPr lang="es-ES" altLang="en-US" sz="1600" dirty="0"/>
              <a:t>promedio para una película determinada: </a:t>
            </a:r>
            <a:r>
              <a:rPr lang="es-ES" altLang="en-US" sz="1600" b="1" dirty="0"/>
              <a:t>3.08</a:t>
            </a:r>
            <a:r>
              <a:rPr lang="es-ES" altLang="en-US" sz="1600" dirty="0"/>
              <a:t>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07" y="2688328"/>
            <a:ext cx="5385827" cy="41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CURACIÓN DE DATOS</a:t>
            </a:r>
            <a:endParaRPr lang="es-ES" dirty="0">
              <a:solidFill>
                <a:srgbClr val="FFFFFF"/>
              </a:solidFill>
            </a:endParaRP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55771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MODELADO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1" y="295918"/>
            <a:ext cx="861844" cy="8618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1" y="2563887"/>
            <a:ext cx="860400" cy="860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1" y="4878401"/>
            <a:ext cx="860400" cy="860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18351" y="295918"/>
            <a:ext cx="470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Realizamos recomendaciones con </a:t>
            </a:r>
            <a:r>
              <a:rPr lang="es-AR" b="1" dirty="0"/>
              <a:t>P</a:t>
            </a:r>
            <a:r>
              <a:rPr lang="es-AR" b="1" dirty="0" smtClean="0"/>
              <a:t>ython puro</a:t>
            </a:r>
            <a:endParaRPr lang="es-AR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618351" y="2563165"/>
            <a:ext cx="496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Entrenamos </a:t>
            </a:r>
            <a:r>
              <a:rPr lang="es-AR" dirty="0"/>
              <a:t>un modelo de </a:t>
            </a:r>
            <a:r>
              <a:rPr lang="es-AR" b="1" dirty="0"/>
              <a:t>K</a:t>
            </a:r>
            <a:r>
              <a:rPr lang="es-AR" b="1" dirty="0" smtClean="0"/>
              <a:t>-</a:t>
            </a:r>
            <a:r>
              <a:rPr lang="es-AR" b="1" dirty="0" err="1" smtClean="0"/>
              <a:t>Nearest</a:t>
            </a:r>
            <a:r>
              <a:rPr lang="es-AR" b="1" dirty="0" smtClean="0"/>
              <a:t> </a:t>
            </a:r>
            <a:r>
              <a:rPr lang="es-AR" b="1" dirty="0" err="1" smtClean="0"/>
              <a:t>Neighbors</a:t>
            </a:r>
            <a:endParaRPr lang="es-AR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1618351" y="4830412"/>
            <a:ext cx="510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Entrenamos un modelo usando la </a:t>
            </a:r>
            <a:r>
              <a:rPr lang="es-AR" b="1" dirty="0" smtClean="0"/>
              <a:t>librería LigthFM</a:t>
            </a:r>
            <a:endParaRPr lang="es-AR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78" y="722940"/>
            <a:ext cx="4441456" cy="15642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35" y="2989757"/>
            <a:ext cx="4446399" cy="1566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34" y="5249796"/>
            <a:ext cx="4446399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RESULTADOS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65" y="2008311"/>
            <a:ext cx="782270" cy="7822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45" y="3352532"/>
            <a:ext cx="782270" cy="7822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45" y="4696753"/>
            <a:ext cx="782270" cy="7822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58" y="314669"/>
            <a:ext cx="1378975" cy="13789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311593" y="680990"/>
            <a:ext cx="2223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/>
              <a:t>MÉTRICAS</a:t>
            </a:r>
          </a:p>
          <a:p>
            <a:pPr algn="ctr"/>
            <a:r>
              <a:rPr lang="es-AR" i="1" dirty="0" smtClean="0"/>
              <a:t>Mean Average Precision</a:t>
            </a:r>
            <a:endParaRPr lang="es-AR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816247" y="4857055"/>
            <a:ext cx="3351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LigthFM Model:  </a:t>
            </a:r>
            <a:r>
              <a:rPr lang="en-US" sz="2400" b="1" dirty="0" smtClean="0">
                <a:solidFill>
                  <a:srgbClr val="00B050"/>
                </a:solidFill>
              </a:rPr>
              <a:t>0.14266</a:t>
            </a:r>
            <a:endParaRPr lang="es-AR" sz="2400" b="1" dirty="0">
              <a:solidFill>
                <a:srgbClr val="00B05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816247" y="3518737"/>
            <a:ext cx="3044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KNN Model:  </a:t>
            </a:r>
            <a:r>
              <a:rPr lang="en-US" sz="2400" b="1" dirty="0" smtClean="0">
                <a:solidFill>
                  <a:srgbClr val="C00000"/>
                </a:solidFill>
              </a:rPr>
              <a:t>0.00457</a:t>
            </a:r>
            <a:endParaRPr lang="es-AR" sz="2400" b="1" dirty="0">
              <a:solidFill>
                <a:srgbClr val="C0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26479" y="2168613"/>
            <a:ext cx="353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Python Function:  </a:t>
            </a:r>
            <a:r>
              <a:rPr lang="en-US" sz="2400" b="1" dirty="0" smtClean="0">
                <a:solidFill>
                  <a:srgbClr val="C00000"/>
                </a:solidFill>
              </a:rPr>
              <a:t>0.03552</a:t>
            </a:r>
            <a:endParaRPr lang="es-A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768" y="284150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purl.org/dc/elements/1.1/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107</Words>
  <Application>Microsoft Office PowerPoint</Application>
  <PresentationFormat>Panorámica</PresentationFormat>
  <Paragraphs>42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Paquete</vt:lpstr>
      <vt:lpstr>SISTEMA DE RECOMENDACIÓN</vt:lpstr>
      <vt:lpstr>AGENDA</vt:lpstr>
      <vt:lpstr>EXPLORACIÓN DE DATOS</vt:lpstr>
      <vt:lpstr>CURACIÓN DE DATOS</vt:lpstr>
      <vt:lpstr>MODELADO</vt:lpstr>
      <vt:lpstr>RESULTADOS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2024-01-31T19:25:19Z</dcterms:created>
  <dcterms:modified xsi:type="dcterms:W3CDTF">2024-01-31T20:41:04Z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