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73" r:id="rId3"/>
    <p:sldId id="264" r:id="rId4"/>
    <p:sldId id="266" r:id="rId5"/>
    <p:sldId id="284" r:id="rId6"/>
    <p:sldId id="267" r:id="rId7"/>
    <p:sldId id="276" r:id="rId8"/>
    <p:sldId id="280" r:id="rId9"/>
    <p:sldId id="281" r:id="rId10"/>
    <p:sldId id="282" r:id="rId11"/>
    <p:sldId id="271" r:id="rId12"/>
    <p:sldId id="277" r:id="rId13"/>
    <p:sldId id="279" r:id="rId14"/>
    <p:sldId id="283" r:id="rId15"/>
    <p:sldId id="268" r:id="rId16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75C5"/>
    <a:srgbClr val="9775C6"/>
    <a:srgbClr val="9675C6"/>
    <a:srgbClr val="775E9D"/>
    <a:srgbClr val="785C9E"/>
    <a:srgbClr val="6B4276"/>
    <a:srgbClr val="795C9E"/>
    <a:srgbClr val="775E9E"/>
    <a:srgbClr val="4173CF"/>
    <a:srgbClr val="3F74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 snapToGrid="0" snapToObjects="1">
      <p:cViewPr>
        <p:scale>
          <a:sx n="94" d="100"/>
          <a:sy n="94" d="100"/>
        </p:scale>
        <p:origin x="14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9C36-65C2-2A4A-82EE-42EA54A9F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4D078-D788-EC4B-9D7F-C7350C57A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1A9BB-260B-004D-A4D6-18A23FC2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F6EF-3D11-9149-A87F-4C518CA5C9C8}" type="datetimeFigureOut">
              <a:rPr lang="es-ES_tradnl" smtClean="0"/>
              <a:t>3/7/21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813C4-D4A6-B34D-A59A-95737FFD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55C95-D999-A947-9512-056F6EEA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0370-F7C6-7E43-B262-BB0D1E17FE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4872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6FEE-776C-7E4A-9756-574C5A30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FCA19-2761-7C46-ABF1-9DDC3ABB4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4F923-18CF-6941-B234-C66FC916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F6EF-3D11-9149-A87F-4C518CA5C9C8}" type="datetimeFigureOut">
              <a:rPr lang="es-ES_tradnl" smtClean="0"/>
              <a:t>3/7/21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85BA4-7D13-6F4E-A17B-8B10441B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02D80-473C-254A-9C7D-96B60F6E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0370-F7C6-7E43-B262-BB0D1E17FE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696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4FE136-6F25-604E-A00F-450D49FF0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CA67D-9D85-3743-8A1A-A25DC5FBB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9D31C-2660-C743-B097-CB25580B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F6EF-3D11-9149-A87F-4C518CA5C9C8}" type="datetimeFigureOut">
              <a:rPr lang="es-ES_tradnl" smtClean="0"/>
              <a:t>3/7/21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C26CF-2426-4749-9A8B-F4CDD729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D4EE9-6037-1D45-A346-3F5C725A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0370-F7C6-7E43-B262-BB0D1E17FE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236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E494-A5E6-B345-87BB-C9DC96A8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F0DE2-3F54-FB47-BDAD-EF3661623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7CADC-EC34-7D4B-BC64-66D43A5D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F6EF-3D11-9149-A87F-4C518CA5C9C8}" type="datetimeFigureOut">
              <a:rPr lang="es-ES_tradnl" smtClean="0"/>
              <a:t>3/7/21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F48DA-832C-CB4E-87FF-359E0006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04688-B026-6840-A3B7-69EB5E09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0370-F7C6-7E43-B262-BB0D1E17FE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872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AA09-A2B2-FD41-B783-F599DEBD3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6A79D-19F1-344D-8427-089CAC94B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980C3-25C7-A648-9597-1287C221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F6EF-3D11-9149-A87F-4C518CA5C9C8}" type="datetimeFigureOut">
              <a:rPr lang="es-ES_tradnl" smtClean="0"/>
              <a:t>3/7/21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B7845-B50C-4E42-9D4A-56D9DAA8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FAE12-BADD-A44C-9ECA-F67A553B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0370-F7C6-7E43-B262-BB0D1E17FE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2150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0BB4-F0D0-B242-B44F-ABA9F88A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70486-D146-3F45-89F4-77E24211A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7B485-712B-6649-83D2-8C644A1AE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04A6D-BDB4-9B40-8E42-261A135A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F6EF-3D11-9149-A87F-4C518CA5C9C8}" type="datetimeFigureOut">
              <a:rPr lang="es-ES_tradnl" smtClean="0"/>
              <a:t>3/7/21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93B4B-3190-F947-BF04-8C5273B3A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2857A-911C-614C-812D-0BF0DBB6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0370-F7C6-7E43-B262-BB0D1E17FE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5386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5711-E695-BD4E-B9A6-41854484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209B5-5222-3346-B67C-E35E4E097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D2736-1F7B-0745-A56B-E87DFB3A8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4E112-4494-A74D-9309-A4D9E8723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15B778-836D-434F-912B-8C97FAD97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403BEA-2CB0-E842-887B-0A99E29A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F6EF-3D11-9149-A87F-4C518CA5C9C8}" type="datetimeFigureOut">
              <a:rPr lang="es-ES_tradnl" smtClean="0"/>
              <a:t>3/7/21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1E4B81-62B8-7E47-BFEE-617F0625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3712E-CBDC-7A4C-A801-85F3E9B8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0370-F7C6-7E43-B262-BB0D1E17FE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2667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9A33-DD65-EA44-A895-0574D160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5DF9B8-8CF8-0347-8076-E9CF8AA11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F6EF-3D11-9149-A87F-4C518CA5C9C8}" type="datetimeFigureOut">
              <a:rPr lang="es-ES_tradnl" smtClean="0"/>
              <a:t>3/7/21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9DDE2-D9FC-5047-B213-ED78459B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1D426-FEAF-2B49-8A3D-9384101E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0370-F7C6-7E43-B262-BB0D1E17FE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6030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ECDFF-C750-C841-9BD4-99CE95469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F6EF-3D11-9149-A87F-4C518CA5C9C8}" type="datetimeFigureOut">
              <a:rPr lang="es-ES_tradnl" smtClean="0"/>
              <a:t>3/7/21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F36AF-2CA9-5346-A4E3-8AC6A8C0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803DA-C2E5-5446-92BF-5C546AFA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0370-F7C6-7E43-B262-BB0D1E17FE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0627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5640-AB84-B346-9B25-EDF52D43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E99EA-5FE4-4E45-A10E-99E636FF2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275C0-7865-C748-94D2-5823D2E3D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1C68F-4C13-1C4A-BF94-D900108CB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F6EF-3D11-9149-A87F-4C518CA5C9C8}" type="datetimeFigureOut">
              <a:rPr lang="es-ES_tradnl" smtClean="0"/>
              <a:t>3/7/21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9398A-775B-3D4E-9603-C81922994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FDA4F-A0A2-004D-A0B7-4AB6EFED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0370-F7C6-7E43-B262-BB0D1E17FE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330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0A77-3462-B94F-AF48-762DDE89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3D20E-DF89-394C-9E39-1D2BABC98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BAC53-4BE8-7340-87D0-46C6921F8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62354-93C4-A146-BC77-679A71FA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F6EF-3D11-9149-A87F-4C518CA5C9C8}" type="datetimeFigureOut">
              <a:rPr lang="es-ES_tradnl" smtClean="0"/>
              <a:t>3/7/21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9A2FE-73CD-9143-963D-D04BB46F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FA87D-5D62-1D48-A323-663E5B941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A0370-F7C6-7E43-B262-BB0D1E17FE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7765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79B50-4667-624D-8EE6-83D22DA1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5B028-73E7-3649-BD92-5CAF99811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B10BC-2638-BD4E-9A07-62A45BB5D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F6EF-3D11-9149-A87F-4C518CA5C9C8}" type="datetimeFigureOut">
              <a:rPr lang="es-ES_tradnl" smtClean="0"/>
              <a:t>3/7/21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24C6E-9EE1-7A47-962D-8D5221080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B0EC9-0642-7649-8C37-9C976C8BB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A0370-F7C6-7E43-B262-BB0D1E17FEF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1981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4545A71-8590-CC41-BDED-856E3A22C0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" t="33874" r="3262" b="37117"/>
          <a:stretch/>
        </p:blipFill>
        <p:spPr>
          <a:xfrm>
            <a:off x="1758778" y="2045362"/>
            <a:ext cx="8254314" cy="25283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B7AF9C-D5B2-7D49-BFFC-6310D2571326}"/>
              </a:ext>
            </a:extLst>
          </p:cNvPr>
          <p:cNvSpPr txBox="1"/>
          <p:nvPr/>
        </p:nvSpPr>
        <p:spPr>
          <a:xfrm>
            <a:off x="3258523" y="4831492"/>
            <a:ext cx="2932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 producto de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AE42CE0-D385-5A43-AE34-3FF453FE5C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19" t="38558" r="10060" b="38829"/>
          <a:stretch/>
        </p:blipFill>
        <p:spPr>
          <a:xfrm>
            <a:off x="6190736" y="4762033"/>
            <a:ext cx="2335428" cy="65423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1F7D484-BD61-7C4B-B87E-C3AF899E928A}"/>
              </a:ext>
            </a:extLst>
          </p:cNvPr>
          <p:cNvGrpSpPr/>
          <p:nvPr/>
        </p:nvGrpSpPr>
        <p:grpSpPr>
          <a:xfrm>
            <a:off x="11595394" y="2278155"/>
            <a:ext cx="296562" cy="2330266"/>
            <a:chOff x="11310096" y="2644346"/>
            <a:chExt cx="296562" cy="233026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13BAF65-62F7-464E-9124-28B92F7FBF8A}"/>
                </a:ext>
              </a:extLst>
            </p:cNvPr>
            <p:cNvSpPr/>
            <p:nvPr/>
          </p:nvSpPr>
          <p:spPr>
            <a:xfrm>
              <a:off x="11310096" y="2644346"/>
              <a:ext cx="296562" cy="29656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AA152D2-058E-7341-B6EE-839F339F0E55}"/>
                </a:ext>
              </a:extLst>
            </p:cNvPr>
            <p:cNvSpPr/>
            <p:nvPr/>
          </p:nvSpPr>
          <p:spPr>
            <a:xfrm>
              <a:off x="11310096" y="3152772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B9FD261-661C-6945-A715-9F2B76D8F553}"/>
                </a:ext>
              </a:extLst>
            </p:cNvPr>
            <p:cNvSpPr/>
            <p:nvPr/>
          </p:nvSpPr>
          <p:spPr>
            <a:xfrm>
              <a:off x="11310096" y="3661198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39504D-D784-934E-AA90-178AF3FE49B7}"/>
                </a:ext>
              </a:extLst>
            </p:cNvPr>
            <p:cNvSpPr/>
            <p:nvPr/>
          </p:nvSpPr>
          <p:spPr>
            <a:xfrm>
              <a:off x="11310096" y="4169624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02A2BB1-5503-4F4C-AE6E-AFB6D6C11DD0}"/>
                </a:ext>
              </a:extLst>
            </p:cNvPr>
            <p:cNvSpPr/>
            <p:nvPr/>
          </p:nvSpPr>
          <p:spPr>
            <a:xfrm>
              <a:off x="11310096" y="4678050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17885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4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88D4F29-8102-9647-9EA5-261117128D24}"/>
              </a:ext>
            </a:extLst>
          </p:cNvPr>
          <p:cNvSpPr txBox="1"/>
          <p:nvPr/>
        </p:nvSpPr>
        <p:spPr>
          <a:xfrm>
            <a:off x="506628" y="347325"/>
            <a:ext cx="11108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pruébame</a:t>
            </a:r>
            <a:endParaRPr lang="es-ES_tradnl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8CF6C2-A5CE-0746-93F9-2C9AF15EF5C9}"/>
              </a:ext>
            </a:extLst>
          </p:cNvPr>
          <p:cNvGrpSpPr/>
          <p:nvPr/>
        </p:nvGrpSpPr>
        <p:grpSpPr>
          <a:xfrm>
            <a:off x="11595394" y="2278155"/>
            <a:ext cx="296562" cy="2330266"/>
            <a:chOff x="11310096" y="2644346"/>
            <a:chExt cx="296562" cy="233026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738CA9-6AF6-0E41-8468-9C63C5E020FD}"/>
                </a:ext>
              </a:extLst>
            </p:cNvPr>
            <p:cNvSpPr/>
            <p:nvPr/>
          </p:nvSpPr>
          <p:spPr>
            <a:xfrm>
              <a:off x="11310096" y="2644346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FC0CB05-ED49-F14D-9000-D6545847147B}"/>
                </a:ext>
              </a:extLst>
            </p:cNvPr>
            <p:cNvSpPr/>
            <p:nvPr/>
          </p:nvSpPr>
          <p:spPr>
            <a:xfrm>
              <a:off x="11310096" y="3152772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175B01B-6BFD-9B45-ACD9-4FF5023AA7E3}"/>
                </a:ext>
              </a:extLst>
            </p:cNvPr>
            <p:cNvSpPr/>
            <p:nvPr/>
          </p:nvSpPr>
          <p:spPr>
            <a:xfrm>
              <a:off x="11310096" y="3661198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EC86616-0422-6544-9F35-5EE552D4E7B4}"/>
                </a:ext>
              </a:extLst>
            </p:cNvPr>
            <p:cNvSpPr/>
            <p:nvPr/>
          </p:nvSpPr>
          <p:spPr>
            <a:xfrm>
              <a:off x="11310096" y="4169624"/>
              <a:ext cx="296562" cy="29656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B66662-9CFE-9044-AE34-2C8D41D80C84}"/>
                </a:ext>
              </a:extLst>
            </p:cNvPr>
            <p:cNvSpPr/>
            <p:nvPr/>
          </p:nvSpPr>
          <p:spPr>
            <a:xfrm>
              <a:off x="11310096" y="4678050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6632ED1-1BA5-0442-BF20-75D6422B882A}"/>
              </a:ext>
            </a:extLst>
          </p:cNvPr>
          <p:cNvSpPr/>
          <p:nvPr/>
        </p:nvSpPr>
        <p:spPr>
          <a:xfrm>
            <a:off x="5126156" y="5824961"/>
            <a:ext cx="1939687" cy="651236"/>
          </a:xfrm>
          <a:prstGeom prst="rect">
            <a:avLst/>
          </a:prstGeom>
          <a:solidFill>
            <a:srgbClr val="785D9E"/>
          </a:solidFill>
          <a:ln w="127000" cap="rnd">
            <a:solidFill>
              <a:srgbClr val="785D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>
                <a:latin typeface="Roboto" panose="02000000000000000000" pitchFamily="2" charset="0"/>
                <a:ea typeface="Roboto" panose="02000000000000000000" pitchFamily="2" charset="0"/>
              </a:rPr>
              <a:t>Continuar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DCEFE-C4AA-3644-98C0-3D6AE552481D}"/>
              </a:ext>
            </a:extLst>
          </p:cNvPr>
          <p:cNvSpPr txBox="1"/>
          <p:nvPr/>
        </p:nvSpPr>
        <p:spPr>
          <a:xfrm>
            <a:off x="129170" y="2660545"/>
            <a:ext cx="93487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D7433C-5535-D84B-B3FE-6596B47A6834}"/>
              </a:ext>
            </a:extLst>
          </p:cNvPr>
          <p:cNvSpPr/>
          <p:nvPr/>
        </p:nvSpPr>
        <p:spPr>
          <a:xfrm>
            <a:off x="6481761" y="3083143"/>
            <a:ext cx="2778260" cy="816177"/>
          </a:xfrm>
          <a:prstGeom prst="rect">
            <a:avLst/>
          </a:prstGeom>
          <a:solidFill>
            <a:schemeClr val="bg1"/>
          </a:solidFill>
          <a:ln w="88900">
            <a:solidFill>
              <a:srgbClr val="795C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127C81-21FD-BF4A-80EB-2952C93C38FD}"/>
              </a:ext>
            </a:extLst>
          </p:cNvPr>
          <p:cNvSpPr txBox="1"/>
          <p:nvPr/>
        </p:nvSpPr>
        <p:spPr>
          <a:xfrm>
            <a:off x="2260463" y="3030749"/>
            <a:ext cx="42212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Número de clientes que son atendidos en un día:</a:t>
            </a:r>
          </a:p>
        </p:txBody>
      </p:sp>
    </p:spTree>
    <p:extLst>
      <p:ext uri="{BB962C8B-B14F-4D97-AF65-F5344CB8AC3E}">
        <p14:creationId xmlns:p14="http://schemas.microsoft.com/office/powerpoint/2010/main" val="122973285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4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88D4F29-8102-9647-9EA5-261117128D24}"/>
              </a:ext>
            </a:extLst>
          </p:cNvPr>
          <p:cNvSpPr txBox="1"/>
          <p:nvPr/>
        </p:nvSpPr>
        <p:spPr>
          <a:xfrm>
            <a:off x="506628" y="618794"/>
            <a:ext cx="11108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pruébame</a:t>
            </a:r>
            <a:endParaRPr lang="es-ES_tradnl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011FA-2DB8-A449-BC6D-68EA56CC8B46}"/>
              </a:ext>
            </a:extLst>
          </p:cNvPr>
          <p:cNvSpPr txBox="1"/>
          <p:nvPr/>
        </p:nvSpPr>
        <p:spPr>
          <a:xfrm>
            <a:off x="1714501" y="3457833"/>
            <a:ext cx="3023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400" dirty="0">
                <a:solidFill>
                  <a:schemeClr val="bg1"/>
                </a:solidFill>
              </a:rPr>
              <a:t>Y continua…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3E1AAA3-9611-744B-8165-BA4EE5F6FAF9}"/>
              </a:ext>
            </a:extLst>
          </p:cNvPr>
          <p:cNvGrpSpPr/>
          <p:nvPr/>
        </p:nvGrpSpPr>
        <p:grpSpPr>
          <a:xfrm>
            <a:off x="11595394" y="2278155"/>
            <a:ext cx="296562" cy="2330266"/>
            <a:chOff x="11310096" y="2644346"/>
            <a:chExt cx="296562" cy="233026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D93E88C-89B9-104C-A6F5-B4DB868D3EE3}"/>
                </a:ext>
              </a:extLst>
            </p:cNvPr>
            <p:cNvSpPr/>
            <p:nvPr/>
          </p:nvSpPr>
          <p:spPr>
            <a:xfrm>
              <a:off x="11310096" y="2644346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898CB3D-C375-CB44-9D77-23EC73B8336D}"/>
                </a:ext>
              </a:extLst>
            </p:cNvPr>
            <p:cNvSpPr/>
            <p:nvPr/>
          </p:nvSpPr>
          <p:spPr>
            <a:xfrm>
              <a:off x="11310096" y="3152772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9D2BB50-51B5-3C45-8ECD-77EB390E90D2}"/>
                </a:ext>
              </a:extLst>
            </p:cNvPr>
            <p:cNvSpPr/>
            <p:nvPr/>
          </p:nvSpPr>
          <p:spPr>
            <a:xfrm>
              <a:off x="11310096" y="3661198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76B9D10-0A9F-2D42-8CCA-337A568EC021}"/>
                </a:ext>
              </a:extLst>
            </p:cNvPr>
            <p:cNvSpPr/>
            <p:nvPr/>
          </p:nvSpPr>
          <p:spPr>
            <a:xfrm>
              <a:off x="11310096" y="4169624"/>
              <a:ext cx="296562" cy="29656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52A2E91-B6C2-AC4E-8A55-7E1E2E65F43A}"/>
                </a:ext>
              </a:extLst>
            </p:cNvPr>
            <p:cNvSpPr/>
            <p:nvPr/>
          </p:nvSpPr>
          <p:spPr>
            <a:xfrm>
              <a:off x="11310096" y="4678050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321635364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4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B2A74F8-0554-7C4C-9D81-5991C9A471A2}"/>
              </a:ext>
            </a:extLst>
          </p:cNvPr>
          <p:cNvSpPr txBox="1"/>
          <p:nvPr/>
        </p:nvSpPr>
        <p:spPr>
          <a:xfrm>
            <a:off x="3736768" y="2252741"/>
            <a:ext cx="69664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Evaluaras el desempeño de un punto de servicio (POS) a lo largo de un día</a:t>
            </a:r>
            <a:endParaRPr lang="es-ES_tradnl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just">
              <a:buAutoNum type="arabicParenR"/>
            </a:pPr>
            <a:r>
              <a:rPr lang="es-ES_tradnl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Descarga la planilla CSV</a:t>
            </a:r>
          </a:p>
          <a:p>
            <a:pPr marL="342900" indent="-342900" algn="just">
              <a:buAutoNum type="arabicParenR"/>
            </a:pPr>
            <a:r>
              <a:rPr lang="es-ES_tradnl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Ingresa tus datos siguiendo las instrucciones</a:t>
            </a:r>
          </a:p>
          <a:p>
            <a:pPr marL="342900" indent="-342900" algn="just">
              <a:buAutoNum type="arabicParenR"/>
            </a:pPr>
            <a:r>
              <a:rPr lang="es-ES_tradnl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Sube el archivo</a:t>
            </a:r>
          </a:p>
          <a:p>
            <a:pPr marL="342900" indent="-342900" algn="just">
              <a:buAutoNum type="arabicParenR"/>
            </a:pPr>
            <a:r>
              <a:rPr lang="es-ES_tradnl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Evalúa los resultados</a:t>
            </a:r>
          </a:p>
          <a:p>
            <a:pPr algn="just"/>
            <a:endParaRPr lang="es-ES_tradnl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8CF6C2-A5CE-0746-93F9-2C9AF15EF5C9}"/>
              </a:ext>
            </a:extLst>
          </p:cNvPr>
          <p:cNvGrpSpPr/>
          <p:nvPr/>
        </p:nvGrpSpPr>
        <p:grpSpPr>
          <a:xfrm>
            <a:off x="11595394" y="2278155"/>
            <a:ext cx="296562" cy="2330266"/>
            <a:chOff x="11310096" y="2644346"/>
            <a:chExt cx="296562" cy="233026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738CA9-6AF6-0E41-8468-9C63C5E020FD}"/>
                </a:ext>
              </a:extLst>
            </p:cNvPr>
            <p:cNvSpPr/>
            <p:nvPr/>
          </p:nvSpPr>
          <p:spPr>
            <a:xfrm>
              <a:off x="11310096" y="2644346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FC0CB05-ED49-F14D-9000-D6545847147B}"/>
                </a:ext>
              </a:extLst>
            </p:cNvPr>
            <p:cNvSpPr/>
            <p:nvPr/>
          </p:nvSpPr>
          <p:spPr>
            <a:xfrm>
              <a:off x="11310096" y="3152772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175B01B-6BFD-9B45-ACD9-4FF5023AA7E3}"/>
                </a:ext>
              </a:extLst>
            </p:cNvPr>
            <p:cNvSpPr/>
            <p:nvPr/>
          </p:nvSpPr>
          <p:spPr>
            <a:xfrm>
              <a:off x="11310096" y="3661198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EC86616-0422-6544-9F35-5EE552D4E7B4}"/>
                </a:ext>
              </a:extLst>
            </p:cNvPr>
            <p:cNvSpPr/>
            <p:nvPr/>
          </p:nvSpPr>
          <p:spPr>
            <a:xfrm>
              <a:off x="11310096" y="4169624"/>
              <a:ext cx="296562" cy="29656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B66662-9CFE-9044-AE34-2C8D41D80C84}"/>
                </a:ext>
              </a:extLst>
            </p:cNvPr>
            <p:cNvSpPr/>
            <p:nvPr/>
          </p:nvSpPr>
          <p:spPr>
            <a:xfrm>
              <a:off x="11310096" y="4678050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6632ED1-1BA5-0442-BF20-75D6422B882A}"/>
              </a:ext>
            </a:extLst>
          </p:cNvPr>
          <p:cNvSpPr/>
          <p:nvPr/>
        </p:nvSpPr>
        <p:spPr>
          <a:xfrm>
            <a:off x="5832978" y="4712077"/>
            <a:ext cx="1939687" cy="651236"/>
          </a:xfrm>
          <a:prstGeom prst="rect">
            <a:avLst/>
          </a:prstGeom>
          <a:solidFill>
            <a:srgbClr val="785D9E"/>
          </a:solidFill>
          <a:ln w="127000" cap="rnd">
            <a:solidFill>
              <a:srgbClr val="785D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>
                <a:latin typeface="Roboto" panose="02000000000000000000" pitchFamily="2" charset="0"/>
                <a:ea typeface="Roboto" panose="02000000000000000000" pitchFamily="2" charset="0"/>
              </a:rPr>
              <a:t>Comenzar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DCEFE-C4AA-3644-98C0-3D6AE552481D}"/>
              </a:ext>
            </a:extLst>
          </p:cNvPr>
          <p:cNvSpPr txBox="1"/>
          <p:nvPr/>
        </p:nvSpPr>
        <p:spPr>
          <a:xfrm>
            <a:off x="129170" y="2660545"/>
            <a:ext cx="93487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0DBBD9-7CBA-3443-A550-D84EF47B5898}"/>
              </a:ext>
            </a:extLst>
          </p:cNvPr>
          <p:cNvSpPr txBox="1"/>
          <p:nvPr/>
        </p:nvSpPr>
        <p:spPr>
          <a:xfrm>
            <a:off x="1493454" y="4113213"/>
            <a:ext cx="2626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Evaluar</a:t>
            </a:r>
          </a:p>
        </p:txBody>
      </p:sp>
      <p:pic>
        <p:nvPicPr>
          <p:cNvPr id="26" name="Picture 25" descr="Text&#10;&#10;Description automatically generated">
            <a:extLst>
              <a:ext uri="{FF2B5EF4-FFF2-40B4-BE49-F238E27FC236}">
                <a16:creationId xmlns:a16="http://schemas.microsoft.com/office/drawing/2014/main" id="{68AC1704-BD14-5C47-B175-FDF1DEEFF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692" y="2346969"/>
            <a:ext cx="1896076" cy="189607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189A230-583D-0242-B8C7-AB6068C2D959}"/>
              </a:ext>
            </a:extLst>
          </p:cNvPr>
          <p:cNvSpPr txBox="1"/>
          <p:nvPr/>
        </p:nvSpPr>
        <p:spPr>
          <a:xfrm>
            <a:off x="506628" y="347325"/>
            <a:ext cx="11108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pruébame</a:t>
            </a:r>
            <a:endParaRPr lang="es-ES_tradnl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94788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4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D8CF6C2-A5CE-0746-93F9-2C9AF15EF5C9}"/>
              </a:ext>
            </a:extLst>
          </p:cNvPr>
          <p:cNvGrpSpPr/>
          <p:nvPr/>
        </p:nvGrpSpPr>
        <p:grpSpPr>
          <a:xfrm>
            <a:off x="11595394" y="2278155"/>
            <a:ext cx="296562" cy="2330266"/>
            <a:chOff x="11310096" y="2644346"/>
            <a:chExt cx="296562" cy="233026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738CA9-6AF6-0E41-8468-9C63C5E020FD}"/>
                </a:ext>
              </a:extLst>
            </p:cNvPr>
            <p:cNvSpPr/>
            <p:nvPr/>
          </p:nvSpPr>
          <p:spPr>
            <a:xfrm>
              <a:off x="11310096" y="2644346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FC0CB05-ED49-F14D-9000-D6545847147B}"/>
                </a:ext>
              </a:extLst>
            </p:cNvPr>
            <p:cNvSpPr/>
            <p:nvPr/>
          </p:nvSpPr>
          <p:spPr>
            <a:xfrm>
              <a:off x="11310096" y="3152772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175B01B-6BFD-9B45-ACD9-4FF5023AA7E3}"/>
                </a:ext>
              </a:extLst>
            </p:cNvPr>
            <p:cNvSpPr/>
            <p:nvPr/>
          </p:nvSpPr>
          <p:spPr>
            <a:xfrm>
              <a:off x="11310096" y="3661198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EC86616-0422-6544-9F35-5EE552D4E7B4}"/>
                </a:ext>
              </a:extLst>
            </p:cNvPr>
            <p:cNvSpPr/>
            <p:nvPr/>
          </p:nvSpPr>
          <p:spPr>
            <a:xfrm>
              <a:off x="11310096" y="4169624"/>
              <a:ext cx="296562" cy="29656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B66662-9CFE-9044-AE34-2C8D41D80C84}"/>
                </a:ext>
              </a:extLst>
            </p:cNvPr>
            <p:cNvSpPr/>
            <p:nvPr/>
          </p:nvSpPr>
          <p:spPr>
            <a:xfrm>
              <a:off x="11310096" y="4678050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98DCEFE-C4AA-3644-98C0-3D6AE552481D}"/>
              </a:ext>
            </a:extLst>
          </p:cNvPr>
          <p:cNvSpPr txBox="1"/>
          <p:nvPr/>
        </p:nvSpPr>
        <p:spPr>
          <a:xfrm>
            <a:off x="129170" y="2660545"/>
            <a:ext cx="93487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</a:t>
            </a: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D15DFA93-6325-4245-8BC9-244CF254A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189" y="1626102"/>
            <a:ext cx="753377" cy="7146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6347512-7F46-2D49-A83B-56585ED0E684}"/>
              </a:ext>
            </a:extLst>
          </p:cNvPr>
          <p:cNvSpPr txBox="1"/>
          <p:nvPr/>
        </p:nvSpPr>
        <p:spPr>
          <a:xfrm>
            <a:off x="4859103" y="1768640"/>
            <a:ext cx="3599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Descarga la planilla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55D52BF-2A8C-CB4D-9356-1B4A7FAB8159}"/>
              </a:ext>
            </a:extLst>
          </p:cNvPr>
          <p:cNvSpPr/>
          <p:nvPr/>
        </p:nvSpPr>
        <p:spPr>
          <a:xfrm>
            <a:off x="1977319" y="2574717"/>
            <a:ext cx="8704796" cy="2730610"/>
          </a:xfrm>
          <a:prstGeom prst="roundRect">
            <a:avLst>
              <a:gd name="adj" fmla="val 8214"/>
            </a:avLst>
          </a:prstGeom>
          <a:solidFill>
            <a:srgbClr val="775E9D"/>
          </a:solidFill>
          <a:ln cap="rnd">
            <a:solidFill>
              <a:srgbClr val="6B427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>
                <a:latin typeface="Roboto" panose="02000000000000000000" pitchFamily="2" charset="0"/>
                <a:ea typeface="Roboto" panose="02000000000000000000" pitchFamily="2" charset="0"/>
              </a:rPr>
              <a:t>Instrucciones de llenado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dirty="0">
                <a:latin typeface="Roboto" panose="02000000000000000000" pitchFamily="2" charset="0"/>
                <a:ea typeface="Roboto" panose="02000000000000000000" pitchFamily="2" charset="0"/>
              </a:rPr>
              <a:t>Debes ingresar los tiempos de </a:t>
            </a:r>
            <a:r>
              <a:rPr lang="es-ES_tradnl" b="1" dirty="0">
                <a:latin typeface="Roboto" panose="02000000000000000000" pitchFamily="2" charset="0"/>
                <a:ea typeface="Roboto" panose="02000000000000000000" pitchFamily="2" charset="0"/>
              </a:rPr>
              <a:t>inicio de transacción</a:t>
            </a:r>
            <a:r>
              <a:rPr lang="es-ES_tradnl" dirty="0">
                <a:latin typeface="Roboto" panose="02000000000000000000" pitchFamily="2" charset="0"/>
                <a:ea typeface="Roboto" panose="02000000000000000000" pitchFamily="2" charset="0"/>
              </a:rPr>
              <a:t> y </a:t>
            </a:r>
            <a:r>
              <a:rPr lang="es-ES_tradnl" b="1" dirty="0">
                <a:latin typeface="Roboto" panose="02000000000000000000" pitchFamily="2" charset="0"/>
                <a:ea typeface="Roboto" panose="02000000000000000000" pitchFamily="2" charset="0"/>
              </a:rPr>
              <a:t>termino de transacción</a:t>
            </a:r>
            <a:r>
              <a:rPr lang="es-ES_tradnl" dirty="0">
                <a:latin typeface="Roboto" panose="02000000000000000000" pitchFamily="2" charset="0"/>
                <a:ea typeface="Roboto" panose="02000000000000000000" pitchFamily="2" charset="0"/>
              </a:rPr>
              <a:t> de los clientes. Por ejemplo, el tiempo de inicio puede ser cuando se escanea el primer ítem del cliente y el tiempo de termino cuando se imprime la boleta.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dirty="0">
                <a:latin typeface="Roboto" panose="02000000000000000000" pitchFamily="2" charset="0"/>
                <a:ea typeface="Roboto" panose="02000000000000000000" pitchFamily="2" charset="0"/>
              </a:rPr>
              <a:t>Los tiempos deben estar </a:t>
            </a:r>
            <a:r>
              <a:rPr lang="es-ES_tradnl" b="1" dirty="0">
                <a:latin typeface="Roboto" panose="02000000000000000000" pitchFamily="2" charset="0"/>
                <a:ea typeface="Roboto" panose="02000000000000000000" pitchFamily="2" charset="0"/>
              </a:rPr>
              <a:t>en segundos transcurridos del día</a:t>
            </a:r>
            <a:r>
              <a:rPr lang="es-ES_tradnl" dirty="0">
                <a:latin typeface="Roboto" panose="02000000000000000000" pitchFamily="2" charset="0"/>
                <a:ea typeface="Roboto" panose="02000000000000000000" pitchFamily="2" charset="0"/>
              </a:rPr>
              <a:t>. Por ejemplo: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>
                <a:latin typeface="Roboto" panose="02000000000000000000" pitchFamily="2" charset="0"/>
                <a:ea typeface="Roboto" panose="02000000000000000000" pitchFamily="2" charset="0"/>
              </a:rPr>
              <a:t>09:42:21 -&gt; 34,941 (9*60*60 + 42*60 +21)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>
                <a:latin typeface="Roboto" panose="02000000000000000000" pitchFamily="2" charset="0"/>
                <a:ea typeface="Roboto" panose="02000000000000000000" pitchFamily="2" charset="0"/>
              </a:rPr>
              <a:t>17:08:14 -&gt; 61,694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dirty="0">
                <a:latin typeface="Roboto" panose="02000000000000000000" pitchFamily="2" charset="0"/>
                <a:ea typeface="Roboto" panose="02000000000000000000" pitchFamily="2" charset="0"/>
              </a:rPr>
              <a:t>Puedes ingresar como máximo 1000 clientes. Si quieres ingresar menos, deja el resto en blanco 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CA77DA16-A5C6-3245-97C1-6D2551075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071364" y="5955258"/>
            <a:ext cx="773852" cy="7738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F88709-987D-D94D-BC4B-2C144FF93F4C}"/>
              </a:ext>
            </a:extLst>
          </p:cNvPr>
          <p:cNvSpPr/>
          <p:nvPr/>
        </p:nvSpPr>
        <p:spPr>
          <a:xfrm>
            <a:off x="3794788" y="6087971"/>
            <a:ext cx="4180004" cy="508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EB6DC6-B412-BA47-90C2-706143D7FE15}"/>
              </a:ext>
            </a:extLst>
          </p:cNvPr>
          <p:cNvSpPr txBox="1"/>
          <p:nvPr/>
        </p:nvSpPr>
        <p:spPr>
          <a:xfrm>
            <a:off x="3498436" y="5592074"/>
            <a:ext cx="5195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Sube la planilla completada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8EDD69-8565-4E43-A2C7-3F1341B1DE0C}"/>
              </a:ext>
            </a:extLst>
          </p:cNvPr>
          <p:cNvSpPr txBox="1"/>
          <p:nvPr/>
        </p:nvSpPr>
        <p:spPr>
          <a:xfrm>
            <a:off x="506628" y="347325"/>
            <a:ext cx="11108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pruébame</a:t>
            </a:r>
            <a:endParaRPr lang="es-ES_tradnl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29816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4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88D4F29-8102-9647-9EA5-261117128D24}"/>
              </a:ext>
            </a:extLst>
          </p:cNvPr>
          <p:cNvSpPr txBox="1"/>
          <p:nvPr/>
        </p:nvSpPr>
        <p:spPr>
          <a:xfrm>
            <a:off x="506628" y="618794"/>
            <a:ext cx="11108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pruébame</a:t>
            </a:r>
            <a:endParaRPr lang="es-ES_tradnl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011FA-2DB8-A449-BC6D-68EA56CC8B46}"/>
              </a:ext>
            </a:extLst>
          </p:cNvPr>
          <p:cNvSpPr txBox="1"/>
          <p:nvPr/>
        </p:nvSpPr>
        <p:spPr>
          <a:xfrm>
            <a:off x="1714501" y="3457833"/>
            <a:ext cx="41746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400" dirty="0">
                <a:solidFill>
                  <a:schemeClr val="bg1"/>
                </a:solidFill>
              </a:rPr>
              <a:t>Gráficos </a:t>
            </a:r>
            <a:r>
              <a:rPr lang="es-ES_tradnl" sz="4400" dirty="0" err="1">
                <a:solidFill>
                  <a:schemeClr val="bg1"/>
                </a:solidFill>
              </a:rPr>
              <a:t>pulentos</a:t>
            </a:r>
            <a:endParaRPr lang="es-ES_tradnl" sz="44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3E1AAA3-9611-744B-8165-BA4EE5F6FAF9}"/>
              </a:ext>
            </a:extLst>
          </p:cNvPr>
          <p:cNvGrpSpPr/>
          <p:nvPr/>
        </p:nvGrpSpPr>
        <p:grpSpPr>
          <a:xfrm>
            <a:off x="11595394" y="2278155"/>
            <a:ext cx="296562" cy="2330266"/>
            <a:chOff x="11310096" y="2644346"/>
            <a:chExt cx="296562" cy="233026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D93E88C-89B9-104C-A6F5-B4DB868D3EE3}"/>
                </a:ext>
              </a:extLst>
            </p:cNvPr>
            <p:cNvSpPr/>
            <p:nvPr/>
          </p:nvSpPr>
          <p:spPr>
            <a:xfrm>
              <a:off x="11310096" y="2644346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898CB3D-C375-CB44-9D77-23EC73B8336D}"/>
                </a:ext>
              </a:extLst>
            </p:cNvPr>
            <p:cNvSpPr/>
            <p:nvPr/>
          </p:nvSpPr>
          <p:spPr>
            <a:xfrm>
              <a:off x="11310096" y="3152772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9D2BB50-51B5-3C45-8ECD-77EB390E90D2}"/>
                </a:ext>
              </a:extLst>
            </p:cNvPr>
            <p:cNvSpPr/>
            <p:nvPr/>
          </p:nvSpPr>
          <p:spPr>
            <a:xfrm>
              <a:off x="11310096" y="3661198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76B9D10-0A9F-2D42-8CCA-337A568EC021}"/>
                </a:ext>
              </a:extLst>
            </p:cNvPr>
            <p:cNvSpPr/>
            <p:nvPr/>
          </p:nvSpPr>
          <p:spPr>
            <a:xfrm>
              <a:off x="11310096" y="4169624"/>
              <a:ext cx="296562" cy="29656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52A2E91-B6C2-AC4E-8A55-7E1E2E65F43A}"/>
                </a:ext>
              </a:extLst>
            </p:cNvPr>
            <p:cNvSpPr/>
            <p:nvPr/>
          </p:nvSpPr>
          <p:spPr>
            <a:xfrm>
              <a:off x="11310096" y="4678050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43603142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C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8DC5E5-91A2-8248-9D9D-29C4CD929E6C}"/>
              </a:ext>
            </a:extLst>
          </p:cNvPr>
          <p:cNvSpPr/>
          <p:nvPr/>
        </p:nvSpPr>
        <p:spPr>
          <a:xfrm>
            <a:off x="3764692" y="2745261"/>
            <a:ext cx="4287795" cy="1865870"/>
          </a:xfrm>
          <a:prstGeom prst="rect">
            <a:avLst/>
          </a:prstGeom>
          <a:solidFill>
            <a:schemeClr val="bg1"/>
          </a:solidFill>
          <a:ln w="666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>
                <a:solidFill>
                  <a:srgbClr val="525CA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mensaje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48AA12-6888-0C4E-8FF9-8C8BCA7B145A}"/>
              </a:ext>
            </a:extLst>
          </p:cNvPr>
          <p:cNvSpPr/>
          <p:nvPr/>
        </p:nvSpPr>
        <p:spPr>
          <a:xfrm>
            <a:off x="3764692" y="2108884"/>
            <a:ext cx="4287795" cy="413956"/>
          </a:xfrm>
          <a:prstGeom prst="rect">
            <a:avLst/>
          </a:prstGeom>
          <a:solidFill>
            <a:schemeClr val="bg1"/>
          </a:solidFill>
          <a:ln w="666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>
                <a:solidFill>
                  <a:srgbClr val="525CA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correo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2ED366-4D58-784C-8CC4-463F4893654B}"/>
              </a:ext>
            </a:extLst>
          </p:cNvPr>
          <p:cNvSpPr/>
          <p:nvPr/>
        </p:nvSpPr>
        <p:spPr>
          <a:xfrm>
            <a:off x="3764692" y="1501339"/>
            <a:ext cx="4287795" cy="413956"/>
          </a:xfrm>
          <a:prstGeom prst="rect">
            <a:avLst/>
          </a:prstGeom>
          <a:solidFill>
            <a:schemeClr val="bg1"/>
          </a:solidFill>
          <a:ln w="666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>
                <a:solidFill>
                  <a:srgbClr val="525CA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FFAD8A-AF4C-2A41-BFE7-90C970336C2D}"/>
              </a:ext>
            </a:extLst>
          </p:cNvPr>
          <p:cNvSpPr txBox="1"/>
          <p:nvPr/>
        </p:nvSpPr>
        <p:spPr>
          <a:xfrm>
            <a:off x="506628" y="302558"/>
            <a:ext cx="11108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contáctanos</a:t>
            </a:r>
            <a:endParaRPr lang="es-ES_tradnl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27EBB6-3374-354A-B595-C0945382E24D}"/>
              </a:ext>
            </a:extLst>
          </p:cNvPr>
          <p:cNvSpPr txBox="1"/>
          <p:nvPr/>
        </p:nvSpPr>
        <p:spPr>
          <a:xfrm>
            <a:off x="3115962" y="5585842"/>
            <a:ext cx="5585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 escríbenos directamente a a </a:t>
            </a:r>
            <a:r>
              <a:rPr lang="es-ES_tradnl" sz="2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queues@crux.cl</a:t>
            </a:r>
            <a:endParaRPr lang="es-ES_tradnl" sz="2400" i="1" u="sng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CFA8BF-C67A-034F-9034-833B0E9FF3B5}"/>
              </a:ext>
            </a:extLst>
          </p:cNvPr>
          <p:cNvSpPr/>
          <p:nvPr/>
        </p:nvSpPr>
        <p:spPr>
          <a:xfrm>
            <a:off x="5309448" y="4833552"/>
            <a:ext cx="1116066" cy="374711"/>
          </a:xfrm>
          <a:prstGeom prst="rect">
            <a:avLst/>
          </a:prstGeom>
          <a:solidFill>
            <a:srgbClr val="203864"/>
          </a:solidFill>
          <a:ln w="127000" cap="rnd">
            <a:solidFill>
              <a:srgbClr val="20386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>
                <a:latin typeface="Roboto" panose="02000000000000000000" pitchFamily="2" charset="0"/>
                <a:ea typeface="Roboto" panose="02000000000000000000" pitchFamily="2" charset="0"/>
              </a:rPr>
              <a:t>enviar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C44605-D105-BF4D-9D29-CD92D414EC8D}"/>
              </a:ext>
            </a:extLst>
          </p:cNvPr>
          <p:cNvGrpSpPr/>
          <p:nvPr/>
        </p:nvGrpSpPr>
        <p:grpSpPr>
          <a:xfrm>
            <a:off x="11595394" y="2278155"/>
            <a:ext cx="296562" cy="2330266"/>
            <a:chOff x="11310096" y="2644346"/>
            <a:chExt cx="296562" cy="233026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14E7BAE-56DF-C747-88E6-3FCDE30859BC}"/>
                </a:ext>
              </a:extLst>
            </p:cNvPr>
            <p:cNvSpPr/>
            <p:nvPr/>
          </p:nvSpPr>
          <p:spPr>
            <a:xfrm>
              <a:off x="11310096" y="2644346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D08487-4B89-A64A-95F7-B58F5CF360E3}"/>
                </a:ext>
              </a:extLst>
            </p:cNvPr>
            <p:cNvSpPr/>
            <p:nvPr/>
          </p:nvSpPr>
          <p:spPr>
            <a:xfrm>
              <a:off x="11310096" y="3152772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43D8606-D96B-EB4D-A85B-7A9CEC0D9EB2}"/>
                </a:ext>
              </a:extLst>
            </p:cNvPr>
            <p:cNvSpPr/>
            <p:nvPr/>
          </p:nvSpPr>
          <p:spPr>
            <a:xfrm>
              <a:off x="11310096" y="3661198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35FB711-C882-EF41-8105-1A445D17D6D7}"/>
                </a:ext>
              </a:extLst>
            </p:cNvPr>
            <p:cNvSpPr/>
            <p:nvPr/>
          </p:nvSpPr>
          <p:spPr>
            <a:xfrm>
              <a:off x="11310096" y="4169624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1E46855-BE3F-C744-8B6A-E843B36FDBB2}"/>
                </a:ext>
              </a:extLst>
            </p:cNvPr>
            <p:cNvSpPr/>
            <p:nvPr/>
          </p:nvSpPr>
          <p:spPr>
            <a:xfrm>
              <a:off x="11310096" y="4678050"/>
              <a:ext cx="296562" cy="29656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BCBF088-DC3C-7541-A58D-2CD7055ACCA4}"/>
              </a:ext>
            </a:extLst>
          </p:cNvPr>
          <p:cNvSpPr/>
          <p:nvPr/>
        </p:nvSpPr>
        <p:spPr>
          <a:xfrm>
            <a:off x="788935" y="5813984"/>
            <a:ext cx="1116066" cy="374711"/>
          </a:xfrm>
          <a:prstGeom prst="rect">
            <a:avLst/>
          </a:prstGeom>
          <a:solidFill>
            <a:srgbClr val="3F74CF"/>
          </a:solidFill>
          <a:ln w="127000" cap="rnd">
            <a:solidFill>
              <a:srgbClr val="4173C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>
                <a:latin typeface="Roboto" panose="02000000000000000000" pitchFamily="2" charset="0"/>
                <a:ea typeface="Roboto" panose="02000000000000000000" pitchFamily="2" charset="0"/>
              </a:rPr>
              <a:t>enviar</a:t>
            </a:r>
          </a:p>
        </p:txBody>
      </p:sp>
    </p:spTree>
    <p:extLst>
      <p:ext uri="{BB962C8B-B14F-4D97-AF65-F5344CB8AC3E}">
        <p14:creationId xmlns:p14="http://schemas.microsoft.com/office/powerpoint/2010/main" val="6296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4545A71-8590-CC41-BDED-856E3A22C0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" t="33874" r="3262" b="37117"/>
          <a:stretch/>
        </p:blipFill>
        <p:spPr>
          <a:xfrm>
            <a:off x="1758778" y="2045362"/>
            <a:ext cx="8254314" cy="25283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B7AF9C-D5B2-7D49-BFFC-6310D2571326}"/>
              </a:ext>
            </a:extLst>
          </p:cNvPr>
          <p:cNvSpPr txBox="1"/>
          <p:nvPr/>
        </p:nvSpPr>
        <p:spPr>
          <a:xfrm>
            <a:off x="3258523" y="4831492"/>
            <a:ext cx="2932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 producto de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AE42CE0-D385-5A43-AE34-3FF453FE5C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19" t="38558" r="10060" b="38829"/>
          <a:stretch/>
        </p:blipFill>
        <p:spPr>
          <a:xfrm>
            <a:off x="6190736" y="4762033"/>
            <a:ext cx="2335428" cy="654234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5B872E5-7C86-8740-BE83-48E67C61128D}"/>
              </a:ext>
            </a:extLst>
          </p:cNvPr>
          <p:cNvSpPr/>
          <p:nvPr/>
        </p:nvSpPr>
        <p:spPr>
          <a:xfrm>
            <a:off x="10608752" y="2263738"/>
            <a:ext cx="1038396" cy="3109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_tradnl" sz="2000" dirty="0">
                <a:latin typeface="Roboto" panose="02000000000000000000" pitchFamily="2" charset="0"/>
                <a:ea typeface="Roboto" panose="02000000000000000000" pitchFamily="2" charset="0"/>
              </a:rPr>
              <a:t>inicio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CC27459-F097-4842-AF9A-63CC92E3509E}"/>
              </a:ext>
            </a:extLst>
          </p:cNvPr>
          <p:cNvSpPr/>
          <p:nvPr/>
        </p:nvSpPr>
        <p:spPr>
          <a:xfrm>
            <a:off x="10856126" y="2772695"/>
            <a:ext cx="791021" cy="2965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_tradnl" sz="2000" dirty="0">
                <a:latin typeface="Roboto" panose="02000000000000000000" pitchFamily="2" charset="0"/>
                <a:ea typeface="Roboto" panose="02000000000000000000" pitchFamily="2" charset="0"/>
              </a:rPr>
              <a:t>qué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E9CE81E-B731-B548-95DA-E0EA71DA8437}"/>
              </a:ext>
            </a:extLst>
          </p:cNvPr>
          <p:cNvSpPr/>
          <p:nvPr/>
        </p:nvSpPr>
        <p:spPr>
          <a:xfrm>
            <a:off x="10608752" y="3295007"/>
            <a:ext cx="1038395" cy="3109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_tradnl" sz="2000" dirty="0">
                <a:latin typeface="Roboto" panose="02000000000000000000" pitchFamily="2" charset="0"/>
                <a:ea typeface="Roboto" panose="02000000000000000000" pitchFamily="2" charset="0"/>
              </a:rPr>
              <a:t>cómo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39CD354-733D-1942-9FCC-CB5D48A915FA}"/>
              </a:ext>
            </a:extLst>
          </p:cNvPr>
          <p:cNvSpPr/>
          <p:nvPr/>
        </p:nvSpPr>
        <p:spPr>
          <a:xfrm>
            <a:off x="10608752" y="3789015"/>
            <a:ext cx="1038396" cy="3109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_tradnl" sz="2000" dirty="0">
                <a:latin typeface="Roboto" panose="02000000000000000000" pitchFamily="2" charset="0"/>
                <a:ea typeface="Roboto" panose="02000000000000000000" pitchFamily="2" charset="0"/>
              </a:rPr>
              <a:t>probar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5D8DE44-BB7E-B944-A3F7-2FA1FBF5050F}"/>
              </a:ext>
            </a:extLst>
          </p:cNvPr>
          <p:cNvGrpSpPr/>
          <p:nvPr/>
        </p:nvGrpSpPr>
        <p:grpSpPr>
          <a:xfrm>
            <a:off x="11595394" y="2278155"/>
            <a:ext cx="296562" cy="2330266"/>
            <a:chOff x="11310096" y="2644346"/>
            <a:chExt cx="296562" cy="233026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3918688-E393-7544-988A-66CA870EDBAA}"/>
                </a:ext>
              </a:extLst>
            </p:cNvPr>
            <p:cNvSpPr/>
            <p:nvPr/>
          </p:nvSpPr>
          <p:spPr>
            <a:xfrm>
              <a:off x="11310096" y="2644346"/>
              <a:ext cx="296562" cy="29656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748C7DC-DF6E-1C40-BF93-BED65C50A7EE}"/>
                </a:ext>
              </a:extLst>
            </p:cNvPr>
            <p:cNvSpPr/>
            <p:nvPr/>
          </p:nvSpPr>
          <p:spPr>
            <a:xfrm>
              <a:off x="11310096" y="3152772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71E9772-1D73-E145-95B4-E3A64F946A27}"/>
                </a:ext>
              </a:extLst>
            </p:cNvPr>
            <p:cNvSpPr/>
            <p:nvPr/>
          </p:nvSpPr>
          <p:spPr>
            <a:xfrm>
              <a:off x="11310096" y="3661198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E1B4868-932C-7540-8AE3-4AF2D613E43F}"/>
                </a:ext>
              </a:extLst>
            </p:cNvPr>
            <p:cNvSpPr/>
            <p:nvPr/>
          </p:nvSpPr>
          <p:spPr>
            <a:xfrm>
              <a:off x="11310096" y="4169624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E1377CC-5613-A545-9CA7-299F724C0F3C}"/>
                </a:ext>
              </a:extLst>
            </p:cNvPr>
            <p:cNvSpPr/>
            <p:nvPr/>
          </p:nvSpPr>
          <p:spPr>
            <a:xfrm>
              <a:off x="11310096" y="4678050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B8AD4CC-DEB8-E54E-8722-03C9C5FCAFEE}"/>
              </a:ext>
            </a:extLst>
          </p:cNvPr>
          <p:cNvSpPr/>
          <p:nvPr/>
        </p:nvSpPr>
        <p:spPr>
          <a:xfrm>
            <a:off x="9786938" y="942975"/>
            <a:ext cx="2405062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Sidebar</a:t>
            </a:r>
            <a:r>
              <a:rPr lang="es-ES_tradnl" dirty="0"/>
              <a:t> </a:t>
            </a:r>
            <a:r>
              <a:rPr lang="es-ES_tradnl" dirty="0" err="1"/>
              <a:t>hover</a:t>
            </a:r>
            <a:endParaRPr lang="es-ES_tradnl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E8D1EFA-D81F-5D42-9DB6-E9367833A680}"/>
              </a:ext>
            </a:extLst>
          </p:cNvPr>
          <p:cNvSpPr/>
          <p:nvPr/>
        </p:nvSpPr>
        <p:spPr>
          <a:xfrm>
            <a:off x="10229850" y="4272148"/>
            <a:ext cx="1417297" cy="4244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_tradnl" sz="2000" dirty="0">
                <a:latin typeface="Roboto" panose="02000000000000000000" pitchFamily="2" charset="0"/>
                <a:ea typeface="Roboto" panose="02000000000000000000" pitchFamily="2" charset="0"/>
              </a:rPr>
              <a:t>contacto</a:t>
            </a:r>
          </a:p>
        </p:txBody>
      </p:sp>
    </p:spTree>
    <p:extLst>
      <p:ext uri="{BB962C8B-B14F-4D97-AF65-F5344CB8AC3E}">
        <p14:creationId xmlns:p14="http://schemas.microsoft.com/office/powerpoint/2010/main" val="345975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42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342F45-B926-DD49-A177-BFA64D837F00}"/>
              </a:ext>
            </a:extLst>
          </p:cNvPr>
          <p:cNvSpPr txBox="1"/>
          <p:nvPr/>
        </p:nvSpPr>
        <p:spPr>
          <a:xfrm>
            <a:off x="0" y="1089506"/>
            <a:ext cx="11344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nuestro algoritmo</a:t>
            </a:r>
            <a:r>
              <a:rPr lang="es-ES_tradnl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ES_tradnl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 permite</a:t>
            </a:r>
            <a:endParaRPr lang="es-ES_tradnl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FCA6D2-A34F-DB43-A50B-935D550D400D}"/>
              </a:ext>
            </a:extLst>
          </p:cNvPr>
          <p:cNvGrpSpPr/>
          <p:nvPr/>
        </p:nvGrpSpPr>
        <p:grpSpPr>
          <a:xfrm>
            <a:off x="1020392" y="2412149"/>
            <a:ext cx="9579717" cy="3338040"/>
            <a:chOff x="962779" y="2347799"/>
            <a:chExt cx="9579717" cy="333804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A84C4C2-3AA0-6F4F-B799-AA1369AB2C19}"/>
                </a:ext>
              </a:extLst>
            </p:cNvPr>
            <p:cNvGrpSpPr/>
            <p:nvPr/>
          </p:nvGrpSpPr>
          <p:grpSpPr>
            <a:xfrm>
              <a:off x="962779" y="2373890"/>
              <a:ext cx="2857863" cy="3285858"/>
              <a:chOff x="769721" y="2432087"/>
              <a:chExt cx="2857863" cy="3285858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57DD90-8A18-7C4B-9F03-AE4E43521294}"/>
                  </a:ext>
                </a:extLst>
              </p:cNvPr>
              <p:cNvSpPr txBox="1"/>
              <p:nvPr/>
            </p:nvSpPr>
            <p:spPr>
              <a:xfrm>
                <a:off x="769721" y="4232048"/>
                <a:ext cx="28578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3600" b="1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Predecir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3FFDDB-EF7B-0345-9366-AE3B7E5BD79B}"/>
                  </a:ext>
                </a:extLst>
              </p:cNvPr>
              <p:cNvSpPr txBox="1"/>
              <p:nvPr/>
            </p:nvSpPr>
            <p:spPr>
              <a:xfrm>
                <a:off x="769721" y="4794615"/>
                <a:ext cx="285786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la demanda futura de tus tiendas en el próximo día, semana y mes.</a:t>
                </a:r>
              </a:p>
            </p:txBody>
          </p:sp>
          <p:pic>
            <p:nvPicPr>
              <p:cNvPr id="27" name="Picture 26" descr="Icon&#10;&#10;Description automatically generated">
                <a:extLst>
                  <a:ext uri="{FF2B5EF4-FFF2-40B4-BE49-F238E27FC236}">
                    <a16:creationId xmlns:a16="http://schemas.microsoft.com/office/drawing/2014/main" id="{BC3BF71A-D8A7-1547-8E55-9E9D3D828C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50614" y="2432087"/>
                <a:ext cx="1896076" cy="1896076"/>
              </a:xfrm>
              <a:prstGeom prst="rect">
                <a:avLst/>
              </a:prstGeom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D99A715-B752-504E-9631-9444C47C6B75}"/>
                </a:ext>
              </a:extLst>
            </p:cNvPr>
            <p:cNvGrpSpPr/>
            <p:nvPr/>
          </p:nvGrpSpPr>
          <p:grpSpPr>
            <a:xfrm>
              <a:off x="4341782" y="2347799"/>
              <a:ext cx="2857863" cy="3338040"/>
              <a:chOff x="3956778" y="2361514"/>
              <a:chExt cx="2857863" cy="3338040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24232CF-EE64-CC41-88AD-64A0C31DF217}"/>
                  </a:ext>
                </a:extLst>
              </p:cNvPr>
              <p:cNvSpPr txBox="1"/>
              <p:nvPr/>
            </p:nvSpPr>
            <p:spPr>
              <a:xfrm>
                <a:off x="3956778" y="4213657"/>
                <a:ext cx="28578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3600" b="1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Planificar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A63444-F622-884F-ABA5-EAEF77D6C724}"/>
                  </a:ext>
                </a:extLst>
              </p:cNvPr>
              <p:cNvSpPr txBox="1"/>
              <p:nvPr/>
            </p:nvSpPr>
            <p:spPr>
              <a:xfrm>
                <a:off x="3956778" y="4776224"/>
                <a:ext cx="285786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la dotación de personal que necesitas para cumplir tus metas.</a:t>
                </a:r>
              </a:p>
            </p:txBody>
          </p:sp>
          <p:pic>
            <p:nvPicPr>
              <p:cNvPr id="31" name="Picture 30" descr="Icon&#10;&#10;Description automatically generated">
                <a:extLst>
                  <a:ext uri="{FF2B5EF4-FFF2-40B4-BE49-F238E27FC236}">
                    <a16:creationId xmlns:a16="http://schemas.microsoft.com/office/drawing/2014/main" id="{728F4E9F-6242-754A-AE43-B1A62DFD0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7671" y="2361514"/>
                <a:ext cx="1896076" cy="1896076"/>
              </a:xfrm>
              <a:prstGeom prst="rect">
                <a:avLst/>
              </a:prstGeom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DECB4A9-61D2-714D-885E-29254EE9A6BF}"/>
                </a:ext>
              </a:extLst>
            </p:cNvPr>
            <p:cNvGrpSpPr/>
            <p:nvPr/>
          </p:nvGrpSpPr>
          <p:grpSpPr>
            <a:xfrm>
              <a:off x="7720786" y="2416926"/>
              <a:ext cx="2821710" cy="3199787"/>
              <a:chOff x="7863664" y="2447327"/>
              <a:chExt cx="2821710" cy="3199787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32B390-63C0-1F46-B74D-543721015A9C}"/>
                  </a:ext>
                </a:extLst>
              </p:cNvPr>
              <p:cNvSpPr txBox="1"/>
              <p:nvPr/>
            </p:nvSpPr>
            <p:spPr>
              <a:xfrm>
                <a:off x="7961239" y="4213571"/>
                <a:ext cx="26265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3600" b="1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Evaluar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75F4D4-7116-3F41-A194-9AEFDE18ACD5}"/>
                  </a:ext>
                </a:extLst>
              </p:cNvPr>
              <p:cNvSpPr txBox="1"/>
              <p:nvPr/>
            </p:nvSpPr>
            <p:spPr>
              <a:xfrm>
                <a:off x="7863664" y="4723784"/>
                <a:ext cx="282171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los largos de cola en tus locales, en el pasado y en tiempo real.</a:t>
                </a:r>
              </a:p>
            </p:txBody>
          </p:sp>
          <p:pic>
            <p:nvPicPr>
              <p:cNvPr id="33" name="Picture 32" descr="Text&#10;&#10;Description automatically generated">
                <a:extLst>
                  <a:ext uri="{FF2B5EF4-FFF2-40B4-BE49-F238E27FC236}">
                    <a16:creationId xmlns:a16="http://schemas.microsoft.com/office/drawing/2014/main" id="{55DD9621-D260-9748-971C-896170F12A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26481" y="2447327"/>
                <a:ext cx="1896076" cy="1896076"/>
              </a:xfrm>
              <a:prstGeom prst="rect">
                <a:avLst/>
              </a:prstGeom>
            </p:spPr>
          </p:pic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F4ADC6A-5C25-4343-9CCE-56E1323246BC}"/>
              </a:ext>
            </a:extLst>
          </p:cNvPr>
          <p:cNvGrpSpPr/>
          <p:nvPr/>
        </p:nvGrpSpPr>
        <p:grpSpPr>
          <a:xfrm>
            <a:off x="11595394" y="2278155"/>
            <a:ext cx="296562" cy="2330266"/>
            <a:chOff x="11310096" y="2644346"/>
            <a:chExt cx="296562" cy="233026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D1E4787-6240-BB40-89BC-4510BE1B72BF}"/>
                </a:ext>
              </a:extLst>
            </p:cNvPr>
            <p:cNvSpPr/>
            <p:nvPr/>
          </p:nvSpPr>
          <p:spPr>
            <a:xfrm>
              <a:off x="11310096" y="2644346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E119D6F-36A7-C74C-965A-59820C2F397E}"/>
                </a:ext>
              </a:extLst>
            </p:cNvPr>
            <p:cNvSpPr/>
            <p:nvPr/>
          </p:nvSpPr>
          <p:spPr>
            <a:xfrm>
              <a:off x="11310096" y="3152772"/>
              <a:ext cx="296562" cy="29656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AC1166D-4FFF-FB4F-8D30-FDE189B6486E}"/>
                </a:ext>
              </a:extLst>
            </p:cNvPr>
            <p:cNvSpPr/>
            <p:nvPr/>
          </p:nvSpPr>
          <p:spPr>
            <a:xfrm>
              <a:off x="11310096" y="3661198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1DB7E01-AE25-E74D-BD4D-1E5D945283A5}"/>
                </a:ext>
              </a:extLst>
            </p:cNvPr>
            <p:cNvSpPr/>
            <p:nvPr/>
          </p:nvSpPr>
          <p:spPr>
            <a:xfrm>
              <a:off x="11310096" y="4169624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F198E18-38D4-0F43-A533-C3B3D2B2DAD7}"/>
                </a:ext>
              </a:extLst>
            </p:cNvPr>
            <p:cNvSpPr/>
            <p:nvPr/>
          </p:nvSpPr>
          <p:spPr>
            <a:xfrm>
              <a:off x="11310096" y="4678050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89837354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7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342F45-B926-DD49-A177-BFA64D837F00}"/>
              </a:ext>
            </a:extLst>
          </p:cNvPr>
          <p:cNvSpPr txBox="1"/>
          <p:nvPr/>
        </p:nvSpPr>
        <p:spPr>
          <a:xfrm>
            <a:off x="506628" y="618794"/>
            <a:ext cx="11108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cómo funciona</a:t>
            </a:r>
            <a:endParaRPr lang="es-ES_tradnl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127634-A420-BA42-AB3A-A66120E571C3}"/>
              </a:ext>
            </a:extLst>
          </p:cNvPr>
          <p:cNvGrpSpPr/>
          <p:nvPr/>
        </p:nvGrpSpPr>
        <p:grpSpPr>
          <a:xfrm>
            <a:off x="2746329" y="1897108"/>
            <a:ext cx="6388444" cy="923330"/>
            <a:chOff x="2977977" y="1772550"/>
            <a:chExt cx="6388444" cy="9233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AFA99E-CCFD-F942-84E5-28A02D5BE82A}"/>
                </a:ext>
              </a:extLst>
            </p:cNvPr>
            <p:cNvSpPr txBox="1"/>
            <p:nvPr/>
          </p:nvSpPr>
          <p:spPr>
            <a:xfrm>
              <a:off x="3851190" y="1829181"/>
              <a:ext cx="55152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_tradnl" sz="2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Rescatamos</a:t>
              </a:r>
              <a:r>
                <a:rPr lang="es-ES_tradnl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trabajos antiguos de </a:t>
              </a:r>
              <a:r>
                <a:rPr lang="es-ES_tradnl" sz="2400" i="1" u="sng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teoría de colas.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C2042BC-F47A-1E4B-92AF-FFED8AA2B3C8}"/>
                </a:ext>
              </a:extLst>
            </p:cNvPr>
            <p:cNvSpPr txBox="1"/>
            <p:nvPr/>
          </p:nvSpPr>
          <p:spPr>
            <a:xfrm>
              <a:off x="2977977" y="1772550"/>
              <a:ext cx="8732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5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9A21553-3F55-1349-B068-4F667F9A217D}"/>
              </a:ext>
            </a:extLst>
          </p:cNvPr>
          <p:cNvGrpSpPr/>
          <p:nvPr/>
        </p:nvGrpSpPr>
        <p:grpSpPr>
          <a:xfrm>
            <a:off x="2746329" y="4817197"/>
            <a:ext cx="6388445" cy="1200329"/>
            <a:chOff x="2977977" y="3778234"/>
            <a:chExt cx="6388445" cy="120032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77030C2-86C9-014D-9503-6778956AD01C}"/>
                </a:ext>
              </a:extLst>
            </p:cNvPr>
            <p:cNvSpPr txBox="1"/>
            <p:nvPr/>
          </p:nvSpPr>
          <p:spPr>
            <a:xfrm>
              <a:off x="3851190" y="3778234"/>
              <a:ext cx="55152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_tradnl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Los </a:t>
              </a:r>
              <a:r>
                <a:rPr lang="es-ES_tradnl" sz="2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adaptamos</a:t>
              </a:r>
              <a:r>
                <a:rPr lang="es-ES_tradnl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utilizando técnicas de </a:t>
              </a:r>
              <a:r>
                <a:rPr lang="es-ES_tradnl" sz="2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machine </a:t>
              </a:r>
              <a:r>
                <a:rPr lang="es-ES_tradnl" sz="2400" b="1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learning</a:t>
              </a:r>
              <a:r>
                <a:rPr lang="es-ES_tradnl" sz="2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ES_tradnl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para que funcionen en casos reales.</a:t>
              </a:r>
              <a:endParaRPr lang="es-ES_tradnl" sz="2400" i="1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755477-E0AC-1F42-83F8-2FCAC7BBB1A8}"/>
                </a:ext>
              </a:extLst>
            </p:cNvPr>
            <p:cNvSpPr txBox="1"/>
            <p:nvPr/>
          </p:nvSpPr>
          <p:spPr>
            <a:xfrm>
              <a:off x="2977977" y="3797655"/>
              <a:ext cx="8732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5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3.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5409514-5BF1-0747-81C2-87248EEC3F88}"/>
              </a:ext>
            </a:extLst>
          </p:cNvPr>
          <p:cNvGrpSpPr/>
          <p:nvPr/>
        </p:nvGrpSpPr>
        <p:grpSpPr>
          <a:xfrm>
            <a:off x="2746329" y="3245939"/>
            <a:ext cx="6388445" cy="1256960"/>
            <a:chOff x="2977977" y="2835354"/>
            <a:chExt cx="6388445" cy="125696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39DBB7-6E8F-664D-8DF4-271D1B05FCC2}"/>
                </a:ext>
              </a:extLst>
            </p:cNvPr>
            <p:cNvSpPr txBox="1"/>
            <p:nvPr/>
          </p:nvSpPr>
          <p:spPr>
            <a:xfrm>
              <a:off x="3851190" y="2891985"/>
              <a:ext cx="55152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_tradnl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Los </a:t>
              </a:r>
              <a:r>
                <a:rPr lang="es-ES_tradnl" sz="2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combinamos</a:t>
              </a:r>
              <a:r>
                <a:rPr lang="es-ES_tradnl" sz="2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para poder predecir, planificar y evaluar las colas de un local simulado.</a:t>
              </a:r>
              <a:endParaRPr lang="es-ES_tradnl" sz="2400" i="1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733640-552D-0A46-A964-7A7F1E04877B}"/>
                </a:ext>
              </a:extLst>
            </p:cNvPr>
            <p:cNvSpPr txBox="1"/>
            <p:nvPr/>
          </p:nvSpPr>
          <p:spPr>
            <a:xfrm>
              <a:off x="2977977" y="2835354"/>
              <a:ext cx="8732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5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2.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F983C7-76B0-BD4D-8AB9-78668E30FD74}"/>
              </a:ext>
            </a:extLst>
          </p:cNvPr>
          <p:cNvGrpSpPr/>
          <p:nvPr/>
        </p:nvGrpSpPr>
        <p:grpSpPr>
          <a:xfrm>
            <a:off x="11595394" y="2278155"/>
            <a:ext cx="296562" cy="2330266"/>
            <a:chOff x="11310096" y="2644346"/>
            <a:chExt cx="296562" cy="233026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35241A2-B892-954B-AC45-182BCD502FB0}"/>
                </a:ext>
              </a:extLst>
            </p:cNvPr>
            <p:cNvSpPr/>
            <p:nvPr/>
          </p:nvSpPr>
          <p:spPr>
            <a:xfrm>
              <a:off x="11310096" y="2644346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3B7BC86-8D44-EA4F-A68A-2AB7336C242A}"/>
                </a:ext>
              </a:extLst>
            </p:cNvPr>
            <p:cNvSpPr/>
            <p:nvPr/>
          </p:nvSpPr>
          <p:spPr>
            <a:xfrm>
              <a:off x="11310096" y="3152772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9F23136-E415-DD48-B613-F4FA27A43A3D}"/>
                </a:ext>
              </a:extLst>
            </p:cNvPr>
            <p:cNvSpPr/>
            <p:nvPr/>
          </p:nvSpPr>
          <p:spPr>
            <a:xfrm>
              <a:off x="11310096" y="3661198"/>
              <a:ext cx="296562" cy="29656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D1E1A9D-EF79-FC44-AE3B-EBDB3B95DCF1}"/>
                </a:ext>
              </a:extLst>
            </p:cNvPr>
            <p:cNvSpPr/>
            <p:nvPr/>
          </p:nvSpPr>
          <p:spPr>
            <a:xfrm>
              <a:off x="11310096" y="4169624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E4F7C08-6A0F-C842-8D45-70A2CA141021}"/>
                </a:ext>
              </a:extLst>
            </p:cNvPr>
            <p:cNvSpPr/>
            <p:nvPr/>
          </p:nvSpPr>
          <p:spPr>
            <a:xfrm>
              <a:off x="11310096" y="4678050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87189761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4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466813D-84E1-544F-B088-B16F25182141}"/>
              </a:ext>
            </a:extLst>
          </p:cNvPr>
          <p:cNvSpPr/>
          <p:nvPr/>
        </p:nvSpPr>
        <p:spPr>
          <a:xfrm>
            <a:off x="6246423" y="1872582"/>
            <a:ext cx="3132460" cy="3740732"/>
          </a:xfrm>
          <a:prstGeom prst="rect">
            <a:avLst/>
          </a:prstGeom>
          <a:solidFill>
            <a:srgbClr val="775E9D"/>
          </a:solidFill>
          <a:ln w="127000" cap="rnd">
            <a:solidFill>
              <a:srgbClr val="785C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9FB559-D158-2141-A4BD-DA3089599881}"/>
              </a:ext>
            </a:extLst>
          </p:cNvPr>
          <p:cNvSpPr/>
          <p:nvPr/>
        </p:nvSpPr>
        <p:spPr>
          <a:xfrm>
            <a:off x="2215533" y="1872582"/>
            <a:ext cx="3132460" cy="3740732"/>
          </a:xfrm>
          <a:prstGeom prst="rect">
            <a:avLst/>
          </a:prstGeom>
          <a:solidFill>
            <a:srgbClr val="775E9D"/>
          </a:solidFill>
          <a:ln w="127000" cap="rnd">
            <a:solidFill>
              <a:srgbClr val="785C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8D4F29-8102-9647-9EA5-261117128D24}"/>
              </a:ext>
            </a:extLst>
          </p:cNvPr>
          <p:cNvSpPr txBox="1"/>
          <p:nvPr/>
        </p:nvSpPr>
        <p:spPr>
          <a:xfrm>
            <a:off x="506628" y="618794"/>
            <a:ext cx="11108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pruébame</a:t>
            </a:r>
            <a:endParaRPr lang="es-ES_tradnl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802F2C-F831-5E40-AC9D-89DC339240A8}"/>
              </a:ext>
            </a:extLst>
          </p:cNvPr>
          <p:cNvSpPr txBox="1"/>
          <p:nvPr/>
        </p:nvSpPr>
        <p:spPr>
          <a:xfrm>
            <a:off x="2401877" y="3856898"/>
            <a:ext cx="2857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Planificar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44FF8C93-0C8B-544F-ABDF-550ACB503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725" y="2004755"/>
            <a:ext cx="1896076" cy="18960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F7447E4-AA85-5646-81BD-14A42DE37047}"/>
              </a:ext>
            </a:extLst>
          </p:cNvPr>
          <p:cNvSpPr txBox="1"/>
          <p:nvPr/>
        </p:nvSpPr>
        <p:spPr>
          <a:xfrm>
            <a:off x="2401877" y="4407108"/>
            <a:ext cx="2857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Simula un escenario y verifica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7395D1-32D8-9B4E-93CC-D0812D1005F8}"/>
              </a:ext>
            </a:extLst>
          </p:cNvPr>
          <p:cNvSpPr txBox="1"/>
          <p:nvPr/>
        </p:nvSpPr>
        <p:spPr>
          <a:xfrm>
            <a:off x="6441852" y="3858828"/>
            <a:ext cx="2626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Evaluar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BDBBB0-023C-8F47-90EB-CCF5CA675731}"/>
              </a:ext>
            </a:extLst>
          </p:cNvPr>
          <p:cNvSpPr txBox="1"/>
          <p:nvPr/>
        </p:nvSpPr>
        <p:spPr>
          <a:xfrm>
            <a:off x="6401798" y="4369041"/>
            <a:ext cx="2821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Carga datos de una caja de tu local y verifica las colas que se forman</a:t>
            </a:r>
          </a:p>
        </p:txBody>
      </p:sp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646058BF-7AF3-6E41-9390-8AAD3B23C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090" y="2092584"/>
            <a:ext cx="1896076" cy="189607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F0AFADB-4F41-BA42-AB1E-E1E9B1FF0D63}"/>
              </a:ext>
            </a:extLst>
          </p:cNvPr>
          <p:cNvGrpSpPr/>
          <p:nvPr/>
        </p:nvGrpSpPr>
        <p:grpSpPr>
          <a:xfrm>
            <a:off x="11595394" y="2278155"/>
            <a:ext cx="296562" cy="2330266"/>
            <a:chOff x="11310096" y="2644346"/>
            <a:chExt cx="296562" cy="233026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75715E0-4277-7F4C-9360-0F5D34EA4461}"/>
                </a:ext>
              </a:extLst>
            </p:cNvPr>
            <p:cNvSpPr/>
            <p:nvPr/>
          </p:nvSpPr>
          <p:spPr>
            <a:xfrm>
              <a:off x="11310096" y="2644346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C344461-9D08-E141-9981-5C918F48AEF3}"/>
                </a:ext>
              </a:extLst>
            </p:cNvPr>
            <p:cNvSpPr/>
            <p:nvPr/>
          </p:nvSpPr>
          <p:spPr>
            <a:xfrm>
              <a:off x="11310096" y="3152772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4C1E062-B54B-084D-B7B3-4EDDFA68E634}"/>
                </a:ext>
              </a:extLst>
            </p:cNvPr>
            <p:cNvSpPr/>
            <p:nvPr/>
          </p:nvSpPr>
          <p:spPr>
            <a:xfrm>
              <a:off x="11310096" y="3661198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BCC38A3-ACF9-C74E-8557-D494A4A670AA}"/>
                </a:ext>
              </a:extLst>
            </p:cNvPr>
            <p:cNvSpPr/>
            <p:nvPr/>
          </p:nvSpPr>
          <p:spPr>
            <a:xfrm>
              <a:off x="11310096" y="4169624"/>
              <a:ext cx="296562" cy="29656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681A5C2-863C-6E42-9F22-C3C296AF1A57}"/>
                </a:ext>
              </a:extLst>
            </p:cNvPr>
            <p:cNvSpPr/>
            <p:nvPr/>
          </p:nvSpPr>
          <p:spPr>
            <a:xfrm>
              <a:off x="11310096" y="4678050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57104279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4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466813D-84E1-544F-B088-B16F25182141}"/>
              </a:ext>
            </a:extLst>
          </p:cNvPr>
          <p:cNvSpPr/>
          <p:nvPr/>
        </p:nvSpPr>
        <p:spPr>
          <a:xfrm>
            <a:off x="6246423" y="1872582"/>
            <a:ext cx="3132460" cy="3740732"/>
          </a:xfrm>
          <a:prstGeom prst="rect">
            <a:avLst/>
          </a:prstGeom>
          <a:solidFill>
            <a:srgbClr val="9775C5"/>
          </a:solidFill>
          <a:ln w="127000" cap="rnd">
            <a:solidFill>
              <a:srgbClr val="9775C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9FB559-D158-2141-A4BD-DA3089599881}"/>
              </a:ext>
            </a:extLst>
          </p:cNvPr>
          <p:cNvSpPr/>
          <p:nvPr/>
        </p:nvSpPr>
        <p:spPr>
          <a:xfrm>
            <a:off x="2215533" y="1872582"/>
            <a:ext cx="3132460" cy="3740732"/>
          </a:xfrm>
          <a:prstGeom prst="rect">
            <a:avLst/>
          </a:prstGeom>
          <a:solidFill>
            <a:srgbClr val="9775C5"/>
          </a:solidFill>
          <a:ln w="127000" cap="rnd">
            <a:solidFill>
              <a:srgbClr val="9775C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8D4F29-8102-9647-9EA5-261117128D24}"/>
              </a:ext>
            </a:extLst>
          </p:cNvPr>
          <p:cNvSpPr txBox="1"/>
          <p:nvPr/>
        </p:nvSpPr>
        <p:spPr>
          <a:xfrm>
            <a:off x="506628" y="618794"/>
            <a:ext cx="11108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pruébame</a:t>
            </a:r>
            <a:endParaRPr lang="es-ES_tradnl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802F2C-F831-5E40-AC9D-89DC339240A8}"/>
              </a:ext>
            </a:extLst>
          </p:cNvPr>
          <p:cNvSpPr txBox="1"/>
          <p:nvPr/>
        </p:nvSpPr>
        <p:spPr>
          <a:xfrm>
            <a:off x="2401877" y="3856898"/>
            <a:ext cx="2857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Planificar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44FF8C93-0C8B-544F-ABDF-550ACB503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725" y="2004755"/>
            <a:ext cx="1896076" cy="18960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F7447E4-AA85-5646-81BD-14A42DE37047}"/>
              </a:ext>
            </a:extLst>
          </p:cNvPr>
          <p:cNvSpPr txBox="1"/>
          <p:nvPr/>
        </p:nvSpPr>
        <p:spPr>
          <a:xfrm>
            <a:off x="2401877" y="4407108"/>
            <a:ext cx="2857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Simula un escenario y verifica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7395D1-32D8-9B4E-93CC-D0812D1005F8}"/>
              </a:ext>
            </a:extLst>
          </p:cNvPr>
          <p:cNvSpPr txBox="1"/>
          <p:nvPr/>
        </p:nvSpPr>
        <p:spPr>
          <a:xfrm>
            <a:off x="6441852" y="3858828"/>
            <a:ext cx="2626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Evaluar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BDBBB0-023C-8F47-90EB-CCF5CA675731}"/>
              </a:ext>
            </a:extLst>
          </p:cNvPr>
          <p:cNvSpPr txBox="1"/>
          <p:nvPr/>
        </p:nvSpPr>
        <p:spPr>
          <a:xfrm>
            <a:off x="6401798" y="4369041"/>
            <a:ext cx="2821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Carga datos de una caja de tu local y verifica las colas que se forman</a:t>
            </a:r>
          </a:p>
        </p:txBody>
      </p:sp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646058BF-7AF3-6E41-9390-8AAD3B23C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090" y="2092584"/>
            <a:ext cx="1896076" cy="189607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F0AFADB-4F41-BA42-AB1E-E1E9B1FF0D63}"/>
              </a:ext>
            </a:extLst>
          </p:cNvPr>
          <p:cNvGrpSpPr/>
          <p:nvPr/>
        </p:nvGrpSpPr>
        <p:grpSpPr>
          <a:xfrm>
            <a:off x="11595394" y="2278155"/>
            <a:ext cx="296562" cy="2330266"/>
            <a:chOff x="11310096" y="2644346"/>
            <a:chExt cx="296562" cy="233026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75715E0-4277-7F4C-9360-0F5D34EA4461}"/>
                </a:ext>
              </a:extLst>
            </p:cNvPr>
            <p:cNvSpPr/>
            <p:nvPr/>
          </p:nvSpPr>
          <p:spPr>
            <a:xfrm>
              <a:off x="11310096" y="2644346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C344461-9D08-E141-9981-5C918F48AEF3}"/>
                </a:ext>
              </a:extLst>
            </p:cNvPr>
            <p:cNvSpPr/>
            <p:nvPr/>
          </p:nvSpPr>
          <p:spPr>
            <a:xfrm>
              <a:off x="11310096" y="3152772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4C1E062-B54B-084D-B7B3-4EDDFA68E634}"/>
                </a:ext>
              </a:extLst>
            </p:cNvPr>
            <p:cNvSpPr/>
            <p:nvPr/>
          </p:nvSpPr>
          <p:spPr>
            <a:xfrm>
              <a:off x="11310096" y="3661198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BCC38A3-ACF9-C74E-8557-D494A4A670AA}"/>
                </a:ext>
              </a:extLst>
            </p:cNvPr>
            <p:cNvSpPr/>
            <p:nvPr/>
          </p:nvSpPr>
          <p:spPr>
            <a:xfrm>
              <a:off x="11310096" y="4169624"/>
              <a:ext cx="296562" cy="29656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681A5C2-863C-6E42-9F22-C3C296AF1A57}"/>
                </a:ext>
              </a:extLst>
            </p:cNvPr>
            <p:cNvSpPr/>
            <p:nvPr/>
          </p:nvSpPr>
          <p:spPr>
            <a:xfrm>
              <a:off x="11310096" y="4678050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061E9835-4A0D-7F40-977F-607A929D33E4}"/>
              </a:ext>
            </a:extLst>
          </p:cNvPr>
          <p:cNvSpPr/>
          <p:nvPr/>
        </p:nvSpPr>
        <p:spPr>
          <a:xfrm>
            <a:off x="0" y="4536919"/>
            <a:ext cx="1710365" cy="57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On</a:t>
            </a:r>
            <a:r>
              <a:rPr lang="es-ES_tradnl" dirty="0"/>
              <a:t> </a:t>
            </a:r>
            <a:r>
              <a:rPr lang="es-ES_tradnl" dirty="0" err="1"/>
              <a:t>hover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6528847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4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88D4F29-8102-9647-9EA5-261117128D24}"/>
              </a:ext>
            </a:extLst>
          </p:cNvPr>
          <p:cNvSpPr txBox="1"/>
          <p:nvPr/>
        </p:nvSpPr>
        <p:spPr>
          <a:xfrm>
            <a:off x="506628" y="618794"/>
            <a:ext cx="11108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pruébame</a:t>
            </a:r>
            <a:endParaRPr lang="es-ES_tradnl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8CF6C2-A5CE-0746-93F9-2C9AF15EF5C9}"/>
              </a:ext>
            </a:extLst>
          </p:cNvPr>
          <p:cNvGrpSpPr/>
          <p:nvPr/>
        </p:nvGrpSpPr>
        <p:grpSpPr>
          <a:xfrm>
            <a:off x="11595394" y="2278155"/>
            <a:ext cx="296562" cy="2330266"/>
            <a:chOff x="11310096" y="2644346"/>
            <a:chExt cx="296562" cy="233026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738CA9-6AF6-0E41-8468-9C63C5E020FD}"/>
                </a:ext>
              </a:extLst>
            </p:cNvPr>
            <p:cNvSpPr/>
            <p:nvPr/>
          </p:nvSpPr>
          <p:spPr>
            <a:xfrm>
              <a:off x="11310096" y="2644346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FC0CB05-ED49-F14D-9000-D6545847147B}"/>
                </a:ext>
              </a:extLst>
            </p:cNvPr>
            <p:cNvSpPr/>
            <p:nvPr/>
          </p:nvSpPr>
          <p:spPr>
            <a:xfrm>
              <a:off x="11310096" y="3152772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175B01B-6BFD-9B45-ACD9-4FF5023AA7E3}"/>
                </a:ext>
              </a:extLst>
            </p:cNvPr>
            <p:cNvSpPr/>
            <p:nvPr/>
          </p:nvSpPr>
          <p:spPr>
            <a:xfrm>
              <a:off x="11310096" y="3661198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EC86616-0422-6544-9F35-5EE552D4E7B4}"/>
                </a:ext>
              </a:extLst>
            </p:cNvPr>
            <p:cNvSpPr/>
            <p:nvPr/>
          </p:nvSpPr>
          <p:spPr>
            <a:xfrm>
              <a:off x="11310096" y="4169624"/>
              <a:ext cx="296562" cy="29656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B66662-9CFE-9044-AE34-2C8D41D80C84}"/>
                </a:ext>
              </a:extLst>
            </p:cNvPr>
            <p:cNvSpPr/>
            <p:nvPr/>
          </p:nvSpPr>
          <p:spPr>
            <a:xfrm>
              <a:off x="11310096" y="4678050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6632ED1-1BA5-0442-BF20-75D6422B882A}"/>
              </a:ext>
            </a:extLst>
          </p:cNvPr>
          <p:cNvSpPr/>
          <p:nvPr/>
        </p:nvSpPr>
        <p:spPr>
          <a:xfrm>
            <a:off x="5790115" y="4608421"/>
            <a:ext cx="1939687" cy="651236"/>
          </a:xfrm>
          <a:prstGeom prst="rect">
            <a:avLst/>
          </a:prstGeom>
          <a:solidFill>
            <a:srgbClr val="785D9E"/>
          </a:solidFill>
          <a:ln w="127000" cap="rnd">
            <a:solidFill>
              <a:srgbClr val="785D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>
                <a:latin typeface="Roboto" panose="02000000000000000000" pitchFamily="2" charset="0"/>
                <a:ea typeface="Roboto" panose="02000000000000000000" pitchFamily="2" charset="0"/>
              </a:rPr>
              <a:t>Comenzar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DCEFE-C4AA-3644-98C0-3D6AE552481D}"/>
              </a:ext>
            </a:extLst>
          </p:cNvPr>
          <p:cNvSpPr txBox="1"/>
          <p:nvPr/>
        </p:nvSpPr>
        <p:spPr>
          <a:xfrm>
            <a:off x="129170" y="2660545"/>
            <a:ext cx="93487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4282A6-4BB8-D341-AC79-A826E7A30ABB}"/>
              </a:ext>
            </a:extLst>
          </p:cNvPr>
          <p:cNvSpPr txBox="1"/>
          <p:nvPr/>
        </p:nvSpPr>
        <p:spPr>
          <a:xfrm>
            <a:off x="4341121" y="2278155"/>
            <a:ext cx="646023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25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Simularas el funcionamiento de un punto de servicio (POS) a lo largo de un día</a:t>
            </a:r>
          </a:p>
          <a:p>
            <a:pPr marL="342900" indent="-342900" algn="just">
              <a:buAutoNum type="arabicParenR"/>
            </a:pPr>
            <a:r>
              <a:rPr lang="es-ES_tradnl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Ingresa la distribución de llegada de clientes</a:t>
            </a:r>
          </a:p>
          <a:p>
            <a:pPr marL="342900" indent="-342900" algn="just">
              <a:buAutoNum type="arabicParenR"/>
            </a:pPr>
            <a:r>
              <a:rPr lang="es-ES_tradnl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Ingresa la demanda diaria de clientes</a:t>
            </a:r>
          </a:p>
          <a:p>
            <a:pPr marL="342900" indent="-342900" algn="just">
              <a:buAutoNum type="arabicParenR"/>
            </a:pPr>
            <a:r>
              <a:rPr lang="es-ES_tradnl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Ingresa la cantidad de cajeros por hora</a:t>
            </a:r>
          </a:p>
          <a:p>
            <a:pPr marL="342900" indent="-342900" algn="just">
              <a:buAutoNum type="arabicParenR"/>
            </a:pPr>
            <a:r>
              <a:rPr lang="es-ES_tradnl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Conoce los indicadores de colas!</a:t>
            </a:r>
          </a:p>
          <a:p>
            <a:pPr algn="just"/>
            <a:endParaRPr lang="es-ES_tradnl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3EB19-DD2F-5F4A-94C6-7BF341929F30}"/>
              </a:ext>
            </a:extLst>
          </p:cNvPr>
          <p:cNvSpPr txBox="1"/>
          <p:nvPr/>
        </p:nvSpPr>
        <p:spPr>
          <a:xfrm>
            <a:off x="1760641" y="4130298"/>
            <a:ext cx="2857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Planificar</a:t>
            </a: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49407C81-39DB-4144-9EA1-BD1461D26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489" y="2278155"/>
            <a:ext cx="1896076" cy="189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2817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4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88D4F29-8102-9647-9EA5-261117128D24}"/>
              </a:ext>
            </a:extLst>
          </p:cNvPr>
          <p:cNvSpPr txBox="1"/>
          <p:nvPr/>
        </p:nvSpPr>
        <p:spPr>
          <a:xfrm>
            <a:off x="506628" y="618794"/>
            <a:ext cx="11108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pruébame</a:t>
            </a:r>
            <a:endParaRPr lang="es-ES_tradnl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0C8D30-5809-4540-A2B5-B62940B775EB}"/>
              </a:ext>
            </a:extLst>
          </p:cNvPr>
          <p:cNvSpPr txBox="1"/>
          <p:nvPr/>
        </p:nvSpPr>
        <p:spPr>
          <a:xfrm>
            <a:off x="1760641" y="4130298"/>
            <a:ext cx="2857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Planificar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F78A9EBE-3D96-2F41-90A6-BF033C259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489" y="2278155"/>
            <a:ext cx="1896076" cy="189607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D8CF6C2-A5CE-0746-93F9-2C9AF15EF5C9}"/>
              </a:ext>
            </a:extLst>
          </p:cNvPr>
          <p:cNvGrpSpPr/>
          <p:nvPr/>
        </p:nvGrpSpPr>
        <p:grpSpPr>
          <a:xfrm>
            <a:off x="11595394" y="2278155"/>
            <a:ext cx="296562" cy="2330266"/>
            <a:chOff x="11310096" y="2644346"/>
            <a:chExt cx="296562" cy="233026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738CA9-6AF6-0E41-8468-9C63C5E020FD}"/>
                </a:ext>
              </a:extLst>
            </p:cNvPr>
            <p:cNvSpPr/>
            <p:nvPr/>
          </p:nvSpPr>
          <p:spPr>
            <a:xfrm>
              <a:off x="11310096" y="2644346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FC0CB05-ED49-F14D-9000-D6545847147B}"/>
                </a:ext>
              </a:extLst>
            </p:cNvPr>
            <p:cNvSpPr/>
            <p:nvPr/>
          </p:nvSpPr>
          <p:spPr>
            <a:xfrm>
              <a:off x="11310096" y="3152772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175B01B-6BFD-9B45-ACD9-4FF5023AA7E3}"/>
                </a:ext>
              </a:extLst>
            </p:cNvPr>
            <p:cNvSpPr/>
            <p:nvPr/>
          </p:nvSpPr>
          <p:spPr>
            <a:xfrm>
              <a:off x="11310096" y="3661198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EC86616-0422-6544-9F35-5EE552D4E7B4}"/>
                </a:ext>
              </a:extLst>
            </p:cNvPr>
            <p:cNvSpPr/>
            <p:nvPr/>
          </p:nvSpPr>
          <p:spPr>
            <a:xfrm>
              <a:off x="11310096" y="4169624"/>
              <a:ext cx="296562" cy="29656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B66662-9CFE-9044-AE34-2C8D41D80C84}"/>
                </a:ext>
              </a:extLst>
            </p:cNvPr>
            <p:cNvSpPr/>
            <p:nvPr/>
          </p:nvSpPr>
          <p:spPr>
            <a:xfrm>
              <a:off x="11310096" y="4678050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6632ED1-1BA5-0442-BF20-75D6422B882A}"/>
              </a:ext>
            </a:extLst>
          </p:cNvPr>
          <p:cNvSpPr/>
          <p:nvPr/>
        </p:nvSpPr>
        <p:spPr>
          <a:xfrm>
            <a:off x="6204853" y="4940085"/>
            <a:ext cx="1939687" cy="651236"/>
          </a:xfrm>
          <a:prstGeom prst="rect">
            <a:avLst/>
          </a:prstGeom>
          <a:solidFill>
            <a:srgbClr val="785D9E"/>
          </a:solidFill>
          <a:ln w="127000" cap="rnd">
            <a:solidFill>
              <a:srgbClr val="785D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>
                <a:latin typeface="Roboto" panose="02000000000000000000" pitchFamily="2" charset="0"/>
                <a:ea typeface="Roboto" panose="02000000000000000000" pitchFamily="2" charset="0"/>
              </a:rPr>
              <a:t>Comenzar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DCEFE-C4AA-3644-98C0-3D6AE552481D}"/>
              </a:ext>
            </a:extLst>
          </p:cNvPr>
          <p:cNvSpPr txBox="1"/>
          <p:nvPr/>
        </p:nvSpPr>
        <p:spPr>
          <a:xfrm>
            <a:off x="129170" y="2660545"/>
            <a:ext cx="93487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BCBC98-A1CD-974F-A834-3E89681D9A06}"/>
              </a:ext>
            </a:extLst>
          </p:cNvPr>
          <p:cNvSpPr/>
          <p:nvPr/>
        </p:nvSpPr>
        <p:spPr>
          <a:xfrm>
            <a:off x="0" y="4536919"/>
            <a:ext cx="1710365" cy="57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On</a:t>
            </a:r>
            <a:r>
              <a:rPr lang="es-ES_tradnl" dirty="0"/>
              <a:t> </a:t>
            </a:r>
            <a:r>
              <a:rPr lang="es-ES_tradnl" dirty="0" err="1"/>
              <a:t>hover</a:t>
            </a:r>
            <a:endParaRPr lang="es-ES_tradn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254A11-98C5-5643-BCE4-26B4A0137DF6}"/>
              </a:ext>
            </a:extLst>
          </p:cNvPr>
          <p:cNvSpPr txBox="1"/>
          <p:nvPr/>
        </p:nvSpPr>
        <p:spPr>
          <a:xfrm>
            <a:off x="179446" y="3984893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volver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736146-3432-C640-A99F-AB0AF52F94FF}"/>
              </a:ext>
            </a:extLst>
          </p:cNvPr>
          <p:cNvSpPr/>
          <p:nvPr/>
        </p:nvSpPr>
        <p:spPr>
          <a:xfrm>
            <a:off x="6190233" y="5758120"/>
            <a:ext cx="1939687" cy="616975"/>
          </a:xfrm>
          <a:prstGeom prst="rect">
            <a:avLst/>
          </a:prstGeom>
          <a:solidFill>
            <a:srgbClr val="9675C5"/>
          </a:solidFill>
          <a:ln w="127000" cap="rnd">
            <a:solidFill>
              <a:srgbClr val="9775C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>
                <a:latin typeface="Roboto" panose="02000000000000000000" pitchFamily="2" charset="0"/>
                <a:ea typeface="Roboto" panose="02000000000000000000" pitchFamily="2" charset="0"/>
              </a:rPr>
              <a:t>Comenzar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0C2ADB-BF52-6C48-8A4C-C9E35EA357F6}"/>
              </a:ext>
            </a:extLst>
          </p:cNvPr>
          <p:cNvSpPr/>
          <p:nvPr/>
        </p:nvSpPr>
        <p:spPr>
          <a:xfrm>
            <a:off x="4352326" y="5814102"/>
            <a:ext cx="1710365" cy="578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On</a:t>
            </a:r>
            <a:r>
              <a:rPr lang="es-ES_tradnl" dirty="0"/>
              <a:t> </a:t>
            </a:r>
            <a:r>
              <a:rPr lang="es-ES_tradnl" dirty="0" err="1"/>
              <a:t>hover</a:t>
            </a:r>
            <a:endParaRPr lang="es-ES_tradn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0EE440-1FC0-074E-8399-EFFC3766CC6E}"/>
              </a:ext>
            </a:extLst>
          </p:cNvPr>
          <p:cNvSpPr txBox="1"/>
          <p:nvPr/>
        </p:nvSpPr>
        <p:spPr>
          <a:xfrm>
            <a:off x="4341121" y="2278155"/>
            <a:ext cx="646023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25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Simularas el funcionamiento de un punto de servicio (POS) a lo largo de un día</a:t>
            </a:r>
          </a:p>
          <a:p>
            <a:pPr marL="342900" indent="-342900" algn="just">
              <a:buAutoNum type="arabicParenR"/>
            </a:pPr>
            <a:r>
              <a:rPr lang="es-ES_tradnl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Ingresa la distribución de llegada de clientes</a:t>
            </a:r>
          </a:p>
          <a:p>
            <a:pPr marL="342900" indent="-342900" algn="just">
              <a:buAutoNum type="arabicParenR"/>
            </a:pPr>
            <a:r>
              <a:rPr lang="es-ES_tradnl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Ingresa la demanda diaria de clientes</a:t>
            </a:r>
          </a:p>
          <a:p>
            <a:pPr marL="342900" indent="-342900" algn="just">
              <a:buAutoNum type="arabicParenR"/>
            </a:pPr>
            <a:r>
              <a:rPr lang="es-ES_tradnl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Ingresa la cantidad de cajeros por hora</a:t>
            </a:r>
          </a:p>
          <a:p>
            <a:pPr marL="342900" indent="-342900" algn="just">
              <a:buAutoNum type="arabicParenR"/>
            </a:pPr>
            <a:r>
              <a:rPr lang="es-ES_tradnl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Evalúa los resultados</a:t>
            </a:r>
          </a:p>
          <a:p>
            <a:pPr algn="just"/>
            <a:endParaRPr lang="es-ES_tradnl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82545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43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88D4F29-8102-9647-9EA5-261117128D24}"/>
              </a:ext>
            </a:extLst>
          </p:cNvPr>
          <p:cNvSpPr txBox="1"/>
          <p:nvPr/>
        </p:nvSpPr>
        <p:spPr>
          <a:xfrm>
            <a:off x="506628" y="347325"/>
            <a:ext cx="11108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pruébame</a:t>
            </a:r>
            <a:endParaRPr lang="es-ES_tradnl" sz="6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8CF6C2-A5CE-0746-93F9-2C9AF15EF5C9}"/>
              </a:ext>
            </a:extLst>
          </p:cNvPr>
          <p:cNvGrpSpPr/>
          <p:nvPr/>
        </p:nvGrpSpPr>
        <p:grpSpPr>
          <a:xfrm>
            <a:off x="11595394" y="2278155"/>
            <a:ext cx="296562" cy="2330266"/>
            <a:chOff x="11310096" y="2644346"/>
            <a:chExt cx="296562" cy="233026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738CA9-6AF6-0E41-8468-9C63C5E020FD}"/>
                </a:ext>
              </a:extLst>
            </p:cNvPr>
            <p:cNvSpPr/>
            <p:nvPr/>
          </p:nvSpPr>
          <p:spPr>
            <a:xfrm>
              <a:off x="11310096" y="2644346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FC0CB05-ED49-F14D-9000-D6545847147B}"/>
                </a:ext>
              </a:extLst>
            </p:cNvPr>
            <p:cNvSpPr/>
            <p:nvPr/>
          </p:nvSpPr>
          <p:spPr>
            <a:xfrm>
              <a:off x="11310096" y="3152772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175B01B-6BFD-9B45-ACD9-4FF5023AA7E3}"/>
                </a:ext>
              </a:extLst>
            </p:cNvPr>
            <p:cNvSpPr/>
            <p:nvPr/>
          </p:nvSpPr>
          <p:spPr>
            <a:xfrm>
              <a:off x="11310096" y="3661198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EC86616-0422-6544-9F35-5EE552D4E7B4}"/>
                </a:ext>
              </a:extLst>
            </p:cNvPr>
            <p:cNvSpPr/>
            <p:nvPr/>
          </p:nvSpPr>
          <p:spPr>
            <a:xfrm>
              <a:off x="11310096" y="4169624"/>
              <a:ext cx="296562" cy="29656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B66662-9CFE-9044-AE34-2C8D41D80C84}"/>
                </a:ext>
              </a:extLst>
            </p:cNvPr>
            <p:cNvSpPr/>
            <p:nvPr/>
          </p:nvSpPr>
          <p:spPr>
            <a:xfrm>
              <a:off x="11310096" y="4678050"/>
              <a:ext cx="296562" cy="296562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6632ED1-1BA5-0442-BF20-75D6422B882A}"/>
              </a:ext>
            </a:extLst>
          </p:cNvPr>
          <p:cNvSpPr/>
          <p:nvPr/>
        </p:nvSpPr>
        <p:spPr>
          <a:xfrm>
            <a:off x="5126156" y="5824961"/>
            <a:ext cx="1939687" cy="651236"/>
          </a:xfrm>
          <a:prstGeom prst="rect">
            <a:avLst/>
          </a:prstGeom>
          <a:solidFill>
            <a:srgbClr val="785D9E"/>
          </a:solidFill>
          <a:ln w="127000" cap="rnd">
            <a:solidFill>
              <a:srgbClr val="785D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>
                <a:latin typeface="Roboto" panose="02000000000000000000" pitchFamily="2" charset="0"/>
                <a:ea typeface="Roboto" panose="02000000000000000000" pitchFamily="2" charset="0"/>
              </a:rPr>
              <a:t>Continuar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DCEFE-C4AA-3644-98C0-3D6AE552481D}"/>
              </a:ext>
            </a:extLst>
          </p:cNvPr>
          <p:cNvSpPr txBox="1"/>
          <p:nvPr/>
        </p:nvSpPr>
        <p:spPr>
          <a:xfrm>
            <a:off x="129170" y="2660545"/>
            <a:ext cx="93487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D7433C-5535-D84B-B3FE-6596B47A6834}"/>
              </a:ext>
            </a:extLst>
          </p:cNvPr>
          <p:cNvSpPr/>
          <p:nvPr/>
        </p:nvSpPr>
        <p:spPr>
          <a:xfrm>
            <a:off x="2479540" y="2315870"/>
            <a:ext cx="7232919" cy="3185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127C81-21FD-BF4A-80EB-2952C93C38FD}"/>
              </a:ext>
            </a:extLst>
          </p:cNvPr>
          <p:cNvSpPr txBox="1"/>
          <p:nvPr/>
        </p:nvSpPr>
        <p:spPr>
          <a:xfrm>
            <a:off x="2479540" y="1749788"/>
            <a:ext cx="7232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Distribución llegada de clientes</a:t>
            </a:r>
          </a:p>
        </p:txBody>
      </p:sp>
    </p:spTree>
    <p:extLst>
      <p:ext uri="{BB962C8B-B14F-4D97-AF65-F5344CB8AC3E}">
        <p14:creationId xmlns:p14="http://schemas.microsoft.com/office/powerpoint/2010/main" val="47242961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432</Words>
  <Application>Microsoft Macintosh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Andres Guerra Lopez (rodrigo.guerra)</dc:creator>
  <cp:lastModifiedBy>Rodrigo Andres Guerra Lopez (rodrigo.guerra)</cp:lastModifiedBy>
  <cp:revision>34</cp:revision>
  <dcterms:created xsi:type="dcterms:W3CDTF">2021-07-02T18:19:43Z</dcterms:created>
  <dcterms:modified xsi:type="dcterms:W3CDTF">2021-07-03T15:19:17Z</dcterms:modified>
</cp:coreProperties>
</file>