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75" r:id="rId6"/>
    <p:sldId id="259" r:id="rId7"/>
    <p:sldId id="266" r:id="rId8"/>
    <p:sldId id="274" r:id="rId9"/>
    <p:sldId id="260" r:id="rId10"/>
    <p:sldId id="269" r:id="rId11"/>
    <p:sldId id="261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7DA7"/>
    <a:srgbClr val="AE64B0"/>
    <a:srgbClr val="924B94"/>
    <a:srgbClr val="DAC1DD"/>
    <a:srgbClr val="EFE4F0"/>
    <a:srgbClr val="D0B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3C55D-E0B4-4963-A66C-FCC9495E9F1F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654EF-5BF0-4EC8-AA27-6AA2C7FF45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532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A8444-FFCA-41AE-9606-74AAAAF7E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26ED1E-E9B3-4B4A-8121-FBF45C152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41F29B-6E08-4145-8A69-E4EC4F8C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44F30-99E5-441F-9426-6AB77510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F8EDF-1FAD-4861-BCFB-479AFC2B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4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B23C-927D-4BE9-B227-74E3F125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480FFA-7F86-4F84-B85B-12F7FFEC3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46F48D-CF04-4339-86FA-36529398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3EA57-999B-4409-BC49-2060A90F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2A0450-4845-42AA-A36E-3BE61F69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6D8445C-6725-4069-AE42-05AAB4BE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7A9AF-563D-421F-90DC-E10F0E32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4C620E-C2E1-4370-9002-03261451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B93AD1-EA16-4794-B489-11EEEC62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B96852-8500-4DBD-8060-7872F2DF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2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078C5-042B-4E68-A3F2-5AC951CA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A8DC61-7DD0-4C36-ADAD-6651C48E1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AE3FE-8675-4FC2-96CF-D0C9AA92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810B4-34E7-4FC3-8022-BD2FB6B1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07EAD2-65F7-43AE-ADBA-6D821B84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69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C04CE-2F42-40E7-85DA-A811D597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EE3B07-E428-44E8-9AD5-9118313A8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4EA907-684F-414D-B34F-CAC7FF59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EF0E54-CEC5-4C98-9B8F-CD28BE8E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A46858-333E-48FA-AA07-619010B7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55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F0F2F-C68F-4DFD-9336-88E8711B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6FE4EB-042D-4828-82E0-21FD987BF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B8F551-20D6-4E0A-8203-8F58E1E89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7A0D89-91FF-475A-B53B-B3F13CFD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628C2-1DD7-4CBF-9262-C8842126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29D2D8-ACE8-434D-926A-02865D1C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2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FE79A-DEF7-47F8-95B0-90116649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9C7876-8DC9-4B73-906C-656BF1F2E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55038C-AAE6-4637-BF40-D26BFDBBD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B87142B-2705-4AD8-977C-569C1FA58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7CA38F-3FE6-45E5-89F0-98001BD60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62E74E-832C-44DC-B299-D4B5A4A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36EB5C-FFA4-46F3-8CE4-1811C43F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302963A-5C10-4327-B92E-A19871DE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03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F648A-31D7-4146-A2FD-51D1E5A0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34AAD4-2FDD-4310-86B2-78902BB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2DE8AF-B872-4FC8-8E3B-B318E8A7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91B54F-36DD-48DA-A7FB-EEDD91ED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7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82E228-01F3-460E-AFD7-46FA3E35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E25228-F9B6-43EE-A867-06B2F32A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B5AA7-17B2-45F8-B8E6-E744E994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82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D71B9-4985-4129-9080-04211A6C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F23D6-D91F-4B69-9794-BEFAD3D8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C29544-7853-4BC1-98DE-3B1C828B1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9E2EB6-57EF-44F8-A3E0-0F4F01C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35E528-2903-46EC-AEDF-492433F7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23C2C8-142D-4BCB-9EB4-28EC571B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13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78B58-5C61-46C6-AF1E-6575F822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B37E1C-1736-434E-BAA3-9FAE64B14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ED845E-9004-4AD5-95CE-BDA0DDC0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0A845F-925F-4273-BBB2-AEB510C6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BE0602-EC81-4A20-A9C5-531ED7E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05C02A-5FD6-4DFB-A523-E0BC2AB8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2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C1C022-E0CB-4E1A-9F41-0C7288A1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FD344F-F74A-40B6-AF15-3C162203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39599-676C-4EF3-A274-999CD4040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F1F3-F0F2-48B8-83E5-E7F30890B5F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F81450-6186-40A5-AED5-079C9A86C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2E77D-EAC8-40FD-92CE-0FC7606AE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47D1A-9365-4839-A575-8F21D5FBA0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30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EEBCC-DF13-4BE4-8322-BC628EC84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5346"/>
            <a:ext cx="12192000" cy="2697163"/>
          </a:xfrm>
        </p:spPr>
        <p:txBody>
          <a:bodyPr>
            <a:noAutofit/>
          </a:bodyPr>
          <a:lstStyle/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SAE 501 </a:t>
            </a:r>
            <a:b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et Conception d’un outil décisionnel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42CD9E-D88C-4F90-8EE3-4A6916DE8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3168"/>
            <a:ext cx="9144000" cy="503767"/>
          </a:xfrm>
        </p:spPr>
        <p:txBody>
          <a:bodyPr/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Kiran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Derennes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Ifig Le Gonidec | Clémence Legendre | Mattéo Rouanne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25AEF-182E-4E77-991D-32562A1B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8200" y="5027941"/>
            <a:ext cx="2743200" cy="365125"/>
          </a:xfrm>
        </p:spPr>
        <p:txBody>
          <a:bodyPr/>
          <a:lstStyle/>
          <a:p>
            <a:pPr algn="ctr"/>
            <a:fld id="{AC490B86-9DFE-415E-A392-1904EFCB1F05}" type="datetime1">
              <a:rPr lang="fr-FR" smtClean="0">
                <a:solidFill>
                  <a:schemeClr val="tx1"/>
                </a:solidFill>
              </a:rPr>
              <a:pPr algn="ctr"/>
              <a:t>24/01/2025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 descr="Catalogue de formations 2023">
            <a:extLst>
              <a:ext uri="{FF2B5EF4-FFF2-40B4-BE49-F238E27FC236}">
                <a16:creationId xmlns:a16="http://schemas.microsoft.com/office/drawing/2014/main" id="{6E5C4686-BF69-437A-A14D-3B690FA01F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790700" cy="1342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dre 5">
            <a:extLst>
              <a:ext uri="{FF2B5EF4-FFF2-40B4-BE49-F238E27FC236}">
                <a16:creationId xmlns:a16="http://schemas.microsoft.com/office/drawing/2014/main" id="{8E604616-7556-477A-BAA9-DA6FA29BCC8D}"/>
              </a:ext>
            </a:extLst>
          </p:cNvPr>
          <p:cNvSpPr/>
          <p:nvPr/>
        </p:nvSpPr>
        <p:spPr>
          <a:xfrm>
            <a:off x="355600" y="1342397"/>
            <a:ext cx="11328400" cy="3605441"/>
          </a:xfrm>
          <a:prstGeom prst="frame">
            <a:avLst/>
          </a:prstGeom>
          <a:solidFill>
            <a:srgbClr val="A67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4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411267-9F95-4A71-889B-58B5C8BDA474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4E5785-7E0E-4E3F-9B10-432ACEF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de l’Outil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8BA89-7190-4C67-8BCA-395D1CF0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algn="ctr"/>
            <a:endParaRPr lang="fr-FR" sz="2400" dirty="0"/>
          </a:p>
          <a:p>
            <a:pPr marL="0" indent="0" algn="ctr">
              <a:buNone/>
            </a:pPr>
            <a:endParaRPr lang="fr-FR" sz="2400" dirty="0"/>
          </a:p>
          <a:p>
            <a:pPr algn="ctr"/>
            <a:r>
              <a:rPr lang="fr-FR" sz="2400" dirty="0"/>
              <a:t>Filtre possible sur les régions, les départements et les années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Démonstration de l’outil </a:t>
            </a:r>
            <a:endParaRPr lang="fr-FR" sz="2000" dirty="0"/>
          </a:p>
          <a:p>
            <a:pPr lvl="1" algn="ctr"/>
            <a:endParaRPr lang="fr-FR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DB200-5AD2-4E14-8DFD-9C260D10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61AEC-7AA5-4F8A-B2BE-587FD086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A346D-B6A8-4F46-8844-FD29DFD4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B48A69-5B6D-486B-90EB-30D31F22BE8A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</a:t>
            </a:r>
            <a:r>
              <a:rPr lang="fr-FR" sz="2000" dirty="0"/>
              <a:t>Données Traitement Intégration </a:t>
            </a:r>
            <a:r>
              <a:rPr lang="fr-FR" sz="2000" u="sng" dirty="0">
                <a:solidFill>
                  <a:srgbClr val="924B94"/>
                </a:solidFill>
              </a:rPr>
              <a:t>Outil</a:t>
            </a:r>
            <a:r>
              <a:rPr lang="fr-FR" sz="2000" dirty="0"/>
              <a:t> Conclusion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2D4B0D7-59AF-4319-A6A6-09C1D851713D}"/>
              </a:ext>
            </a:extLst>
          </p:cNvPr>
          <p:cNvGrpSpPr/>
          <p:nvPr/>
        </p:nvGrpSpPr>
        <p:grpSpPr>
          <a:xfrm>
            <a:off x="1814558" y="1812880"/>
            <a:ext cx="2108200" cy="2407973"/>
            <a:chOff x="1498600" y="2705497"/>
            <a:chExt cx="2108200" cy="2407973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6F734BA-4B13-4627-B691-A8DDDC1CEB8B}"/>
                </a:ext>
              </a:extLst>
            </p:cNvPr>
            <p:cNvSpPr/>
            <p:nvPr/>
          </p:nvSpPr>
          <p:spPr>
            <a:xfrm>
              <a:off x="1498600" y="2705497"/>
              <a:ext cx="2108200" cy="2407973"/>
            </a:xfrm>
            <a:prstGeom prst="roundRect">
              <a:avLst/>
            </a:prstGeom>
            <a:solidFill>
              <a:srgbClr val="A67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400" dirty="0"/>
                <a:t>Vue Foncière</a:t>
              </a:r>
            </a:p>
          </p:txBody>
        </p:sp>
        <p:pic>
          <p:nvPicPr>
            <p:cNvPr id="10" name="Graphique 9" descr="Banque avec un remplissage uni">
              <a:extLst>
                <a:ext uri="{FF2B5EF4-FFF2-40B4-BE49-F238E27FC236}">
                  <a16:creationId xmlns:a16="http://schemas.microsoft.com/office/drawing/2014/main" id="{1896AAEB-8EC6-4A7D-9948-82F51114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5500" y="3544094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92B86BE-7331-4B4E-8EF2-F6F16F7C06E2}"/>
              </a:ext>
            </a:extLst>
          </p:cNvPr>
          <p:cNvGrpSpPr/>
          <p:nvPr/>
        </p:nvGrpSpPr>
        <p:grpSpPr>
          <a:xfrm>
            <a:off x="5251257" y="1812880"/>
            <a:ext cx="2108200" cy="2407973"/>
            <a:chOff x="6675966" y="2660705"/>
            <a:chExt cx="2108200" cy="2407973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C84B00FA-06B3-42F4-8C0B-DF3ED8EADFC6}"/>
                </a:ext>
              </a:extLst>
            </p:cNvPr>
            <p:cNvSpPr/>
            <p:nvPr/>
          </p:nvSpPr>
          <p:spPr>
            <a:xfrm>
              <a:off x="6675966" y="2660705"/>
              <a:ext cx="2108200" cy="2407973"/>
            </a:xfrm>
            <a:prstGeom prst="roundRect">
              <a:avLst/>
            </a:prstGeom>
            <a:solidFill>
              <a:srgbClr val="A67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400" dirty="0"/>
                <a:t>Vue CSP</a:t>
              </a:r>
            </a:p>
          </p:txBody>
        </p:sp>
        <p:pic>
          <p:nvPicPr>
            <p:cNvPr id="26" name="Graphique 25" descr="Public cible avec un remplissage uni">
              <a:extLst>
                <a:ext uri="{FF2B5EF4-FFF2-40B4-BE49-F238E27FC236}">
                  <a16:creationId xmlns:a16="http://schemas.microsoft.com/office/drawing/2014/main" id="{3B7CCEBC-DB56-4389-9D89-8B7D3764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72866" y="3499303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35B08C03-A64F-BD5C-A0E9-117BB6D364F8}"/>
              </a:ext>
            </a:extLst>
          </p:cNvPr>
          <p:cNvGrpSpPr/>
          <p:nvPr/>
        </p:nvGrpSpPr>
        <p:grpSpPr>
          <a:xfrm>
            <a:off x="8576731" y="1814410"/>
            <a:ext cx="2108200" cy="2407973"/>
            <a:chOff x="9560404" y="1814410"/>
            <a:chExt cx="2108200" cy="2407973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D83D75FD-0FEE-4D7E-8D62-5D4275E957D3}"/>
                </a:ext>
              </a:extLst>
            </p:cNvPr>
            <p:cNvSpPr/>
            <p:nvPr/>
          </p:nvSpPr>
          <p:spPr>
            <a:xfrm>
              <a:off x="9560404" y="1814410"/>
              <a:ext cx="2108200" cy="2407973"/>
            </a:xfrm>
            <a:prstGeom prst="roundRect">
              <a:avLst/>
            </a:prstGeom>
            <a:solidFill>
              <a:srgbClr val="A67D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sz="2400" dirty="0"/>
                <a:t>Vue Évolution</a:t>
              </a:r>
            </a:p>
          </p:txBody>
        </p:sp>
        <p:pic>
          <p:nvPicPr>
            <p:cNvPr id="29" name="Graphique 28" descr="Graphique à barres avec tendance à la hausse avec un remplissage uni">
              <a:extLst>
                <a:ext uri="{FF2B5EF4-FFF2-40B4-BE49-F238E27FC236}">
                  <a16:creationId xmlns:a16="http://schemas.microsoft.com/office/drawing/2014/main" id="{A14ECC8E-4D19-4799-8BDD-75029070A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64231" y="2651478"/>
              <a:ext cx="914400" cy="914400"/>
            </a:xfrm>
            <a:prstGeom prst="rect">
              <a:avLst/>
            </a:prstGeom>
          </p:spPr>
        </p:pic>
      </p:grpSp>
      <p:pic>
        <p:nvPicPr>
          <p:cNvPr id="14" name="Image 13" descr="Une image contenant jaune, capture d’écran, conception&#10;&#10;Description générée automatiquement">
            <a:extLst>
              <a:ext uri="{FF2B5EF4-FFF2-40B4-BE49-F238E27FC236}">
                <a16:creationId xmlns:a16="http://schemas.microsoft.com/office/drawing/2014/main" id="{0854808B-E2CE-61E4-FB38-B522D0E65D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4" y="5388732"/>
            <a:ext cx="505691" cy="50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6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286EEE-2FE2-439C-888B-0112BA816D66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BB967D-5F95-4835-BEC8-9E2C2846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6BA7A-242C-4B9D-BD4A-6074DCD80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1562F-4221-4349-9503-278BB1EF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C1294-57F8-488E-A49B-1C2737D4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37540E-B7E4-4704-904C-3C4D1A4FC5DD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</a:t>
            </a:r>
            <a:r>
              <a:rPr lang="fr-FR" sz="2000" dirty="0"/>
              <a:t>Données Traitement Intégration Outil </a:t>
            </a:r>
            <a:r>
              <a:rPr lang="fr-FR" sz="2000" u="sng" dirty="0">
                <a:solidFill>
                  <a:srgbClr val="924B94"/>
                </a:solidFill>
              </a:rPr>
              <a:t>Conclusion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135132-649B-4C43-8749-8E988AF0AA40}"/>
              </a:ext>
            </a:extLst>
          </p:cNvPr>
          <p:cNvSpPr txBox="1"/>
          <p:nvPr/>
        </p:nvSpPr>
        <p:spPr>
          <a:xfrm>
            <a:off x="0" y="1889630"/>
            <a:ext cx="3600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fr-FR" sz="2400" b="1" dirty="0"/>
              <a:t>Synthèse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ETL fonctionnel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Base alimentée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Outil décisionnel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A70E647-A6F7-4536-B0CC-2CE70C24580D}"/>
              </a:ext>
            </a:extLst>
          </p:cNvPr>
          <p:cNvSpPr txBox="1"/>
          <p:nvPr/>
        </p:nvSpPr>
        <p:spPr>
          <a:xfrm>
            <a:off x="8288868" y="1889630"/>
            <a:ext cx="3600000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fr-FR" sz="2400" b="1" dirty="0"/>
              <a:t>Ouverture</a:t>
            </a:r>
            <a:r>
              <a:rPr lang="fr-FR" b="1" dirty="0"/>
              <a:t> 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/>
              <a:t>Données météorologiques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/>
              <a:t>Données sur la santé économique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dirty="0"/>
              <a:t>Aller plus loin dans l’automatisation</a:t>
            </a:r>
          </a:p>
          <a:p>
            <a:pPr marL="742950" lvl="1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E4415B-D6FA-4866-B95F-A0D7D2D59EE8}"/>
              </a:ext>
            </a:extLst>
          </p:cNvPr>
          <p:cNvSpPr txBox="1"/>
          <p:nvPr/>
        </p:nvSpPr>
        <p:spPr>
          <a:xfrm>
            <a:off x="3310469" y="1889630"/>
            <a:ext cx="49784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400"/>
              </a:spcAft>
            </a:pPr>
            <a:r>
              <a:rPr lang="fr-FR" sz="2400" b="1" dirty="0"/>
              <a:t>Résultats 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Évolution de la valeur foncière similaire entre les deux régions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Professionnel intermédiaire plus représentés que les autres régions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fr-FR" sz="2000" dirty="0"/>
              <a:t>Nombre de ventes de logement plus élevé dans les Pays de la Loire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8310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re 1">
            <a:extLst>
              <a:ext uri="{FF2B5EF4-FFF2-40B4-BE49-F238E27FC236}">
                <a16:creationId xmlns:a16="http://schemas.microsoft.com/office/drawing/2014/main" id="{2766E2F2-8449-4E10-A614-1BDA40912C1D}"/>
              </a:ext>
            </a:extLst>
          </p:cNvPr>
          <p:cNvSpPr txBox="1">
            <a:spLocks/>
          </p:cNvSpPr>
          <p:nvPr/>
        </p:nvSpPr>
        <p:spPr>
          <a:xfrm>
            <a:off x="0" y="2682401"/>
            <a:ext cx="12192000" cy="13245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Merci de votre écoute !</a:t>
            </a:r>
            <a:endParaRPr lang="fr-FR" sz="6600" b="1" dirty="0"/>
          </a:p>
        </p:txBody>
      </p:sp>
      <p:pic>
        <p:nvPicPr>
          <p:cNvPr id="35" name="Image 34" descr="Catalogue de formations 2023">
            <a:extLst>
              <a:ext uri="{FF2B5EF4-FFF2-40B4-BE49-F238E27FC236}">
                <a16:creationId xmlns:a16="http://schemas.microsoft.com/office/drawing/2014/main" id="{7AF3D6DE-5E1E-4900-BC59-8C821FCB8CB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90700" cy="134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72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68AA80-6211-4395-A3FD-A848CAEBCD61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3A9473-6B12-487C-9CEB-C51F393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bg1"/>
                </a:solidFill>
                <a:latin typeface="+mn-lt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2D447-5712-424D-93A4-7A79FE509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25625"/>
            <a:ext cx="10236200" cy="4351338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500"/>
              </a:spcAft>
              <a:buNone/>
              <a:tabLst>
                <a:tab pos="5754370" algn="r"/>
              </a:tabLst>
            </a:pP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Contexte</a:t>
            </a:r>
          </a:p>
          <a:p>
            <a:pPr marL="0" indent="0">
              <a:lnSpc>
                <a:spcPct val="107000"/>
              </a:lnSpc>
              <a:spcAft>
                <a:spcPts val="500"/>
              </a:spcAft>
              <a:buNone/>
              <a:tabLst>
                <a:tab pos="5754370" algn="r"/>
              </a:tabLst>
            </a:pPr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des Données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500"/>
              </a:spcAft>
              <a:buNone/>
              <a:tabLst>
                <a:tab pos="5754370" algn="r"/>
              </a:tabLst>
            </a:pP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Traitement des données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500"/>
              </a:spcAft>
              <a:buNone/>
              <a:tabLst>
                <a:tab pos="5754370" algn="r"/>
              </a:tabLst>
            </a:pP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Intégration des données</a:t>
            </a:r>
          </a:p>
          <a:p>
            <a:pPr marL="0" indent="0">
              <a:lnSpc>
                <a:spcPct val="107000"/>
              </a:lnSpc>
              <a:spcAft>
                <a:spcPts val="500"/>
              </a:spcAft>
              <a:buNone/>
              <a:tabLst>
                <a:tab pos="5754370" algn="r"/>
              </a:tabLst>
            </a:pP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de l’outil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500"/>
              </a:spcAft>
              <a:buNone/>
              <a:tabLst>
                <a:tab pos="5754370" algn="r"/>
              </a:tabLst>
            </a:pP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DC659-D860-46FD-8AA5-CDE97161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8EE30-7A3A-4CED-99BB-7CFE867B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289900-B18E-42A9-B426-50FBC5B7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9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C47B51-424B-4689-9BE7-DEBF1DECAA41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60B39-F60B-4BD0-A563-8CFD5C3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Contexte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5846C-EF9F-4706-B1AD-57ED2FE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67694"/>
            <a:ext cx="8203532" cy="4351338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Influence des facteurs socio-démographiques sur les prix du marché immobilier</a:t>
            </a: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Qu’est ce qui justifie l’écart de valeur foncière entre les Pays de la Loire et la Bretagne ainsi que entre leurs départements?</a:t>
            </a:r>
            <a:endParaRPr lang="fr-F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Modélisation d’un modèle relationnel</a:t>
            </a: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Intégration des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données à l’aide d’un ETL</a:t>
            </a: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Création d’une base de données « 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ready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to use »</a:t>
            </a: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Analyse des résultats sur Power BI</a:t>
            </a:r>
          </a:p>
          <a:p>
            <a:pPr>
              <a:spcAft>
                <a:spcPts val="500"/>
              </a:spcAft>
            </a:pP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spcAft>
                <a:spcPts val="500"/>
              </a:spcAft>
            </a:pPr>
            <a:endParaRPr lang="fr-FR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spcAft>
                <a:spcPts val="500"/>
              </a:spcAft>
            </a:pPr>
            <a:endParaRPr lang="fr-FR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spcAft>
                <a:spcPts val="500"/>
              </a:spcAft>
            </a:pPr>
            <a:endParaRPr lang="fr-FR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186DF-BFCF-41F2-92C2-A2C9FE6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771A0-E4CE-4149-B733-301F9082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EF2377-CE34-4205-A680-E2104951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47D75E-8AE8-4787-8CB3-E228BA22D3CA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u="sng" dirty="0">
                <a:solidFill>
                  <a:srgbClr val="924B94"/>
                </a:solidFill>
              </a:rPr>
              <a:t>Contexte </a:t>
            </a:r>
            <a:r>
              <a:rPr lang="fr-FR" sz="2000" dirty="0"/>
              <a:t>Données Traitement Intégration Outil Conclusion</a:t>
            </a:r>
          </a:p>
        </p:txBody>
      </p:sp>
    </p:spTree>
    <p:extLst>
      <p:ext uri="{BB962C8B-B14F-4D97-AF65-F5344CB8AC3E}">
        <p14:creationId xmlns:p14="http://schemas.microsoft.com/office/powerpoint/2010/main" val="77270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C47B51-424B-4689-9BE7-DEBF1DECAA41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60B39-F60B-4BD0-A563-8CFD5C3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des données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5846C-EF9F-4706-B1AD-57ED2FE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67694"/>
            <a:ext cx="8203532" cy="4351338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régions :  Bretagne et Pays de la Loire</a:t>
            </a: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Données immobilier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Cerema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Les données ajoutées vont de 2014 à 2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024</a:t>
            </a:r>
            <a:endParaRPr lang="fr-F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spcAft>
                <a:spcPts val="500"/>
              </a:spcAft>
              <a:buNone/>
            </a:pPr>
            <a:endParaRPr lang="fr-FR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spcAft>
                <a:spcPts val="500"/>
              </a:spcAft>
            </a:pPr>
            <a:endParaRPr lang="fr-FR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spcAft>
                <a:spcPts val="500"/>
              </a:spcAft>
            </a:pPr>
            <a:endParaRPr lang="fr-FR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186DF-BFCF-41F2-92C2-A2C9FE6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771A0-E4CE-4149-B733-301F9082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EF2377-CE34-4205-A680-E2104951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A6901E1A-A829-4369-A890-5BE8D54F0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6760"/>
              </p:ext>
            </p:extLst>
          </p:nvPr>
        </p:nvGraphicFramePr>
        <p:xfrm>
          <a:off x="2032000" y="3278702"/>
          <a:ext cx="8127999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804609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288272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7565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CSP</a:t>
                      </a:r>
                    </a:p>
                  </a:txBody>
                  <a:tcPr>
                    <a:solidFill>
                      <a:srgbClr val="A67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Infrastructure sportive</a:t>
                      </a:r>
                    </a:p>
                  </a:txBody>
                  <a:tcPr>
                    <a:solidFill>
                      <a:srgbClr val="A67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Temps ensoleillement</a:t>
                      </a:r>
                    </a:p>
                  </a:txBody>
                  <a:tcPr>
                    <a:solidFill>
                      <a:srgbClr val="A67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66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INSEE</a:t>
                      </a:r>
                    </a:p>
                  </a:txBody>
                  <a:tcPr>
                    <a:solidFill>
                      <a:srgbClr val="DAC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OpenDataSoft</a:t>
                      </a:r>
                      <a:endParaRPr lang="fr-FR" dirty="0"/>
                    </a:p>
                  </a:txBody>
                  <a:tcPr>
                    <a:solidFill>
                      <a:srgbClr val="DAC1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INSEE</a:t>
                      </a:r>
                    </a:p>
                  </a:txBody>
                  <a:tcPr>
                    <a:solidFill>
                      <a:srgbClr val="DAC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9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Proportion des CSP dans les communes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Nombre de salle de sport dans les communes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  <a:p>
                      <a:r>
                        <a:rPr lang="fr-FR" dirty="0"/>
                        <a:t>- Type de 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Temps d’ensoleillement par minutes par département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29115"/>
                  </a:ext>
                </a:extLst>
              </a:tr>
            </a:tbl>
          </a:graphicData>
        </a:graphic>
      </p:graphicFrame>
      <p:pic>
        <p:nvPicPr>
          <p:cNvPr id="1028" name="Picture 4" descr="CEREMA EAU, MER ET FLEUVES - AIVP">
            <a:extLst>
              <a:ext uri="{FF2B5EF4-FFF2-40B4-BE49-F238E27FC236}">
                <a16:creationId xmlns:a16="http://schemas.microsoft.com/office/drawing/2014/main" id="{60181979-F829-40EC-AD6F-566A92AD8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1" t="11992" r="10951" b="10550"/>
          <a:stretch/>
        </p:blipFill>
        <p:spPr bwMode="auto">
          <a:xfrm>
            <a:off x="5435602" y="1395424"/>
            <a:ext cx="1193800" cy="145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0" descr="Une économie à valoriser en Bourgogne selon l'INSEE">
            <a:extLst>
              <a:ext uri="{FF2B5EF4-FFF2-40B4-BE49-F238E27FC236}">
                <a16:creationId xmlns:a16="http://schemas.microsoft.com/office/drawing/2014/main" id="{70C972A0-251E-4931-8E58-D48EB14701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5000" y="24866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8" name="Picture 14" descr="Nouveau Logo Insee - Gagnac sur Garonne">
            <a:extLst>
              <a:ext uri="{FF2B5EF4-FFF2-40B4-BE49-F238E27FC236}">
                <a16:creationId xmlns:a16="http://schemas.microsoft.com/office/drawing/2014/main" id="{55ECF3A9-2835-44F4-8026-8E55C69C3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407" y1="23400" x2="49407" y2="23400"/>
                        <a14:foregroundMark x1="49144" y1="23400" x2="49539" y2="23400"/>
                        <a14:foregroundMark x1="32016" y1="68200" x2="32016" y2="68200"/>
                        <a14:foregroundMark x1="37549" y1="67800" x2="37549" y2="67800"/>
                        <a14:foregroundMark x1="48880" y1="69200" x2="48880" y2="69200"/>
                        <a14:foregroundMark x1="57049" y1="68200" x2="57049" y2="68200"/>
                        <a14:foregroundMark x1="65613" y1="67000" x2="65613" y2="6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08" t="18516" r="30325" b="18889"/>
          <a:stretch/>
        </p:blipFill>
        <p:spPr bwMode="auto">
          <a:xfrm>
            <a:off x="9635065" y="1751479"/>
            <a:ext cx="1049867" cy="109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E7958F2-82A8-4D18-A150-370537A3C092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Données </a:t>
            </a:r>
            <a:r>
              <a:rPr lang="fr-FR" sz="2000" dirty="0"/>
              <a:t>Traitement Intégration Outil Conclusion</a:t>
            </a:r>
          </a:p>
        </p:txBody>
      </p:sp>
      <p:pic>
        <p:nvPicPr>
          <p:cNvPr id="9" name="Image 8" descr="Une image contenant cercle, Graphique, Police, logo&#10;&#10;Description générée automatiquement">
            <a:extLst>
              <a:ext uri="{FF2B5EF4-FFF2-40B4-BE49-F238E27FC236}">
                <a16:creationId xmlns:a16="http://schemas.microsoft.com/office/drawing/2014/main" id="{BC56AFD4-E3BA-6419-7894-DD7EC30D9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37" y="1476201"/>
            <a:ext cx="1449993" cy="14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6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C47B51-424B-4689-9BE7-DEBF1DECAA41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A60B39-F60B-4BD0-A563-8CFD5C3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des données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E5846C-EF9F-4706-B1AD-57ED2FEE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12" y="2528168"/>
            <a:ext cx="2984500" cy="1755775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Schéma relationnel</a:t>
            </a:r>
          </a:p>
          <a:p>
            <a:pPr>
              <a:spcAft>
                <a:spcPts val="500"/>
              </a:spcAft>
            </a:pPr>
            <a:endParaRPr lang="fr-FR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Choix des variables que nous avons gardé</a:t>
            </a:r>
            <a:endParaRPr lang="fr-F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endParaRPr lang="fr-F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endParaRPr lang="fr-FR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1" indent="0">
              <a:spcAft>
                <a:spcPts val="500"/>
              </a:spcAft>
              <a:buNone/>
            </a:pPr>
            <a:endParaRPr lang="fr-FR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spcAft>
                <a:spcPts val="500"/>
              </a:spcAft>
            </a:pPr>
            <a:endParaRPr lang="fr-FR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>
              <a:spcAft>
                <a:spcPts val="500"/>
              </a:spcAft>
            </a:pPr>
            <a:endParaRPr lang="fr-FR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186DF-BFCF-41F2-92C2-A2C9FE6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771A0-E4CE-4149-B733-301F9082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EF2377-CE34-4205-A680-E2104951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AutoShape 10" descr="Une économie à valoriser en Bourgogne selon l'INSEE">
            <a:extLst>
              <a:ext uri="{FF2B5EF4-FFF2-40B4-BE49-F238E27FC236}">
                <a16:creationId xmlns:a16="http://schemas.microsoft.com/office/drawing/2014/main" id="{70C972A0-251E-4931-8E58-D48EB14701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5000" y="248663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7958F2-82A8-4D18-A150-370537A3C092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Données </a:t>
            </a:r>
            <a:r>
              <a:rPr lang="fr-FR" sz="2000" dirty="0"/>
              <a:t>Traitement Intégration Outil Conclusion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7698EEA-8C04-43EF-8EDD-CF047EF1A1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5412" y="1425936"/>
            <a:ext cx="8165255" cy="44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EAEDEC-0C58-4303-BA49-9AE1AFB8C4DF}"/>
              </a:ext>
            </a:extLst>
          </p:cNvPr>
          <p:cNvSpPr/>
          <p:nvPr/>
        </p:nvSpPr>
        <p:spPr>
          <a:xfrm>
            <a:off x="0" y="616869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8029F1-E224-46B6-BE80-F9ABEC2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1325563"/>
          </a:xfrm>
        </p:spPr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Traitement des données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92854-51C3-423A-B00C-5E9005C0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E3B0-D4E0-4564-B486-6682EA9E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77D99-FBAF-4E75-A44C-A5834527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A41AC96-EADF-4E8D-A487-34DC3BF4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539223"/>
            <a:ext cx="3090180" cy="4351338"/>
          </a:xfrm>
        </p:spPr>
        <p:txBody>
          <a:bodyPr>
            <a:normAutofit/>
          </a:bodyPr>
          <a:lstStyle/>
          <a:p>
            <a:pPr>
              <a:spcAft>
                <a:spcPts val="500"/>
              </a:spcAft>
            </a:pPr>
            <a:r>
              <a:rPr lang="fr-FR" sz="1800" dirty="0"/>
              <a:t>Regroupement des données</a:t>
            </a:r>
          </a:p>
          <a:p>
            <a:pPr>
              <a:spcAft>
                <a:spcPts val="500"/>
              </a:spcAft>
            </a:pPr>
            <a:r>
              <a:rPr lang="fr-FR" sz="1800" dirty="0"/>
              <a:t>Réécriture de la variable code INSEE à des fins d’exploitation</a:t>
            </a:r>
          </a:p>
          <a:p>
            <a:pPr>
              <a:spcAft>
                <a:spcPts val="500"/>
              </a:spcAft>
            </a:pPr>
            <a:r>
              <a:rPr lang="fr-FR" sz="1800" dirty="0"/>
              <a:t>Suppression des variables non nécessaire</a:t>
            </a:r>
          </a:p>
          <a:p>
            <a:pPr>
              <a:spcAft>
                <a:spcPts val="500"/>
              </a:spcAft>
            </a:pPr>
            <a:r>
              <a:rPr lang="fr-FR" sz="1800" dirty="0"/>
              <a:t>Filtrage des ventes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ABEAAF-83AB-404F-99ED-85BF003795BD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</a:t>
            </a:r>
            <a:r>
              <a:rPr lang="fr-FR" sz="2000" dirty="0"/>
              <a:t>Données </a:t>
            </a:r>
            <a:r>
              <a:rPr lang="fr-FR" sz="2000" u="sng" dirty="0">
                <a:solidFill>
                  <a:srgbClr val="924B94"/>
                </a:solidFill>
              </a:rPr>
              <a:t>Traitement</a:t>
            </a:r>
            <a:r>
              <a:rPr lang="fr-FR" sz="2000" dirty="0"/>
              <a:t> Intégration Outil Conclusion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3144212-E0E0-4121-978D-5BE4F59DF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4154" r="2460" b="4154"/>
          <a:stretch/>
        </p:blipFill>
        <p:spPr>
          <a:xfrm>
            <a:off x="3813379" y="1207269"/>
            <a:ext cx="7643805" cy="53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2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EAEDEC-0C58-4303-BA49-9AE1AFB8C4DF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8029F1-E224-46B6-BE80-F9ABEC22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Traitement des données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92854-51C3-423A-B00C-5E9005C0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E3B0-D4E0-4564-B486-6682EA9E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77D99-FBAF-4E75-A44C-A5834527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84271A02-421C-4F14-B1F6-CEF61DFBC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4874435"/>
            <a:ext cx="11349567" cy="984500"/>
          </a:xfrm>
        </p:spPr>
        <p:txBody>
          <a:bodyPr>
            <a:normAutofit fontScale="77500" lnSpcReduction="20000"/>
          </a:bodyPr>
          <a:lstStyle/>
          <a:p>
            <a:r>
              <a:rPr lang="fr-FR" sz="2400" dirty="0"/>
              <a:t>Nettoyage des données infrastructure sportive </a:t>
            </a:r>
          </a:p>
          <a:p>
            <a:r>
              <a:rPr lang="fr-FR" sz="2400" dirty="0"/>
              <a:t>Harmonisation des codes communes</a:t>
            </a:r>
          </a:p>
          <a:p>
            <a:r>
              <a:rPr lang="fr-FR" sz="2400" dirty="0"/>
              <a:t>Alimentation d’une table Access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6B614EA-AA41-4A41-91FB-B8F9B508CD8D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</a:t>
            </a:r>
            <a:r>
              <a:rPr lang="fr-FR" sz="2000" dirty="0"/>
              <a:t>Données </a:t>
            </a:r>
            <a:r>
              <a:rPr lang="fr-FR" sz="2000" u="sng" dirty="0">
                <a:solidFill>
                  <a:srgbClr val="924B94"/>
                </a:solidFill>
              </a:rPr>
              <a:t>Traitement</a:t>
            </a:r>
            <a:r>
              <a:rPr lang="fr-FR" sz="2000" dirty="0"/>
              <a:t> Intégration Outil Conclusion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CE55C3-5CDA-4223-B287-4B69F7DDF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r="3187"/>
          <a:stretch/>
        </p:blipFill>
        <p:spPr>
          <a:xfrm>
            <a:off x="406400" y="1690687"/>
            <a:ext cx="11634923" cy="21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EAEDEC-0C58-4303-BA49-9AE1AFB8C4DF}"/>
              </a:ext>
            </a:extLst>
          </p:cNvPr>
          <p:cNvSpPr/>
          <p:nvPr/>
        </p:nvSpPr>
        <p:spPr>
          <a:xfrm>
            <a:off x="0" y="616869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8029F1-E224-46B6-BE80-F9ABEC22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915"/>
            <a:ext cx="10515600" cy="1325563"/>
          </a:xfrm>
        </p:spPr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Traitement des données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392854-51C3-423A-B00C-5E9005C0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E3B0-D4E0-4564-B486-6682EA9E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577D99-FBAF-4E75-A44C-A5834527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5ABEAAF-83AB-404F-99ED-85BF003795BD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</a:t>
            </a:r>
            <a:r>
              <a:rPr lang="fr-FR" sz="2000" dirty="0"/>
              <a:t>Données </a:t>
            </a:r>
            <a:r>
              <a:rPr lang="fr-FR" sz="2000" u="sng" dirty="0">
                <a:solidFill>
                  <a:srgbClr val="924B94"/>
                </a:solidFill>
              </a:rPr>
              <a:t>Traitement</a:t>
            </a:r>
            <a:r>
              <a:rPr lang="fr-FR" sz="2000" dirty="0"/>
              <a:t> Intégration Outil Conclusion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ACF2BD7-9BB5-4100-9883-3D29E83A9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07" y="1406435"/>
            <a:ext cx="10958986" cy="188625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9232FF8-3507-4FD2-956B-3666D4FB7C5D}"/>
              </a:ext>
            </a:extLst>
          </p:cNvPr>
          <p:cNvSpPr txBox="1"/>
          <p:nvPr/>
        </p:nvSpPr>
        <p:spPr>
          <a:xfrm>
            <a:off x="965200" y="3505200"/>
            <a:ext cx="71712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Automatisation des mise à jours des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 partir de ce job pour automatiser encore plus la mise à jour des tables</a:t>
            </a:r>
          </a:p>
        </p:txBody>
      </p:sp>
    </p:spTree>
    <p:extLst>
      <p:ext uri="{BB962C8B-B14F-4D97-AF65-F5344CB8AC3E}">
        <p14:creationId xmlns:p14="http://schemas.microsoft.com/office/powerpoint/2010/main" val="206389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E411267-9F95-4A71-889B-58B5C8BDA474}"/>
              </a:ext>
            </a:extLst>
          </p:cNvPr>
          <p:cNvSpPr/>
          <p:nvPr/>
        </p:nvSpPr>
        <p:spPr>
          <a:xfrm>
            <a:off x="0" y="681037"/>
            <a:ext cx="8597400" cy="590400"/>
          </a:xfrm>
          <a:prstGeom prst="rect">
            <a:avLst/>
          </a:prstGeom>
          <a:solidFill>
            <a:srgbClr val="924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4E5785-7E0E-4E3F-9B10-432ACEFA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Intégration des données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18BA89-7190-4C67-8BCA-395D1CF0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979"/>
            <a:ext cx="6536267" cy="2196041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Création de tables sur notre base</a:t>
            </a:r>
          </a:p>
          <a:p>
            <a:endParaRPr lang="fr-FR" sz="2400" dirty="0"/>
          </a:p>
          <a:p>
            <a:r>
              <a:rPr lang="fr-FR" sz="2400" dirty="0"/>
              <a:t>Stockage des données</a:t>
            </a:r>
          </a:p>
          <a:p>
            <a:endParaRPr lang="fr-FR" sz="2400" dirty="0"/>
          </a:p>
          <a:p>
            <a:r>
              <a:rPr lang="fr-FR" sz="2400" dirty="0"/>
              <a:t>Base de données reliée à notre Datavisualisation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DB200-5AD2-4E14-8DFD-9C260D10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457949"/>
            <a:ext cx="1143000" cy="365125"/>
          </a:xfrm>
        </p:spPr>
        <p:txBody>
          <a:bodyPr/>
          <a:lstStyle/>
          <a:p>
            <a:fld id="{8A312844-EB8C-4F97-BF51-1D6A9C8BFB87}" type="datetime1">
              <a:rPr lang="fr-FR" smtClean="0">
                <a:solidFill>
                  <a:schemeClr val="tx1"/>
                </a:solidFill>
              </a:rPr>
              <a:t>24/01/2025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861AEC-7AA5-4F8A-B2BE-587FD086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800" y="6457949"/>
            <a:ext cx="4978400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Kiran </a:t>
            </a:r>
            <a:r>
              <a:rPr lang="fr-FR" dirty="0" err="1">
                <a:solidFill>
                  <a:schemeClr val="tx1"/>
                </a:solidFill>
              </a:rPr>
              <a:t>Derennes</a:t>
            </a:r>
            <a:r>
              <a:rPr lang="fr-FR" dirty="0">
                <a:solidFill>
                  <a:schemeClr val="tx1"/>
                </a:solidFill>
              </a:rPr>
              <a:t> | Ifig Le Gonidec | Clémence Legendre | 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7A346D-B6A8-4F46-8844-FD29DFD4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2299" y="6457949"/>
            <a:ext cx="1143001" cy="365125"/>
          </a:xfrm>
        </p:spPr>
        <p:txBody>
          <a:bodyPr/>
          <a:lstStyle/>
          <a:p>
            <a:fld id="{FCB47D1A-9365-4839-A575-8F21D5FBA00D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B48A69-5B6D-486B-90EB-30D31F22BE8A}"/>
              </a:ext>
            </a:extLst>
          </p:cNvPr>
          <p:cNvSpPr txBox="1"/>
          <p:nvPr/>
        </p:nvSpPr>
        <p:spPr>
          <a:xfrm>
            <a:off x="266700" y="104171"/>
            <a:ext cx="11658600" cy="400110"/>
          </a:xfrm>
          <a:prstGeom prst="rect">
            <a:avLst/>
          </a:prstGeom>
          <a:noFill/>
        </p:spPr>
        <p:txBody>
          <a:bodyPr wrap="square" numCol="6" spcCol="360000" rtlCol="0">
            <a:spAutoFit/>
          </a:bodyPr>
          <a:lstStyle/>
          <a:p>
            <a:r>
              <a:rPr lang="fr-FR" sz="2000" dirty="0"/>
              <a:t>Contexte</a:t>
            </a:r>
            <a:r>
              <a:rPr lang="fr-FR" sz="2000" u="sng" dirty="0">
                <a:solidFill>
                  <a:srgbClr val="924B94"/>
                </a:solidFill>
              </a:rPr>
              <a:t> </a:t>
            </a:r>
            <a:r>
              <a:rPr lang="fr-FR" sz="2000" dirty="0"/>
              <a:t>Données Traitement </a:t>
            </a:r>
            <a:r>
              <a:rPr lang="fr-FR" sz="2000" u="sng" dirty="0">
                <a:solidFill>
                  <a:srgbClr val="924B94"/>
                </a:solidFill>
              </a:rPr>
              <a:t>Intégration</a:t>
            </a:r>
            <a:r>
              <a:rPr lang="fr-FR" sz="2000" dirty="0"/>
              <a:t> Outil Conclusion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5711E4-1D0A-4C8E-ADB2-231F79C64D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r="88814" b="71009"/>
          <a:stretch/>
        </p:blipFill>
        <p:spPr>
          <a:xfrm>
            <a:off x="7328274" y="2468392"/>
            <a:ext cx="4757893" cy="30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113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Grand écran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SAE 501  Analyse et Conception d’un outil décisionnel</vt:lpstr>
      <vt:lpstr>Sommaire</vt:lpstr>
      <vt:lpstr>Contexte</vt:lpstr>
      <vt:lpstr>Présentation des données</vt:lpstr>
      <vt:lpstr>Présentation des données</vt:lpstr>
      <vt:lpstr>Traitement des données</vt:lpstr>
      <vt:lpstr>Traitement des données</vt:lpstr>
      <vt:lpstr>Traitement des données</vt:lpstr>
      <vt:lpstr>Intégration des données</vt:lpstr>
      <vt:lpstr>Développement de l’Outil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 501  Analyse et Conception d’un outil décisionnel</dc:title>
  <dc:creator>Clémence Legendre</dc:creator>
  <cp:lastModifiedBy>Mattéo Rouanne</cp:lastModifiedBy>
  <cp:revision>42</cp:revision>
  <dcterms:created xsi:type="dcterms:W3CDTF">2025-01-22T11:45:26Z</dcterms:created>
  <dcterms:modified xsi:type="dcterms:W3CDTF">2025-01-24T13:34:58Z</dcterms:modified>
</cp:coreProperties>
</file>