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1AA3-B997-4D82-8D0B-6EE8382A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A0BC1-28B9-4E67-BD64-55C9FD56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BD07-912E-46BC-9867-EF8FA9D5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35C6-576D-4C16-B458-94501A6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A17A0-B4D7-4392-AC65-D14D377C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3BE9-8BC0-4D03-8036-5BCAC8F6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A4774-D17E-4174-A328-1082F725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BEFC-FB04-4CEB-93FE-5F0A1505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A3F6-15C1-4D9E-832C-01A45A86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322C-9094-4A8E-AB5F-42C007FD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FAF27-7EA2-4424-B7CC-6129E15E0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0F50F-4AA6-4683-9A43-26970E1D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FF1D-BE28-4C60-997F-741060E9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1D94-D328-4FC5-9D25-17FD178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A4EB-A530-4E42-84EF-BD87161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CAB9-37C7-43DB-A6E8-30CE6E96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3761-4568-4600-9A9B-BEED3220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2CB5-FA7E-45F3-8125-EEE9EB27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BB11-C3ED-42E0-A649-DB98A0AB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3518-61D2-4DD6-A5E3-38677D9A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2FC6-423B-482D-ADF9-1145BB04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14A5B-DA84-4749-A9E9-06F05213F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2B29-92FB-487E-8FBD-FEE387EC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9EF4-1689-4101-B222-F030C694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8D66-9A16-4BB4-BDED-280A80F3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485B-C655-4706-9B83-7689D829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59D0-C429-4B76-90D7-577F24E95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FE011-48EE-4530-8434-19D635423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BEB7-944E-4493-B1D0-4CAE71ED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2E5D-7706-4E47-8C24-87146DC7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A7B7-B174-4300-B3E4-A59E2E37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2F5C-38CD-4E31-A7A6-BC448EA5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F9DD-24FA-4798-B47B-1BA9CE80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41F13-29DC-4BD1-9661-5536A783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8B3D0-7B75-49FA-88AD-FD0F0AD91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906B-48FF-4766-930B-33C10159C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B0EF-C668-4743-B78C-78D37D74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E6779-F8F8-42E1-88D9-F34E9722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E1C7E-F4E0-4E01-B780-934EE4EB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259D-CF33-4EE2-A3D7-7EB090BB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884F1-F275-4D35-B84D-5BB9C5D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647D9-952A-4E8F-B1EB-54CA42BF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D97F3-2640-4FAD-A13D-A98962AB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7C9CD-1200-41D5-B291-BE892FB4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26616-8CBA-4B69-8AAE-47B658CC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A2D39-875C-4BCB-8EBC-1B0F6F68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75A2-CA78-44D0-8FEA-93EC6790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9B12-D8D4-4056-B6E6-60F49567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0BE7-5D3A-46F3-94D6-07195E8E2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6FB7-865E-4A22-A1AC-03B2D744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0A5E-E97B-490F-946E-A576BC99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0511-9AA8-4F23-8600-41EC8CD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5CD2-CB68-43B6-A39A-14D3DCF8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0CAD1-6E33-46A0-9F9C-4864006F5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E046C-F11F-4DED-83BB-777377BD2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7B2A-2698-4E1E-94EB-1FE04357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785C6-19E1-41A8-B3A1-42B40C31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FA8F5-DA21-4E65-969D-D2646274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1CF70-E37E-4071-9B31-CAFB1A5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F3F8-5768-446B-9375-FFFB3F89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394F-114C-4329-B520-907C541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0CCB-12D8-436C-842E-D6C05E187C8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C034-6878-4531-98A2-82F4536B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3388-69C3-4F83-AEB4-25401AF71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F82B-44A4-4B0F-A594-A840A01F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04B67F-B448-4C25-8C97-A8C306E79C54}"/>
              </a:ext>
            </a:extLst>
          </p:cNvPr>
          <p:cNvCxnSpPr>
            <a:stCxn id="4" idx="3"/>
            <a:endCxn id="9" idx="3"/>
          </p:cNvCxnSpPr>
          <p:nvPr/>
        </p:nvCxnSpPr>
        <p:spPr>
          <a:xfrm>
            <a:off x="2841674" y="1519310"/>
            <a:ext cx="6616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6A6812-4C85-49C5-8110-5D74DFCE61D3}"/>
              </a:ext>
            </a:extLst>
          </p:cNvPr>
          <p:cNvSpPr/>
          <p:nvPr/>
        </p:nvSpPr>
        <p:spPr>
          <a:xfrm>
            <a:off x="2053883" y="1223888"/>
            <a:ext cx="787791" cy="590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6E9EB-7BE7-45EB-A3FB-5618B1D0587E}"/>
              </a:ext>
            </a:extLst>
          </p:cNvPr>
          <p:cNvSpPr/>
          <p:nvPr/>
        </p:nvSpPr>
        <p:spPr>
          <a:xfrm>
            <a:off x="3377184" y="1223888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03225-2F34-4859-B416-3F5C1DBF0F41}"/>
              </a:ext>
            </a:extLst>
          </p:cNvPr>
          <p:cNvSpPr/>
          <p:nvPr/>
        </p:nvSpPr>
        <p:spPr>
          <a:xfrm>
            <a:off x="4700485" y="1223888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5ACFF-1124-4037-80A3-E2CA2872D3F0}"/>
              </a:ext>
            </a:extLst>
          </p:cNvPr>
          <p:cNvSpPr/>
          <p:nvPr/>
        </p:nvSpPr>
        <p:spPr>
          <a:xfrm>
            <a:off x="6023786" y="1223888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CD30A-B02F-42F4-8722-CEDEF7050EED}"/>
              </a:ext>
            </a:extLst>
          </p:cNvPr>
          <p:cNvSpPr/>
          <p:nvPr/>
        </p:nvSpPr>
        <p:spPr>
          <a:xfrm>
            <a:off x="7347087" y="1223888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9AB9A-BD34-4F98-98E6-2354BF526DDA}"/>
              </a:ext>
            </a:extLst>
          </p:cNvPr>
          <p:cNvSpPr/>
          <p:nvPr/>
        </p:nvSpPr>
        <p:spPr>
          <a:xfrm>
            <a:off x="8670390" y="1223888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60F61-41EC-460E-B988-2AB3343DD314}"/>
              </a:ext>
            </a:extLst>
          </p:cNvPr>
          <p:cNvSpPr/>
          <p:nvPr/>
        </p:nvSpPr>
        <p:spPr>
          <a:xfrm>
            <a:off x="2023403" y="3345764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D513B5-1F75-43A1-86F4-7FC3362787D8}"/>
              </a:ext>
            </a:extLst>
          </p:cNvPr>
          <p:cNvSpPr/>
          <p:nvPr/>
        </p:nvSpPr>
        <p:spPr>
          <a:xfrm>
            <a:off x="3346704" y="3345763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FB2E0-CA07-469A-8E7B-924E9A6C4952}"/>
              </a:ext>
            </a:extLst>
          </p:cNvPr>
          <p:cNvSpPr/>
          <p:nvPr/>
        </p:nvSpPr>
        <p:spPr>
          <a:xfrm>
            <a:off x="4685245" y="3852176"/>
            <a:ext cx="787791" cy="5908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E3E08-FDEA-4C6D-86F5-DA0812FFE0C1}"/>
              </a:ext>
            </a:extLst>
          </p:cNvPr>
          <p:cNvSpPr/>
          <p:nvPr/>
        </p:nvSpPr>
        <p:spPr>
          <a:xfrm>
            <a:off x="5993306" y="3345762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F5FE5A-31E5-464B-AA3C-ECB8EA84601F}"/>
              </a:ext>
            </a:extLst>
          </p:cNvPr>
          <p:cNvSpPr/>
          <p:nvPr/>
        </p:nvSpPr>
        <p:spPr>
          <a:xfrm>
            <a:off x="7316607" y="3345762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F67479-DC3A-47E8-805D-89BC843C8A97}"/>
              </a:ext>
            </a:extLst>
          </p:cNvPr>
          <p:cNvSpPr/>
          <p:nvPr/>
        </p:nvSpPr>
        <p:spPr>
          <a:xfrm>
            <a:off x="8682113" y="3345761"/>
            <a:ext cx="787791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DC68B-B22B-400A-9191-3AD7168BD3BF}"/>
              </a:ext>
            </a:extLst>
          </p:cNvPr>
          <p:cNvSpPr txBox="1"/>
          <p:nvPr/>
        </p:nvSpPr>
        <p:spPr>
          <a:xfrm>
            <a:off x="1406769" y="323557"/>
            <a:ext cx="25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– based on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43F5E-223E-4858-A897-DD2C420F40FE}"/>
              </a:ext>
            </a:extLst>
          </p:cNvPr>
          <p:cNvSpPr txBox="1"/>
          <p:nvPr/>
        </p:nvSpPr>
        <p:spPr>
          <a:xfrm>
            <a:off x="1223889" y="2504044"/>
            <a:ext cx="2811195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69C439-6BD3-4679-815C-75B80726F2CE}"/>
              </a:ext>
            </a:extLst>
          </p:cNvPr>
          <p:cNvSpPr/>
          <p:nvPr/>
        </p:nvSpPr>
        <p:spPr>
          <a:xfrm>
            <a:off x="998806" y="4656406"/>
            <a:ext cx="9777046" cy="20819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/>
              <a:t>Arraylists</a:t>
            </a:r>
            <a:r>
              <a:rPr lang="en-US" dirty="0"/>
              <a:t> are good for fetching &amp; changing the value at a particular index </a:t>
            </a:r>
          </a:p>
          <a:p>
            <a:pPr marL="342900" indent="-342900">
              <a:buAutoNum type="arabicPeriod"/>
            </a:pPr>
            <a:r>
              <a:rPr lang="en-US" dirty="0" err="1"/>
              <a:t>Arraylists</a:t>
            </a:r>
            <a:r>
              <a:rPr lang="en-US" dirty="0"/>
              <a:t> are not good for deleting a value within the list . Time taken - O(1).</a:t>
            </a:r>
          </a:p>
          <a:p>
            <a:pPr marL="342900" indent="-342900">
              <a:buAutoNum type="arabicPeriod"/>
            </a:pPr>
            <a:r>
              <a:rPr lang="en-US" dirty="0"/>
              <a:t>Two types – Singly Linked List &amp; Doubly Linked List</a:t>
            </a:r>
          </a:p>
          <a:p>
            <a:pPr marL="342900" indent="-342900">
              <a:buAutoNum type="arabicPeriod"/>
            </a:pPr>
            <a:r>
              <a:rPr lang="en-US" dirty="0"/>
              <a:t>Singly Linked List – </a:t>
            </a:r>
            <a:r>
              <a:rPr lang="en-US" dirty="0" err="1"/>
              <a:t>hasNext</a:t>
            </a:r>
            <a:r>
              <a:rPr lang="en-US" dirty="0"/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Linked Lists are good for removing values at the start or the middle of list</a:t>
            </a:r>
          </a:p>
          <a:p>
            <a:pPr marL="342900" indent="-342900">
              <a:buAutoNum type="arabicPeriod"/>
            </a:pPr>
            <a:r>
              <a:rPr lang="en-US" dirty="0"/>
              <a:t>Linked list stores the reference of next item – start, middle, end</a:t>
            </a:r>
          </a:p>
          <a:p>
            <a:pPr marL="342900" indent="-342900">
              <a:buAutoNum type="arabicPeriod"/>
            </a:pPr>
            <a:r>
              <a:rPr lang="en-US" dirty="0"/>
              <a:t>Doubly linked list has backward reference – </a:t>
            </a:r>
            <a:r>
              <a:rPr lang="en-US" dirty="0" err="1"/>
              <a:t>hasNext</a:t>
            </a:r>
            <a:r>
              <a:rPr lang="en-US" dirty="0"/>
              <a:t>(), </a:t>
            </a:r>
            <a:r>
              <a:rPr lang="en-US" dirty="0" err="1"/>
              <a:t>Prev</a:t>
            </a:r>
            <a:r>
              <a:rPr lang="en-US" dirty="0"/>
              <a:t>(), Next()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E6C0EB0-7AEB-45C2-B12E-73B1CF293615}"/>
              </a:ext>
            </a:extLst>
          </p:cNvPr>
          <p:cNvSpPr/>
          <p:nvPr/>
        </p:nvSpPr>
        <p:spPr>
          <a:xfrm>
            <a:off x="7459159" y="513471"/>
            <a:ext cx="502685" cy="73151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8EC327E-DC7A-438E-8AE5-01734CEFD38A}"/>
              </a:ext>
            </a:extLst>
          </p:cNvPr>
          <p:cNvSpPr/>
          <p:nvPr/>
        </p:nvSpPr>
        <p:spPr>
          <a:xfrm>
            <a:off x="2719751" y="602330"/>
            <a:ext cx="914400" cy="914400"/>
          </a:xfrm>
          <a:prstGeom prst="arc">
            <a:avLst>
              <a:gd name="adj1" fmla="val 10876953"/>
              <a:gd name="adj2" fmla="val 0"/>
            </a:avLst>
          </a:prstGeom>
          <a:ln w="12700" cmpd="sng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3982573-061B-42BD-96AF-5DA48A00D2A9}"/>
              </a:ext>
            </a:extLst>
          </p:cNvPr>
          <p:cNvSpPr/>
          <p:nvPr/>
        </p:nvSpPr>
        <p:spPr>
          <a:xfrm>
            <a:off x="4006347" y="588719"/>
            <a:ext cx="914400" cy="914400"/>
          </a:xfrm>
          <a:prstGeom prst="arc">
            <a:avLst>
              <a:gd name="adj1" fmla="val 10876953"/>
              <a:gd name="adj2" fmla="val 0"/>
            </a:avLst>
          </a:prstGeom>
          <a:ln w="12700" cmpd="sng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6379390-EAB7-4280-80E7-E38AF653185B}"/>
              </a:ext>
            </a:extLst>
          </p:cNvPr>
          <p:cNvSpPr/>
          <p:nvPr/>
        </p:nvSpPr>
        <p:spPr>
          <a:xfrm>
            <a:off x="5362714" y="553325"/>
            <a:ext cx="914400" cy="914400"/>
          </a:xfrm>
          <a:prstGeom prst="arc">
            <a:avLst>
              <a:gd name="adj1" fmla="val 10876953"/>
              <a:gd name="adj2" fmla="val 0"/>
            </a:avLst>
          </a:prstGeom>
          <a:ln w="12700" cmpd="sng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91A8045E-B088-494A-A6B0-674678121C30}"/>
              </a:ext>
            </a:extLst>
          </p:cNvPr>
          <p:cNvSpPr/>
          <p:nvPr/>
        </p:nvSpPr>
        <p:spPr>
          <a:xfrm>
            <a:off x="6611660" y="595974"/>
            <a:ext cx="914400" cy="914400"/>
          </a:xfrm>
          <a:prstGeom prst="arc">
            <a:avLst>
              <a:gd name="adj1" fmla="val 10876953"/>
              <a:gd name="adj2" fmla="val 0"/>
            </a:avLst>
          </a:prstGeom>
          <a:ln w="12700" cmpd="sng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4D479DB-C14E-4776-8A8A-D82547DA9CDF}"/>
              </a:ext>
            </a:extLst>
          </p:cNvPr>
          <p:cNvSpPr/>
          <p:nvPr/>
        </p:nvSpPr>
        <p:spPr>
          <a:xfrm>
            <a:off x="7968027" y="560580"/>
            <a:ext cx="914400" cy="914400"/>
          </a:xfrm>
          <a:prstGeom prst="arc">
            <a:avLst>
              <a:gd name="adj1" fmla="val 10876953"/>
              <a:gd name="adj2" fmla="val 0"/>
            </a:avLst>
          </a:prstGeom>
          <a:ln w="12700" cmpd="sng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47524E-5A53-498B-B51D-526B9D16CF29}"/>
              </a:ext>
            </a:extLst>
          </p:cNvPr>
          <p:cNvCxnSpPr>
            <a:cxnSpLocks/>
          </p:cNvCxnSpPr>
          <p:nvPr/>
        </p:nvCxnSpPr>
        <p:spPr>
          <a:xfrm flipV="1">
            <a:off x="2811194" y="3570839"/>
            <a:ext cx="535510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2CCA22-5703-4AFE-9167-35E6CF21624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64975" y="3570844"/>
            <a:ext cx="1828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A3150A-5D6C-4D2F-8FED-BDE9575F430C}"/>
              </a:ext>
            </a:extLst>
          </p:cNvPr>
          <p:cNvCxnSpPr/>
          <p:nvPr/>
        </p:nvCxnSpPr>
        <p:spPr>
          <a:xfrm flipV="1">
            <a:off x="6811577" y="3598959"/>
            <a:ext cx="535510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1B6A88-4AF5-4E3C-A9F7-8E938C333564}"/>
              </a:ext>
            </a:extLst>
          </p:cNvPr>
          <p:cNvCxnSpPr/>
          <p:nvPr/>
        </p:nvCxnSpPr>
        <p:spPr>
          <a:xfrm flipV="1">
            <a:off x="8117527" y="3596610"/>
            <a:ext cx="535510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27E0AA13-7A9C-46DE-9F3C-2AA4305B17DA}"/>
              </a:ext>
            </a:extLst>
          </p:cNvPr>
          <p:cNvSpPr/>
          <p:nvPr/>
        </p:nvSpPr>
        <p:spPr>
          <a:xfrm>
            <a:off x="3851734" y="2625963"/>
            <a:ext cx="2382128" cy="1242642"/>
          </a:xfrm>
          <a:prstGeom prst="arc">
            <a:avLst>
              <a:gd name="adj1" fmla="val 10170981"/>
              <a:gd name="adj2" fmla="val 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8FB1F7-593A-4EFC-ACA5-0752C1228F0C}"/>
              </a:ext>
            </a:extLst>
          </p:cNvPr>
          <p:cNvCxnSpPr>
            <a:endCxn id="12" idx="1"/>
          </p:cNvCxnSpPr>
          <p:nvPr/>
        </p:nvCxnSpPr>
        <p:spPr>
          <a:xfrm>
            <a:off x="4164975" y="3852176"/>
            <a:ext cx="520270" cy="2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84FBBC-5FC5-4FBD-B8BF-95D4AD86BB43}"/>
              </a:ext>
            </a:extLst>
          </p:cNvPr>
          <p:cNvCxnSpPr>
            <a:stCxn id="12" idx="3"/>
          </p:cNvCxnSpPr>
          <p:nvPr/>
        </p:nvCxnSpPr>
        <p:spPr>
          <a:xfrm flipV="1">
            <a:off x="5473036" y="3795927"/>
            <a:ext cx="489790" cy="35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3A86ACE-16FB-4F01-A6C5-6E04D915F8BE}"/>
              </a:ext>
            </a:extLst>
          </p:cNvPr>
          <p:cNvSpPr/>
          <p:nvPr/>
        </p:nvSpPr>
        <p:spPr>
          <a:xfrm>
            <a:off x="4213155" y="3832266"/>
            <a:ext cx="356030" cy="3153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54FF4F08-D1DF-4656-A49B-CC3549998370}"/>
              </a:ext>
            </a:extLst>
          </p:cNvPr>
          <p:cNvSpPr/>
          <p:nvPr/>
        </p:nvSpPr>
        <p:spPr>
          <a:xfrm>
            <a:off x="5539916" y="3819950"/>
            <a:ext cx="356030" cy="3153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6E9B81-1EF3-43AB-BEB6-C15833388BC3}"/>
              </a:ext>
            </a:extLst>
          </p:cNvPr>
          <p:cNvSpPr txBox="1"/>
          <p:nvPr/>
        </p:nvSpPr>
        <p:spPr>
          <a:xfrm>
            <a:off x="4255359" y="3289488"/>
            <a:ext cx="176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Reference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DBC4FD-3777-4C9E-982E-5533A77A9DF2}"/>
              </a:ext>
            </a:extLst>
          </p:cNvPr>
          <p:cNvCxnSpPr/>
          <p:nvPr/>
        </p:nvCxnSpPr>
        <p:spPr>
          <a:xfrm flipH="1">
            <a:off x="2841674" y="3772415"/>
            <a:ext cx="50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729BF3-FF7B-409A-AA1B-109318030EC2}"/>
              </a:ext>
            </a:extLst>
          </p:cNvPr>
          <p:cNvCxnSpPr>
            <a:cxnSpLocks/>
          </p:cNvCxnSpPr>
          <p:nvPr/>
        </p:nvCxnSpPr>
        <p:spPr>
          <a:xfrm flipH="1" flipV="1">
            <a:off x="4134495" y="3716072"/>
            <a:ext cx="1888235" cy="1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F44111-FCFB-4044-B477-79FD8F4F7D9D}"/>
              </a:ext>
            </a:extLst>
          </p:cNvPr>
          <p:cNvCxnSpPr/>
          <p:nvPr/>
        </p:nvCxnSpPr>
        <p:spPr>
          <a:xfrm flipH="1">
            <a:off x="6811577" y="3772415"/>
            <a:ext cx="50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39A847-15AA-498D-AA88-6C3457DD290A}"/>
              </a:ext>
            </a:extLst>
          </p:cNvPr>
          <p:cNvCxnSpPr/>
          <p:nvPr/>
        </p:nvCxnSpPr>
        <p:spPr>
          <a:xfrm flipH="1">
            <a:off x="8134878" y="3772415"/>
            <a:ext cx="535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6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4C1386-156F-4BB8-8EE9-834FF6BD24BD}"/>
              </a:ext>
            </a:extLst>
          </p:cNvPr>
          <p:cNvSpPr/>
          <p:nvPr/>
        </p:nvSpPr>
        <p:spPr>
          <a:xfrm>
            <a:off x="1280160" y="829994"/>
            <a:ext cx="4515728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Builder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1937E2-F706-4754-8E9C-CFE47FC840B4}"/>
              </a:ext>
            </a:extLst>
          </p:cNvPr>
          <p:cNvSpPr/>
          <p:nvPr/>
        </p:nvSpPr>
        <p:spPr>
          <a:xfrm>
            <a:off x="6525065" y="829994"/>
            <a:ext cx="4799426" cy="534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Buffer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ED12F6-7DE0-4FF3-9492-B82E94C6D366}"/>
              </a:ext>
            </a:extLst>
          </p:cNvPr>
          <p:cNvSpPr/>
          <p:nvPr/>
        </p:nvSpPr>
        <p:spPr>
          <a:xfrm>
            <a:off x="1280159" y="1505243"/>
            <a:ext cx="4515729" cy="4164037"/>
          </a:xfrm>
          <a:prstGeom prst="roundRect">
            <a:avLst>
              <a:gd name="adj" fmla="val 28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StringBuilder – Using Builder Pattern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Builder Pattern – Combining multiple method executions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Monaco"/>
              </a:rPr>
              <a:t>Actions action =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new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Actions(driver);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action.moveToElement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(element).click().perform();</a:t>
            </a:r>
          </a:p>
          <a:p>
            <a:pPr marL="338138" lvl="0" indent="-338138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/>
          </a:p>
          <a:p>
            <a:pPr marL="338138" indent="-338138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/>
              <a:t>Multiple threads can access it simultaneously, </a:t>
            </a:r>
            <a:r>
              <a:rPr lang="en-US" dirty="0" err="1"/>
              <a:t>i</a:t>
            </a:r>
            <a:r>
              <a:rPr lang="en-US" dirty="0"/>
              <a:t>. e., not-thread safe and non-synchronized</a:t>
            </a:r>
          </a:p>
          <a:p>
            <a:pPr marL="338138" lvl="0" indent="-338138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/>
              <a:t>StringBuilder is </a:t>
            </a:r>
            <a:r>
              <a:rPr lang="en-US" i="1" dirty="0"/>
              <a:t>more efficient</a:t>
            </a:r>
            <a:r>
              <a:rPr lang="en-US" dirty="0"/>
              <a:t> than </a:t>
            </a:r>
            <a:r>
              <a:rPr lang="en-US" dirty="0" err="1"/>
              <a:t>StringBuffer</a:t>
            </a:r>
            <a:r>
              <a:rPr lang="en-US" dirty="0"/>
              <a:t>.</a:t>
            </a:r>
            <a:endParaRPr lang="en-US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9262B-EB26-4176-AEB2-2828347BF187}"/>
              </a:ext>
            </a:extLst>
          </p:cNvPr>
          <p:cNvSpPr/>
          <p:nvPr/>
        </p:nvSpPr>
        <p:spPr>
          <a:xfrm>
            <a:off x="6525064" y="1505242"/>
            <a:ext cx="4799427" cy="4164037"/>
          </a:xfrm>
          <a:prstGeom prst="roundRect">
            <a:avLst>
              <a:gd name="adj" fmla="val 28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Buffering - A </a:t>
            </a:r>
            <a:r>
              <a:rPr lang="en-US" b="1" dirty="0"/>
              <a:t>Buffer</a:t>
            </a:r>
            <a:r>
              <a:rPr lang="en-US" dirty="0"/>
              <a:t> is a portion in the memory that is used to store a stream of data – deserialized to serialized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 </a:t>
            </a:r>
            <a:r>
              <a:rPr lang="en-US" b="1" dirty="0"/>
              <a:t>buffer</a:t>
            </a:r>
            <a:r>
              <a:rPr lang="en-US" dirty="0"/>
              <a:t> is a linear, finite sequence of elements of a specific primitive type. Aside from its content, the essential properties of a </a:t>
            </a:r>
            <a:r>
              <a:rPr lang="en-US" b="1" dirty="0"/>
              <a:t>buffer</a:t>
            </a:r>
            <a:r>
              <a:rPr lang="en-US" dirty="0"/>
              <a:t> are its capacity, limit, and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 threads can not access it simultaneously, </a:t>
            </a:r>
            <a:r>
              <a:rPr lang="en-US" dirty="0" err="1"/>
              <a:t>i</a:t>
            </a:r>
            <a:r>
              <a:rPr lang="en-US" dirty="0"/>
              <a:t>. e., thread safe and synchronized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StringBuffer</a:t>
            </a:r>
            <a:r>
              <a:rPr lang="en-US" dirty="0"/>
              <a:t> is </a:t>
            </a:r>
            <a:r>
              <a:rPr lang="en-US" i="1" dirty="0"/>
              <a:t>less efficient</a:t>
            </a:r>
            <a:r>
              <a:rPr lang="en-US" dirty="0"/>
              <a:t> than StringBuilder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5D3E0C-94E0-44CD-9EAA-311369FC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963D04-97C3-4917-9581-956B85BDE848}"/>
              </a:ext>
            </a:extLst>
          </p:cNvPr>
          <p:cNvSpPr/>
          <p:nvPr/>
        </p:nvSpPr>
        <p:spPr>
          <a:xfrm>
            <a:off x="787791" y="773722"/>
            <a:ext cx="4768947" cy="675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Explicit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BDCE82-4104-4211-90EE-96DCA99AED2E}"/>
              </a:ext>
            </a:extLst>
          </p:cNvPr>
          <p:cNvCxnSpPr>
            <a:cxnSpLocks/>
          </p:cNvCxnSpPr>
          <p:nvPr/>
        </p:nvCxnSpPr>
        <p:spPr>
          <a:xfrm>
            <a:off x="5936566" y="309489"/>
            <a:ext cx="0" cy="6260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942493B-3884-4357-B31F-6CB3DC1982AE}"/>
              </a:ext>
            </a:extLst>
          </p:cNvPr>
          <p:cNvSpPr/>
          <p:nvPr/>
        </p:nvSpPr>
        <p:spPr>
          <a:xfrm>
            <a:off x="787791" y="1645919"/>
            <a:ext cx="4768943" cy="4360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Feature:  </a:t>
            </a:r>
            <a:r>
              <a:rPr lang="en-US" dirty="0"/>
              <a:t>Testing explicit features</a:t>
            </a:r>
          </a:p>
          <a:p>
            <a:endParaRPr lang="en-US" b="1" dirty="0"/>
          </a:p>
          <a:p>
            <a:r>
              <a:rPr lang="en-US" b="1" dirty="0"/>
              <a:t>Scenario: </a:t>
            </a:r>
            <a:r>
              <a:rPr lang="en-US" dirty="0"/>
              <a:t>Verify successful login</a:t>
            </a:r>
          </a:p>
          <a:p>
            <a:r>
              <a:rPr lang="en-US" b="1" dirty="0"/>
              <a:t>       Given </a:t>
            </a:r>
            <a:r>
              <a:rPr lang="en-US" dirty="0"/>
              <a:t>I am on login page</a:t>
            </a:r>
          </a:p>
          <a:p>
            <a:r>
              <a:rPr lang="en-US" dirty="0"/>
              <a:t>       </a:t>
            </a:r>
            <a:r>
              <a:rPr lang="en-US" b="1" dirty="0"/>
              <a:t>When</a:t>
            </a:r>
            <a:r>
              <a:rPr lang="en-US" dirty="0"/>
              <a:t> I enter valid </a:t>
            </a:r>
            <a:r>
              <a:rPr lang="en-US" dirty="0" err="1"/>
              <a:t>userID</a:t>
            </a:r>
            <a:r>
              <a:rPr lang="en-US" dirty="0"/>
              <a:t> “Test”</a:t>
            </a:r>
          </a:p>
          <a:p>
            <a:r>
              <a:rPr lang="en-US" dirty="0"/>
              <a:t>       </a:t>
            </a:r>
            <a:r>
              <a:rPr lang="en-US" b="1" dirty="0"/>
              <a:t>And</a:t>
            </a:r>
            <a:r>
              <a:rPr lang="en-US" dirty="0"/>
              <a:t> I enter valid password “pass”</a:t>
            </a:r>
          </a:p>
          <a:p>
            <a:r>
              <a:rPr lang="en-US" dirty="0"/>
              <a:t>       </a:t>
            </a:r>
            <a:r>
              <a:rPr lang="en-US" b="1" dirty="0"/>
              <a:t>And</a:t>
            </a:r>
            <a:r>
              <a:rPr lang="en-US" dirty="0"/>
              <a:t>  I click on “Login” button</a:t>
            </a:r>
          </a:p>
          <a:p>
            <a:r>
              <a:rPr lang="en-US" dirty="0"/>
              <a:t>       </a:t>
            </a:r>
            <a:r>
              <a:rPr lang="en-US" b="1" dirty="0"/>
              <a:t>Then</a:t>
            </a:r>
            <a:r>
              <a:rPr lang="en-US" dirty="0"/>
              <a:t> I should be able to see Welcome message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each and every steps as if the user doesn’t have any application knowledge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F079A6-264E-41A9-B815-44962F135DA2}"/>
              </a:ext>
            </a:extLst>
          </p:cNvPr>
          <p:cNvSpPr/>
          <p:nvPr/>
        </p:nvSpPr>
        <p:spPr>
          <a:xfrm>
            <a:off x="6370322" y="743242"/>
            <a:ext cx="4768947" cy="67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Implicit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9F9DE-84C5-410F-9765-720D4B108A38}"/>
              </a:ext>
            </a:extLst>
          </p:cNvPr>
          <p:cNvSpPr/>
          <p:nvPr/>
        </p:nvSpPr>
        <p:spPr>
          <a:xfrm>
            <a:off x="6370322" y="1615439"/>
            <a:ext cx="4768943" cy="4360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Feature:  </a:t>
            </a:r>
            <a:r>
              <a:rPr lang="en-US" dirty="0"/>
              <a:t>Testing explicit features</a:t>
            </a:r>
          </a:p>
          <a:p>
            <a:endParaRPr lang="en-US" b="1" dirty="0"/>
          </a:p>
          <a:p>
            <a:r>
              <a:rPr lang="en-US" b="1" dirty="0"/>
              <a:t>Scenario: </a:t>
            </a:r>
            <a:r>
              <a:rPr lang="en-US" dirty="0"/>
              <a:t>Verify successful login</a:t>
            </a:r>
          </a:p>
          <a:p>
            <a:r>
              <a:rPr lang="en-US" b="1" dirty="0"/>
              <a:t>       Given </a:t>
            </a:r>
            <a:r>
              <a:rPr lang="en-US" dirty="0"/>
              <a:t>I login to the application with “Test” and “pass” as password</a:t>
            </a:r>
          </a:p>
          <a:p>
            <a:r>
              <a:rPr lang="en-US" dirty="0"/>
              <a:t>       </a:t>
            </a:r>
            <a:r>
              <a:rPr lang="en-US" b="1" dirty="0"/>
              <a:t>When</a:t>
            </a:r>
            <a:r>
              <a:rPr lang="en-US" dirty="0"/>
              <a:t>  I click on “Login” button</a:t>
            </a:r>
          </a:p>
          <a:p>
            <a:r>
              <a:rPr lang="en-US" dirty="0"/>
              <a:t>       </a:t>
            </a:r>
            <a:r>
              <a:rPr lang="en-US" b="1" dirty="0"/>
              <a:t>Then</a:t>
            </a:r>
            <a:r>
              <a:rPr lang="en-US" dirty="0"/>
              <a:t> I should be able to see Welcome message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already has information about the application under test.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5EAEAE-8B52-4086-BE6F-0A7D63123F96}"/>
              </a:ext>
            </a:extLst>
          </p:cNvPr>
          <p:cNvSpPr/>
          <p:nvPr/>
        </p:nvSpPr>
        <p:spPr>
          <a:xfrm>
            <a:off x="815926" y="1012874"/>
            <a:ext cx="5838092" cy="115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Annotations(Hooks) in Cucumber:</a:t>
            </a:r>
          </a:p>
          <a:p>
            <a:pPr marL="342900" indent="-342900">
              <a:buAutoNum type="arabicPeriod"/>
            </a:pPr>
            <a:r>
              <a:rPr lang="en-US" dirty="0"/>
              <a:t>@Before – execute code block before scenario</a:t>
            </a:r>
          </a:p>
          <a:p>
            <a:pPr marL="342900" indent="-342900">
              <a:buAutoNum type="arabicPeriod"/>
            </a:pPr>
            <a:r>
              <a:rPr lang="en-US" dirty="0"/>
              <a:t>@After – execute code block after the execution of all the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30C92-C079-491C-85A0-039675A36970}"/>
              </a:ext>
            </a:extLst>
          </p:cNvPr>
          <p:cNvSpPr/>
          <p:nvPr/>
        </p:nvSpPr>
        <p:spPr>
          <a:xfrm>
            <a:off x="9158068" y="277837"/>
            <a:ext cx="1702191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BeforeSuite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3C6B3-B122-44C7-A058-2536CA7144B6}"/>
              </a:ext>
            </a:extLst>
          </p:cNvPr>
          <p:cNvSpPr/>
          <p:nvPr/>
        </p:nvSpPr>
        <p:spPr>
          <a:xfrm>
            <a:off x="9137459" y="6095826"/>
            <a:ext cx="1702191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AfterSuite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ADC69-9B17-41BB-A824-99E9B8D65FA5}"/>
              </a:ext>
            </a:extLst>
          </p:cNvPr>
          <p:cNvSpPr/>
          <p:nvPr/>
        </p:nvSpPr>
        <p:spPr>
          <a:xfrm>
            <a:off x="9158068" y="1005086"/>
            <a:ext cx="1702191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BeforeTest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F0281-9F2C-4291-865B-FB820741E1A2}"/>
              </a:ext>
            </a:extLst>
          </p:cNvPr>
          <p:cNvSpPr/>
          <p:nvPr/>
        </p:nvSpPr>
        <p:spPr>
          <a:xfrm>
            <a:off x="9158068" y="1732335"/>
            <a:ext cx="1702191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135BF-2DF1-4F26-A25E-15D419CF5EF6}"/>
              </a:ext>
            </a:extLst>
          </p:cNvPr>
          <p:cNvSpPr/>
          <p:nvPr/>
        </p:nvSpPr>
        <p:spPr>
          <a:xfrm>
            <a:off x="9158068" y="2459584"/>
            <a:ext cx="1814732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BeforeMethod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E08A2-CD8B-47C8-A60C-CDA01B24E435}"/>
              </a:ext>
            </a:extLst>
          </p:cNvPr>
          <p:cNvSpPr/>
          <p:nvPr/>
        </p:nvSpPr>
        <p:spPr>
          <a:xfrm>
            <a:off x="9158068" y="3914082"/>
            <a:ext cx="1814732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AfterMethod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06FCC-A215-4C79-8C0C-F0015234DFCA}"/>
              </a:ext>
            </a:extLst>
          </p:cNvPr>
          <p:cNvSpPr/>
          <p:nvPr/>
        </p:nvSpPr>
        <p:spPr>
          <a:xfrm>
            <a:off x="9158067" y="4641331"/>
            <a:ext cx="1702191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6EA8D-454D-466B-8E91-A5EB0D6E65B1}"/>
              </a:ext>
            </a:extLst>
          </p:cNvPr>
          <p:cNvSpPr/>
          <p:nvPr/>
        </p:nvSpPr>
        <p:spPr>
          <a:xfrm>
            <a:off x="9158067" y="5368580"/>
            <a:ext cx="1702191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AfterTest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2F9F6-D15F-45FB-8AFA-98B1BC12034E}"/>
              </a:ext>
            </a:extLst>
          </p:cNvPr>
          <p:cNvSpPr/>
          <p:nvPr/>
        </p:nvSpPr>
        <p:spPr>
          <a:xfrm>
            <a:off x="9158068" y="3186833"/>
            <a:ext cx="1814732" cy="56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3760F-C26C-440D-A8D8-32AB0129883A}"/>
              </a:ext>
            </a:extLst>
          </p:cNvPr>
          <p:cNvSpPr/>
          <p:nvPr/>
        </p:nvSpPr>
        <p:spPr>
          <a:xfrm>
            <a:off x="815927" y="2423150"/>
            <a:ext cx="2940148" cy="3658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ITestListener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IReporter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ISuiteListener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IInvokedMethod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IHookable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IConfigurationListener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IConfigurableListener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IAnnotationTransformer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IExecution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 err="1"/>
              <a:t>IMethodInterceptor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429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Matish</dc:creator>
  <cp:lastModifiedBy>Patil, Matish</cp:lastModifiedBy>
  <cp:revision>22</cp:revision>
  <dcterms:created xsi:type="dcterms:W3CDTF">2020-10-09T08:35:07Z</dcterms:created>
  <dcterms:modified xsi:type="dcterms:W3CDTF">2020-10-20T10:02:49Z</dcterms:modified>
</cp:coreProperties>
</file>