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7316B-A670-388F-172A-1C38725904C8}" v="67" dt="2024-01-22T21:37:52.533"/>
    <p1510:client id="{45E9E4A6-E29D-4136-851B-1B7B84E32880}" v="695" dt="2024-01-22T22:58:49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1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79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B359F8E9-5DEE-1A78-19BB-DA29D94DC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63631" y="2635527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sz="6600" b="1" err="1">
                <a:cs typeface="Posterama"/>
              </a:rPr>
              <a:t>SpotPicker</a:t>
            </a:r>
            <a:endParaRPr lang="hr-HR" sz="6600" b="1">
              <a:cs typeface="Posterama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885953" y="1419657"/>
            <a:ext cx="7974719" cy="2713192"/>
          </a:xfrm>
        </p:spPr>
        <p:txBody>
          <a:bodyPr anchor="b">
            <a:normAutofit/>
          </a:bodyPr>
          <a:lstStyle/>
          <a:p>
            <a:r>
              <a:rPr lang="hr-HR" sz="3600" b="1" err="1"/>
              <a:t>Šargarepoljupci</a:t>
            </a:r>
            <a:endParaRPr lang="hr-HR" sz="3600" b="1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35AF39A0-34B7-544C-B3C0-36C0389F167F}"/>
              </a:ext>
            </a:extLst>
          </p:cNvPr>
          <p:cNvSpPr txBox="1">
            <a:spLocks/>
          </p:cNvSpPr>
          <p:nvPr/>
        </p:nvSpPr>
        <p:spPr>
          <a:xfrm>
            <a:off x="-1331131" y="3507303"/>
            <a:ext cx="7974719" cy="2713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/>
              <a:t>Programsko inženjerstvo</a:t>
            </a:r>
          </a:p>
          <a:p>
            <a:r>
              <a:rPr lang="hr-HR" b="1"/>
              <a:t>ak. god. 2023./2024.</a:t>
            </a:r>
          </a:p>
        </p:txBody>
      </p:sp>
      <p:pic>
        <p:nvPicPr>
          <p:cNvPr id="5" name="Slika 4" descr="Slika na kojoj se prikazuje tekst, Font, logotip, simbol&#10;&#10;Opis je automatski generiran">
            <a:extLst>
              <a:ext uri="{FF2B5EF4-FFF2-40B4-BE49-F238E27FC236}">
                <a16:creationId xmlns:a16="http://schemas.microsoft.com/office/drawing/2014/main" id="{8FF3C884-A252-965C-6E4D-6777F788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602" y="235576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6C11B-5F6D-3975-D42D-125903104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14C09677-1283-55CE-78A2-E378EB1DF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E94CEF7E-05A5-5CA4-1A8D-94F436AF1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850A89DA-1B42-F433-2631-F4AB428F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B96352DF-9CFE-6658-AEFC-00A78421C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C0731A-AD64-70E7-AF06-D61456AED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FCD7A8AC-4FB3-528B-E0B8-4181E4846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2E330E-5B3A-F69C-CB28-19F322432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B4CED871-FE61-F99A-9FC9-2B51D60E5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4A46465B-D92F-DB1E-5D7C-29DE406D3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7B1B9FE4-D67D-983D-377D-EB8FDAC28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467EF88-BD67-0CE4-1F9A-AD7C380D1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D6A32D-7129-52FF-F8A6-0757A151B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9E2CEE-45B5-38A5-91D7-2CB5407C8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00F14-BCFC-1D75-FA0C-13DB61C93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A07E487-9D5A-EB09-2EDA-DD36B33A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794C15-F9CD-14E8-91A4-0E0484FA1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36E21C-E700-DE79-BDEE-05A6945B3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911524-DF34-A8C6-F937-9AAFB6F7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DD52CA-0FD7-EF92-C338-F0FE71985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4C43F1-5C7B-4778-950A-0818FBEB7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1A7E70B-4C43-5D9C-DD82-507E7D99B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3A2BA7-0422-21E9-4589-49361E88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41B9F5-90C2-4AB8-7F37-CBF296AB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9F53D8-3F23-B50B-FAC5-12D2B56CC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92323AE-663F-FF37-49A6-703EB0C7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5CA85F-3A03-024E-63FF-F3D808D0C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800335-22BD-54B3-24F9-43DCC81F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C8E9D2-9F58-5F0E-BE1E-4C247CA68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61DDAD-2A6E-A675-0426-B5DE2E867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262D404-E3F2-50F1-8E3B-EBF7DBA33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B7ADED3-D55B-2C1E-38FB-45193257C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68B825-E5B8-9FBF-DAD8-D5122A17B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70D4B4-77E8-66F5-3FF9-DB248A18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B26A8588-9F2D-9A7D-68B5-7809F4E29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745" y="1951459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sz="6600" b="1">
                <a:cs typeface="Posterama"/>
              </a:rPr>
              <a:t>Hvala na pozornosti!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148B1FB-9027-DE5C-2A02-5F59193AD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 descr="Slika na kojoj se prikazuje tekst, Font, logotip, simbol&#10;&#10;Opis je automatski generiran">
            <a:extLst>
              <a:ext uri="{FF2B5EF4-FFF2-40B4-BE49-F238E27FC236}">
                <a16:creationId xmlns:a16="http://schemas.microsoft.com/office/drawing/2014/main" id="{C15A4B2A-5278-65E1-D482-5F5DC58CB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08" y="4635858"/>
            <a:ext cx="2857500" cy="1600200"/>
          </a:xfrm>
          <a:prstGeom prst="rect">
            <a:avLst/>
          </a:prstGeom>
        </p:spPr>
      </p:pic>
      <p:sp>
        <p:nvSpPr>
          <p:cNvPr id="8" name="Podnaslov 2">
            <a:extLst>
              <a:ext uri="{FF2B5EF4-FFF2-40B4-BE49-F238E27FC236}">
                <a16:creationId xmlns:a16="http://schemas.microsoft.com/office/drawing/2014/main" id="{EA5B0F2E-73E7-7A59-B146-00E8FB1B4E45}"/>
              </a:ext>
            </a:extLst>
          </p:cNvPr>
          <p:cNvSpPr txBox="1">
            <a:spLocks/>
          </p:cNvSpPr>
          <p:nvPr/>
        </p:nvSpPr>
        <p:spPr>
          <a:xfrm>
            <a:off x="-1384793" y="3518035"/>
            <a:ext cx="7974719" cy="2713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/>
              <a:t>Programsko inženjerstvo</a:t>
            </a:r>
          </a:p>
          <a:p>
            <a:r>
              <a:rPr lang="hr-HR" b="1"/>
              <a:t>ak. god. 2023./2024.</a:t>
            </a:r>
          </a:p>
        </p:txBody>
      </p:sp>
    </p:spTree>
    <p:extLst>
      <p:ext uri="{BB962C8B-B14F-4D97-AF65-F5344CB8AC3E}">
        <p14:creationId xmlns:p14="http://schemas.microsoft.com/office/powerpoint/2010/main" val="96150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F3EA4-A82A-A3CA-B152-E01D2B24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6557BCCC-EB97-15F7-E782-888562C89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D9A35139-04CD-6173-E64A-4800BF70F5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944C2098-D1D9-F844-3A5B-D3A4D5A3F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D850C094-4E45-597B-9EF6-20C8AE7E1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7DB372-FBD7-228D-29B8-85EA42A3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7598F8FB-7AF5-F025-B82B-65747BE7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8F9D6A-D1F4-E655-825C-5CB4A32D1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FE8B35C7-A599-7067-8FB8-C64531EE7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F0EC22BC-C614-6D84-ABDD-3EB00A131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58075D2D-7371-AA19-0D6B-553C1C8BC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032836-7A19-59B8-A747-B099E5C23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175DDB-FA77-3A5F-D5E4-E0B1FE94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DAB3A9-FE9E-C75C-BE33-887158ACD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B75EDB-F0EE-FBDD-64AB-04031557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BED7738-E568-E96E-5407-4BEA6A79A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0E1233-A8FC-32C8-776D-C1DFB51D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F7E2A5-748F-9DB9-6477-85440FF19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28E3A1-130C-E8CB-54F6-5DC9AF686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4E1600-5172-78CC-2E73-1AADABF39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CA6BDE-4F59-2285-7CCB-45127FA9D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E77A8F-3816-C0F1-8840-C14ECA9B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D9B431-B2E5-DED0-4099-34D618927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674C8F-94E5-98E6-60F8-3F8E88E81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91464D3-ACBB-3230-B6A4-B36B31ED9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6411E8-D122-22B7-A85C-A5C7BEA0B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2B818F-1231-0113-EE49-52CBC2F78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D2D298-794A-2AA9-4B89-6722EAE9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0A3B4AF-82A1-461B-0BE8-E24C07128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C14D9E-F224-632C-1C4B-370C31963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BE18ACD-E8CA-D0E3-BBBB-4B34A537F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9729AB-9112-EFC0-C4DC-9C84E237C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6DC39D3-6CFF-4C44-4EC1-753AA2C8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FD6804-961B-B0E3-8D87-8E824F99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71E83EFB-2C63-BC1A-BDBD-E7FFD8DB5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20391" y="401481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b="1">
                <a:cs typeface="Posterama"/>
              </a:rPr>
              <a:t>Sadržaj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783C103-3267-FEF9-1C9D-25865CCC4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222" y="2223489"/>
            <a:ext cx="7974719" cy="27131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hr-HR" sz="2800" b="1"/>
              <a:t>-Opis projektnog zadatka</a:t>
            </a:r>
            <a:endParaRPr lang="sr-Latn-RS" sz="2800"/>
          </a:p>
          <a:p>
            <a:pPr algn="l"/>
            <a:r>
              <a:rPr lang="hr-HR" sz="2800" b="1"/>
              <a:t>-Pregled zahtjeva</a:t>
            </a:r>
          </a:p>
          <a:p>
            <a:pPr algn="l"/>
            <a:r>
              <a:rPr lang="hr-HR" sz="2800" b="1"/>
              <a:t>-Korištene tehnologije i alati</a:t>
            </a:r>
          </a:p>
          <a:p>
            <a:pPr algn="l"/>
            <a:r>
              <a:rPr lang="hr-HR" sz="2800" b="1"/>
              <a:t>-</a:t>
            </a:r>
            <a:r>
              <a:rPr lang="hr-HR" sz="2800" b="1" err="1"/>
              <a:t>Arthitektura</a:t>
            </a:r>
            <a:endParaRPr lang="hr-HR" sz="2800" b="1"/>
          </a:p>
          <a:p>
            <a:pPr algn="l"/>
            <a:r>
              <a:rPr lang="hr-HR" sz="2800" b="1"/>
              <a:t>-Organizacija rada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3E43CD2-074A-0C4F-9AA9-16C6B14D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0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9158D-F160-D6CB-3EBC-DC06727DD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362A681C-ACB7-C379-4022-C6883C5FC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74012267-A95C-2D41-0BBE-721B792A8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625017F2-5881-7E6F-FD41-D5558E6E8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003D2739-59FA-CBD8-867F-E376CD769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2A03A4-1007-A0E6-A81A-82A41D2FE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7C563601-105C-F113-BC47-0EBD470E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7B17F1-80FB-ACBD-8B0F-199493AAE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2CFF221E-1EB4-FAA4-4DF3-F07FBF572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292DF7B9-C99F-478D-B5FA-09BF3CDF5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9E5D2B32-7AC7-12AA-0094-E47C1D0D1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456503-ADB9-6E0A-A909-358475B9C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B7CD4A-B3E5-CC18-5131-6A5B49B00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3AFDD2-AA0C-80B4-D924-F5D36FFEB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2825C1-CD2A-29B0-8824-6D69277CB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081A1C-A3A9-3AFA-5D4E-13CE1D5E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F58735-DF24-FFC0-CB3F-798E01B80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EF4BD1-FA09-44B0-A878-CA36A7D26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E2F8AF3-15C6-3660-F776-D9F8A7B3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0F504D-CD6F-7D76-B1A3-0109FCA1F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9AD2B0-EDA2-D81C-087A-ED05FDD6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43F6DD5-EA79-5EC6-DF36-B5B07E2F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826516-5532-3D1D-3110-8995313D2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14D85A-353C-8607-68F8-3B68888C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127C77-0BA2-8765-D846-CF3FF503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3EA4FE-3451-5DBC-DC34-920654EFD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85C300-20D0-F0EC-99F7-0FE1250A5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501F05-F45F-2170-1320-20E7E2043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84747F4-DB0E-8EA9-8D74-3459A933E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32C9F4-76F5-5B96-B9E2-5ED96BE7E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C904831-5612-5065-DFA7-988CE96C2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4A251F-3809-CF53-49E4-999FAC4A0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CD4E64D-358A-6729-BFB2-BA8A6A20E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E11D0FC-AFF5-D674-5BD6-93C4481E9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C1F4CE21-7505-16FF-ED34-E00865E6F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5664" y="444777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b="1">
                <a:cs typeface="Posterama"/>
              </a:rPr>
              <a:t>Pregled zahtjeva</a:t>
            </a:r>
            <a:endParaRPr lang="hr-HR" b="1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EC3B453-A066-F981-52FC-947E9C8CB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563" y="4102511"/>
            <a:ext cx="7974719" cy="271319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 algn="l">
              <a:lnSpc>
                <a:spcPct val="90000"/>
              </a:lnSpc>
              <a:buFont typeface="Calibri"/>
              <a:buChar char="-"/>
            </a:pPr>
            <a:r>
              <a:rPr lang="hr-HR" b="1">
                <a:solidFill>
                  <a:schemeClr val="bg1"/>
                </a:solidFill>
                <a:latin typeface="Posterama"/>
                <a:cs typeface="Arial"/>
              </a:rPr>
              <a:t>Neregistrirani korisnik može poslati zahtjev za registraciju s željenom ulogom za koju se prijavljuje (voditelj ili klijent), a potrebni su </a:t>
            </a:r>
            <a:r>
              <a:rPr lang="hr-HR" b="1">
                <a:solidFill>
                  <a:schemeClr val="bg1"/>
                </a:solidFill>
                <a:latin typeface="Posterama"/>
                <a:ea typeface="+mn-lt"/>
                <a:cs typeface="+mn-lt"/>
              </a:rPr>
              <a:t>: korisničko ime, lozinka, ime, prezime, slika osobne, IBAN račun i email adresa</a:t>
            </a:r>
            <a:endParaRPr lang="en-US" b="1">
              <a:solidFill>
                <a:schemeClr val="bg1"/>
              </a:solidFill>
              <a:latin typeface="Posterama"/>
              <a:ea typeface="+mn-lt"/>
              <a:cs typeface="+mn-lt"/>
            </a:endParaRPr>
          </a:p>
          <a:p>
            <a:pPr marL="457200" indent="-457200" algn="l">
              <a:lnSpc>
                <a:spcPct val="90000"/>
              </a:lnSpc>
              <a:buClr>
                <a:srgbClr val="FFFFFF"/>
              </a:buClr>
              <a:buFont typeface="Calibri"/>
              <a:buChar char="-"/>
            </a:pPr>
            <a:r>
              <a:rPr lang="hr-HR" b="1">
                <a:solidFill>
                  <a:schemeClr val="bg1"/>
                </a:solidFill>
                <a:latin typeface="Posterama"/>
                <a:ea typeface="+mn-lt"/>
                <a:cs typeface="+mn-lt"/>
              </a:rPr>
              <a:t>Administrator mora odobriti neregistriranog korisnika kako bi mu se dodijelila željena prava.</a:t>
            </a:r>
          </a:p>
          <a:p>
            <a:pPr marL="457200" indent="-457200" algn="l">
              <a:lnSpc>
                <a:spcPct val="90000"/>
              </a:lnSpc>
              <a:buClr>
                <a:srgbClr val="FFFFFF"/>
              </a:buClr>
              <a:buFont typeface="Calibri"/>
              <a:buChar char="-"/>
            </a:pPr>
            <a:r>
              <a:rPr lang="hr-HR" b="1">
                <a:solidFill>
                  <a:schemeClr val="bg1"/>
                </a:solidFill>
                <a:latin typeface="Posterama"/>
                <a:cs typeface="Posterama"/>
              </a:rPr>
              <a:t>Neregistrirani korisnik ima dostupan pregled parkirnih mjesta u sustavu dok se registriranom korisniku nudi nekoliko načina za rezervaciju istih</a:t>
            </a:r>
          </a:p>
          <a:p>
            <a:pPr marL="457200" indent="-457200" algn="l">
              <a:lnSpc>
                <a:spcPct val="90000"/>
              </a:lnSpc>
              <a:buClr>
                <a:srgbClr val="FFFFFF"/>
              </a:buClr>
              <a:buFont typeface="Calibri"/>
              <a:buChar char="-"/>
            </a:pPr>
            <a:endParaRPr lang="hr-HR" sz="1200">
              <a:solidFill>
                <a:srgbClr val="374151"/>
              </a:solidFill>
            </a:endParaRPr>
          </a:p>
          <a:p>
            <a:endParaRPr lang="hr-HR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A458455-65D8-03AB-33A7-7CE7E0A4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4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7DDB3-49DB-E05F-8E9E-BC7230515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9398F4CC-DFCE-DBA4-7680-D11998F72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947C164A-7236-A6AB-7094-B8C1EF24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58014DA9-7E37-C00F-2083-9205C7626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A7E4A632-7715-17C7-CCC0-D4115439A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B1576B-D677-DDFD-0E90-D97AA159A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97751309-14AA-BCC9-7176-48EBD56D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EB40A1-120E-746F-B270-9B97532E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CB62A5CE-46C4-364B-493C-05F62E1C9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6C6C1DF9-677D-78F2-254B-CD50B1819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4609E0FF-588B-A88C-6677-170B9B97B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7EFE65-7DEA-9A1C-D19C-2DAE7D2E6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3CE5BB-4761-6D80-9236-DBC14CF54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78F276-F0DF-30C6-45B4-5A7AA3AEE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D0F608-2EF9-2F04-BBAA-8AA2E255E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527860-6D52-E5BE-4FD7-6A350F1F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EF64AF-4D16-3B9B-27A8-81F48D1EC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23E592-6C99-CEA5-9730-1C8F476BF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D4E551-B5BE-FF19-3956-B9D51729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5E5F44-9F35-DDE8-AB0E-FEC9ED50E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355949-D215-68EF-98DB-233E1ACCC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2E1DB4-F8E9-3F2E-7F6C-68CD3CC1F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0C3CD6-4F79-6CF4-716B-9C2BF537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0818D-4B51-D741-51E9-C8D1EAC06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5056E0-3997-0B48-5D07-80702C56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ABFEE44-9247-EE24-DD95-671A520A8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BFE4EAC-67EC-773E-37CE-7C8CEB1E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199A3FF-2639-004B-8E1B-442C40BB6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CD98448-A026-D34C-D74B-6AEA8A602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8E7DEF-10F3-1644-FAA5-25B1AB2EA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C3BD4D5-1D72-2274-2A93-61806044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6CB2E3-8DD2-2B1A-93BC-B0C546A27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89C6EF-E333-75A3-8AA0-A4DB6FC7F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72DB30-B693-B766-7647-2A84CE94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1034C609-1519-45B5-318C-E5AC6E08A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6550" y="505390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b="1">
                <a:cs typeface="Posterama"/>
              </a:rPr>
              <a:t>Opis zadatka</a:t>
            </a:r>
            <a:endParaRPr lang="hr-HR" b="1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26AE580-65FC-A311-929B-63DD040AE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290" y="3375147"/>
            <a:ext cx="7974719" cy="271319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 algn="l">
              <a:buChar char="•"/>
            </a:pPr>
            <a:r>
              <a:rPr lang="hr-HR" sz="2800" b="1" err="1">
                <a:solidFill>
                  <a:schemeClr val="bg1"/>
                </a:solidFill>
                <a:ea typeface="+mn-lt"/>
                <a:cs typeface="+mn-lt"/>
              </a:rPr>
              <a:t>SpotPicker</a:t>
            </a:r>
            <a:r>
              <a:rPr lang="hr-HR" sz="2800" b="1">
                <a:solidFill>
                  <a:schemeClr val="bg1"/>
                </a:solidFill>
                <a:ea typeface="+mn-lt"/>
                <a:cs typeface="+mn-lt"/>
              </a:rPr>
              <a:t> je aplikacija za rezervaciju i naplatu parkiranja, pružajući korisnicima brz i</a:t>
            </a:r>
            <a:r>
              <a:rPr lang="hr-HR" sz="2800" b="1">
                <a:solidFill>
                  <a:schemeClr val="bg1"/>
                </a:solidFill>
                <a:latin typeface="Avenir Next LT Pro"/>
                <a:ea typeface="+mn-lt"/>
                <a:cs typeface="+mn-lt"/>
              </a:rPr>
              <a:t> jednostavan</a:t>
            </a:r>
            <a:r>
              <a:rPr lang="hr-HR" sz="2800" b="1">
                <a:solidFill>
                  <a:schemeClr val="bg1"/>
                </a:solidFill>
                <a:latin typeface="Posterama"/>
                <a:ea typeface="+mn-lt"/>
                <a:cs typeface="+mn-lt"/>
              </a:rPr>
              <a:t> </a:t>
            </a:r>
            <a:r>
              <a:rPr lang="hr-HR" sz="2800" b="1">
                <a:solidFill>
                  <a:schemeClr val="bg1"/>
                </a:solidFill>
                <a:ea typeface="+mn-lt"/>
                <a:cs typeface="+mn-lt"/>
              </a:rPr>
              <a:t>pristup informacijama o slobodnim parkiralištima. Registrirani korisnici mogu rezervirati parking, pregledavati dostupna mjesta, a voditelji parkinga imaju kontrolu nad informacijama o svojim parkiralištima, olakšavajući praćenje zauzetosti i statistike.</a:t>
            </a:r>
            <a:endParaRPr lang="hr-HR" sz="2800" b="1">
              <a:solidFill>
                <a:schemeClr val="bg1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9ABE73E-1818-26C5-171E-72398F30D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1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7D74F-E834-3A97-F133-2DA4346BF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CE9DCE0-3C70-CB89-C694-00EF7DE48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D7B0C8DF-5A3A-03DF-1B86-99AF7B621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B88FD24E-52B9-79E6-3338-1020004F8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66C473F9-E485-7A75-572A-E4D7E08C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82C60E-55DB-9CDD-B093-77BE0AECA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06D1FC9A-C8D6-3915-5DA3-4F335529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B67A5C-EA68-3289-BF0C-2FC7DF13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EB3B46A5-DEEE-A193-4F72-45FC2818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C354C490-153F-8CB5-4B12-37F123264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2F6820F8-28E8-221A-0000-C98218714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B918FD-BBC4-3A02-3E95-B7D1D378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C332DE-14ED-1BC3-839E-F2251DBA6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A51BA1-5188-269E-6490-7F5C28C19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5E2C18-4965-6F46-1475-2D998A36F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25455F-4A81-8385-5FA5-4A9D3EB0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37AFAD-892D-24F5-01A9-9780B32F2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0C2B60E-26E3-B2F7-2C05-DEB5EABD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7ED2847-2FB2-5F87-92A6-D5930E897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90CD7E-870F-4651-1033-0273BE3E4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779D59-F734-A56C-A972-C3D24E52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6940AD-D009-1895-4158-6CA0837CA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D65337-43E5-F537-F348-BA7990BCB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307CF5-B147-792E-0FE7-BF36D588B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16656A-35E7-D5EE-7654-5FEA99209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60E5DD-B0BE-A86D-CA65-6B1EA5D3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53EB21-D7C5-3999-0350-72D257411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AFA617-E6AD-B252-6B04-94DE92E79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9C3EE1-797B-40BA-E72E-8AB0AC07C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50DA1C3-81D1-2A5A-A653-9CBB4388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D83CF7-A62C-1C5E-94BF-0F3E52197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FE2CAE-9937-E956-34B3-960BB7992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D2F544-A35D-CCDB-DF24-EE40197EE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722CC9-F3D1-628D-FA9D-1B6119CFF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20789A2B-4909-832F-48EC-89077F04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57005" y="271595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b="1" err="1">
                <a:cs typeface="Posterama"/>
              </a:rPr>
              <a:t>Pregeld</a:t>
            </a:r>
            <a:r>
              <a:rPr lang="hr-HR" b="1">
                <a:cs typeface="Posterama"/>
              </a:rPr>
              <a:t> zahtjeva</a:t>
            </a:r>
            <a:endParaRPr lang="hr-HR" b="1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3FC7424-E5C7-D0E5-D636-DC4909B6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76" y="2500580"/>
            <a:ext cx="7974719" cy="271319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hr-HR" b="1">
                <a:solidFill>
                  <a:schemeClr val="bg1"/>
                </a:solidFill>
                <a:latin typeface="Posterama"/>
                <a:cs typeface="Posterama"/>
              </a:rPr>
              <a:t>Voditelj parkinga može uređivati </a:t>
            </a:r>
            <a:r>
              <a:rPr lang="hr-HR" b="1" err="1">
                <a:solidFill>
                  <a:schemeClr val="bg1"/>
                </a:solidFill>
                <a:latin typeface="Posterama"/>
                <a:cs typeface="Posterama"/>
              </a:rPr>
              <a:t>paramteri</a:t>
            </a:r>
            <a:r>
              <a:rPr lang="hr-HR" b="1">
                <a:solidFill>
                  <a:schemeClr val="bg1"/>
                </a:solidFill>
                <a:latin typeface="Posterama"/>
                <a:cs typeface="Posterama"/>
              </a:rPr>
              <a:t> svoga parkirališta te ima </a:t>
            </a:r>
            <a:r>
              <a:rPr lang="hr-HR" b="1" err="1">
                <a:solidFill>
                  <a:schemeClr val="bg1"/>
                </a:solidFill>
                <a:latin typeface="Posterama"/>
                <a:cs typeface="Posterama"/>
              </a:rPr>
              <a:t>pristum</a:t>
            </a:r>
            <a:r>
              <a:rPr lang="hr-HR" b="1">
                <a:solidFill>
                  <a:schemeClr val="bg1"/>
                </a:solidFill>
                <a:latin typeface="Posterama"/>
                <a:cs typeface="Posterama"/>
              </a:rPr>
              <a:t> statistici dotičnog.</a:t>
            </a:r>
          </a:p>
          <a:p>
            <a:pPr marL="342900" indent="-342900" algn="l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hr-HR" b="1">
                <a:solidFill>
                  <a:schemeClr val="bg1"/>
                </a:solidFill>
                <a:latin typeface="Posterama"/>
                <a:ea typeface="+mn-lt"/>
                <a:cs typeface="+mn-lt"/>
              </a:rPr>
              <a:t>Administrator posjeduje identične ovlasti kao i ostali registrirani korisnici.</a:t>
            </a:r>
          </a:p>
          <a:p>
            <a:pPr marL="342900" indent="-342900" algn="l">
              <a:buClr>
                <a:srgbClr val="FFFFFF"/>
              </a:buClr>
              <a:buFont typeface="Calibri" panose="020B0604020202020204" pitchFamily="34" charset="0"/>
              <a:buChar char="-"/>
            </a:pPr>
            <a:r>
              <a:rPr lang="hr-HR" b="1">
                <a:solidFill>
                  <a:schemeClr val="bg1"/>
                </a:solidFill>
                <a:latin typeface="Posterama"/>
                <a:ea typeface="+mn-lt"/>
                <a:cs typeface="+mn-lt"/>
              </a:rPr>
              <a:t>Administrator ima mogućnost pregleda svih registriranih korisnika, uključujući njihove osobne podatke, te modificiranja dodijeljenih ovlasti</a:t>
            </a:r>
            <a:endParaRPr lang="hr-HR" b="1">
              <a:solidFill>
                <a:schemeClr val="bg1"/>
              </a:solidFill>
              <a:latin typeface="Posterama"/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A2994A2-8DCB-50B6-E3B3-4835F411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2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8E814-9F3D-D338-C820-D13FE72D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8A3A232-2E3A-2FD6-52D1-9F70C9183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2E61D589-7E21-C3BB-6057-C85475029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7FA26FDF-9B95-72B2-D57D-4508B78AD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B8A21510-FCB6-1908-7EE5-10484EF4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C116-D3EA-8F0F-05D1-FDD7FE634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44AD02A1-B179-3365-7342-29121EABC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168636E-6EC2-F3CD-72D1-E40ABD6C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74C7DB22-0C83-6B45-AF53-E12207D00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A393FD0A-3709-D23C-2BA5-4473B74D6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4AB6DABB-7782-E069-BAF5-29D3118C1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E678FF-CDEF-F1D0-8BAF-8E8D8B755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983BC4F-DD09-C654-6EAB-C9808C18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006AF0-AF9E-FC46-4B73-4E62D07C8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DDDAB34-1CFE-943B-A7CF-448C39446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0007D5-BAEF-1513-EAC9-E167858DE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A756F6-75A5-435E-1386-A02A97222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201A43-07C0-EF34-D06A-3C314359B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FD7D6B-51DF-D947-4D9A-E43B1A87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835D9A2-D824-7D47-0E2B-D7C53B10F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754EE-2BAD-9A49-07B6-340835420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C2A6E1-60DA-034A-7431-2A3E7B0FE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2D7219-730C-BD35-2D4C-C65D0C9D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74FE9-A299-BF62-7854-39794D61C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C898127-E7A1-9BDD-52A9-F1E7CB92F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EDA11D-3F4F-ADC1-0DDF-3CE8A5713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7700FF-8840-106A-F0D5-660E85FFE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B83E3F-2E3A-B0AC-A43B-49B199BFD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3FEC93-A851-681B-6291-5638B99BD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DAA19B-9D19-1FD3-3487-F4E34243F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9DE22D-52ED-58A2-0ED1-587753C88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86D7B3-22D9-853F-8317-1A925CCB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826BFC-976D-339F-F824-CE9D3045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95FE1B-08FD-64A0-6679-2B6A17DC1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F2B7A19C-A7A1-6F07-E541-1690B6665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141" y="245618"/>
            <a:ext cx="11726191" cy="2226244"/>
          </a:xfrm>
        </p:spPr>
        <p:txBody>
          <a:bodyPr anchor="t">
            <a:normAutofit/>
          </a:bodyPr>
          <a:lstStyle/>
          <a:p>
            <a:r>
              <a:rPr lang="hr-HR" b="1">
                <a:cs typeface="Posterama"/>
              </a:rPr>
              <a:t>Pregled nefunkcionalnih zahtjeva</a:t>
            </a:r>
            <a:endParaRPr lang="hr-HR" b="1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52EEFFB-833E-56B1-13CE-1847C1F9F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762AE751-68CF-89D9-9678-44A24DDA9589}"/>
              </a:ext>
            </a:extLst>
          </p:cNvPr>
          <p:cNvSpPr txBox="1"/>
          <p:nvPr/>
        </p:nvSpPr>
        <p:spPr>
          <a:xfrm>
            <a:off x="452438" y="1632239"/>
            <a:ext cx="9154823" cy="49233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hr-HR" sz="2000" b="1">
                <a:solidFill>
                  <a:schemeClr val="bg1"/>
                </a:solidFill>
                <a:latin typeface="Posterama"/>
                <a:cs typeface="Segoe UI"/>
              </a:rPr>
              <a:t>- Web aplikacija treba biti izrađena s korištenjem </a:t>
            </a:r>
            <a:r>
              <a:rPr lang="hr-HR" sz="2000" b="1" err="1">
                <a:solidFill>
                  <a:schemeClr val="bg1"/>
                </a:solidFill>
                <a:latin typeface="Posterama"/>
                <a:cs typeface="Segoe UI"/>
              </a:rPr>
              <a:t>Spring</a:t>
            </a:r>
            <a:r>
              <a:rPr lang="hr-HR" sz="2000" b="1">
                <a:solidFill>
                  <a:schemeClr val="bg1"/>
                </a:solidFill>
                <a:latin typeface="Posterama"/>
                <a:cs typeface="Segoe UI"/>
              </a:rPr>
              <a:t> </a:t>
            </a:r>
            <a:r>
              <a:rPr lang="hr-HR" sz="2000" b="1" err="1">
                <a:solidFill>
                  <a:schemeClr val="bg1"/>
                </a:solidFill>
                <a:latin typeface="Posterama"/>
                <a:cs typeface="Segoe UI"/>
              </a:rPr>
              <a:t>Boot</a:t>
            </a:r>
            <a:r>
              <a:rPr lang="hr-HR" sz="2000" b="1">
                <a:solidFill>
                  <a:schemeClr val="bg1"/>
                </a:solidFill>
                <a:latin typeface="Posterama"/>
                <a:cs typeface="Segoe UI"/>
              </a:rPr>
              <a:t> za </a:t>
            </a:r>
            <a:r>
              <a:rPr lang="hr-HR" sz="2000" b="1" err="1">
                <a:solidFill>
                  <a:schemeClr val="bg1"/>
                </a:solidFill>
                <a:latin typeface="Posterama"/>
                <a:cs typeface="Segoe UI"/>
              </a:rPr>
              <a:t>backend</a:t>
            </a:r>
            <a:r>
              <a:rPr lang="hr-HR" sz="2000" b="1">
                <a:solidFill>
                  <a:schemeClr val="bg1"/>
                </a:solidFill>
                <a:latin typeface="Posterama"/>
                <a:cs typeface="Segoe UI"/>
              </a:rPr>
              <a:t> i </a:t>
            </a:r>
            <a:r>
              <a:rPr lang="hr-HR" sz="2000" b="1" err="1">
                <a:solidFill>
                  <a:schemeClr val="bg1"/>
                </a:solidFill>
                <a:latin typeface="Posterama"/>
                <a:cs typeface="Segoe UI"/>
              </a:rPr>
              <a:t>React</a:t>
            </a:r>
            <a:r>
              <a:rPr lang="hr-HR" sz="2000" b="1">
                <a:solidFill>
                  <a:schemeClr val="bg1"/>
                </a:solidFill>
                <a:latin typeface="Posterama"/>
                <a:cs typeface="Segoe UI"/>
              </a:rPr>
              <a:t> za </a:t>
            </a:r>
            <a:r>
              <a:rPr lang="hr-HR" sz="2000" b="1" err="1">
                <a:solidFill>
                  <a:schemeClr val="bg1"/>
                </a:solidFill>
                <a:latin typeface="Posterama"/>
                <a:cs typeface="Segoe UI"/>
              </a:rPr>
              <a:t>frontend</a:t>
            </a:r>
            <a:r>
              <a:rPr lang="hr-HR" sz="2000" b="1">
                <a:solidFill>
                  <a:schemeClr val="bg1"/>
                </a:solidFill>
                <a:latin typeface="Posterama"/>
                <a:cs typeface="Segoe UI"/>
              </a:rPr>
              <a:t>.</a:t>
            </a:r>
            <a:endParaRPr lang="sr-Latn-RS" sz="2000" b="1">
              <a:solidFill>
                <a:schemeClr val="bg1"/>
              </a:solidFill>
              <a:latin typeface="Posterama"/>
              <a:cs typeface="Segoe UI"/>
            </a:endParaRP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r-HR" sz="2000" b="1">
                <a:solidFill>
                  <a:schemeClr val="bg1"/>
                </a:solidFill>
                <a:latin typeface="Posterama"/>
                <a:cs typeface="Arial"/>
              </a:rPr>
              <a:t>Sustav treba imati sposobnost istovremenog podržavanja više korisnika u stvarnom vremenu.</a:t>
            </a: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r-HR" sz="2000" b="1">
                <a:solidFill>
                  <a:schemeClr val="bg1"/>
                </a:solidFill>
                <a:latin typeface="Posterama"/>
                <a:cs typeface="Arial"/>
              </a:rPr>
              <a:t>Omogućavanje pristupa sustavu iz javne mreže treba se realizirati putem HTTPS protokola.</a:t>
            </a:r>
            <a:endParaRPr lang="en-US" sz="2000" b="1">
              <a:solidFill>
                <a:schemeClr val="bg1"/>
              </a:solidFill>
              <a:latin typeface="Posterama"/>
              <a:cs typeface="Arial"/>
            </a:endParaRP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r-HR" sz="2000" b="1">
                <a:solidFill>
                  <a:schemeClr val="bg1"/>
                </a:solidFill>
                <a:latin typeface="Posterama"/>
                <a:cs typeface="Arial"/>
              </a:rPr>
              <a:t>Aplikacija treba pružiti jednostavno i intuitivno korisničko iskustvo.</a:t>
            </a: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r-HR" sz="2000" b="1">
                <a:solidFill>
                  <a:schemeClr val="bg1"/>
                </a:solidFill>
                <a:latin typeface="Posterama"/>
                <a:cs typeface="Arial"/>
              </a:rPr>
              <a:t>Veza s bazom podataka treba biti stabilna i osigurana.</a:t>
            </a:r>
          </a:p>
          <a:p>
            <a:pPr marL="171450" indent="-17145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hr-HR" sz="2000" b="1">
                <a:solidFill>
                  <a:schemeClr val="bg1"/>
                </a:solidFill>
                <a:latin typeface="Posterama"/>
                <a:cs typeface="Arial"/>
              </a:rPr>
              <a:t>Potvrda identiteta korisnika tijekom registracije ostvaruje se putem elektroničke pošte.</a:t>
            </a:r>
            <a:endParaRPr lang="hr-HR" sz="2000">
              <a:solidFill>
                <a:schemeClr val="bg1"/>
              </a:solidFill>
              <a:latin typeface="Posterama"/>
              <a:cs typeface="Arial"/>
            </a:endParaRPr>
          </a:p>
          <a:p>
            <a:pPr marL="171450" indent="-171450" algn="ctr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endParaRPr lang="hr-HR" sz="800">
              <a:solidFill>
                <a:srgbClr val="374151"/>
              </a:solidFill>
              <a:latin typeface="Arial"/>
              <a:cs typeface="Arial"/>
            </a:endParaRPr>
          </a:p>
          <a:p>
            <a:pPr algn="ctr">
              <a:lnSpc>
                <a:spcPct val="110000"/>
              </a:lnSpc>
              <a:spcBef>
                <a:spcPts val="1000"/>
              </a:spcBef>
            </a:pPr>
            <a:endParaRPr lang="hr-HR" sz="800">
              <a:solidFill>
                <a:srgbClr val="374151"/>
              </a:solidFill>
              <a:latin typeface="Segoe UI"/>
              <a:cs typeface="Segoe UI"/>
            </a:endParaRPr>
          </a:p>
          <a:p>
            <a:pPr algn="l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9109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0E31E-DEA1-F9C6-1229-DDD142B1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3026C53F-AABE-2D9E-1255-F626912C3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D5E7723C-F7F4-07B2-BDA7-DCC05347A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05BC7D83-B0D6-DF44-A498-B0518D31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CA427A95-B596-0338-C6EC-184A7B59E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FBFA0C-B37C-7934-E499-36536F251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94E7CF5F-4493-2B2D-3DBD-BC14430E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2E2404-2EA6-B8EC-3CCA-B86BBFCF1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6BCBAB69-4FCB-7DB0-E786-0549D0A62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E0D0B1E8-6D3A-5E04-B2AA-304E4980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34FF02D7-4330-07C6-9141-7993FCDD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F78F45-6955-4B15-20BC-C5C752270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8C27A84-6674-6369-61A5-C13783602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68A8EF-4BC7-D807-0A4C-46A8311F7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461EE-3D97-1B1F-6AA8-FC63CE56B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7862935-6FD1-85DD-36F8-DFA33DE55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FF61F3-F1DD-07AB-B150-2558C9D69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93F40D-FECE-8AEB-522B-A9827D099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6CB060-B6B4-5826-B457-F0D6F4B07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82C30A-70C6-4DDA-4966-3AEA80B8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35CBA3-4415-D75B-4DBD-062DED06F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E6E825-3213-61FB-5085-140FFF534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23C9F8-6327-7924-8EEA-FAED3BF01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C58230-EB54-4CB8-AAFC-5FB35990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487BF5-9AF5-FFA2-BF07-FB845FDF7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A4F0ED-1264-F55D-F9CA-7611DE5AA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4D50BB-A7A7-1052-3416-ECB9874F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634FF3-0830-879A-49A4-2C851789C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D3C11FA-FAB7-5142-287B-D7133E0F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75F1206-587F-BB68-88BF-99943C9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8092E27-20A4-742F-3428-A4957C2C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4CBC01-D2B4-548F-EC4F-9EA51B3C9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03D3326-B2D1-E637-1CF8-E118E7B99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B79112-E0AA-6856-16B0-4C3627D61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1E2F1FC7-2D0E-67D6-9355-FD8147DD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7028" y="271595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b="1">
                <a:cs typeface="Posterama"/>
              </a:rPr>
              <a:t>Korišteni alati i tehnologije</a:t>
            </a:r>
            <a:r>
              <a:rPr lang="hr-HR">
                <a:cs typeface="Posterama"/>
              </a:rPr>
              <a:t> 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A03FFF2-C50A-F235-3568-9AE9B2EF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96BFCEE1-E897-28E0-12C1-87E316582E40}"/>
              </a:ext>
            </a:extLst>
          </p:cNvPr>
          <p:cNvSpPr txBox="1"/>
          <p:nvPr/>
        </p:nvSpPr>
        <p:spPr>
          <a:xfrm>
            <a:off x="348528" y="1569461"/>
            <a:ext cx="9793431" cy="48780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Izabrali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smo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React za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implementaciju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klijentskog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dijela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radnog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okvira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,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dok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smo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za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razvoj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serverske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strane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odabrali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Spring Boot.</a:t>
            </a:r>
            <a:endParaRPr lang="sr-Latn-RS" sz="240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Upotrebljen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je Git za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praćenje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verzija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koda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Izrada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dokumentacije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obavljena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je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pomoću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LaTeX-a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i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platforme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Overleaf.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Za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stvaranje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programske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logike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koda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,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koristili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smo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Java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programski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jezik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Astah je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korišten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za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izradu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 UML </a:t>
            </a:r>
            <a:r>
              <a:rPr lang="en-US" sz="2400" b="1" err="1">
                <a:solidFill>
                  <a:schemeClr val="bg1"/>
                </a:solidFill>
                <a:latin typeface="Posterama"/>
                <a:cs typeface="Arial"/>
              </a:rPr>
              <a:t>dijagrama</a:t>
            </a:r>
            <a:r>
              <a:rPr lang="en-US" sz="2400" b="1">
                <a:solidFill>
                  <a:schemeClr val="bg1"/>
                </a:solidFill>
                <a:latin typeface="Posterama"/>
                <a:cs typeface="Arial"/>
              </a:rPr>
              <a:t>.</a:t>
            </a:r>
            <a:endParaRPr lang="en-US" sz="2400">
              <a:solidFill>
                <a:schemeClr val="bg1"/>
              </a:solidFill>
              <a:latin typeface="Posterama"/>
              <a:cs typeface="Arial"/>
            </a:endParaRPr>
          </a:p>
          <a:p>
            <a:pPr marL="285750" indent="-285750" algn="ctr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br>
              <a:rPr lang="en-US" sz="1500">
                <a:latin typeface="Arial"/>
                <a:cs typeface="Arial"/>
              </a:rPr>
            </a:br>
            <a:endParaRPr lang="en-US" sz="1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288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AEE4F-0F4C-DF3E-C875-D648ED991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89B237A2-AD02-2AF3-7EB3-C4E9BC0BF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50B69EE2-2B0F-119F-9DEC-804F6A7A2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28E6CE58-D0A8-39E0-B39F-C8AB143F5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5825F84F-FE53-3957-A07C-4CDDEA0F5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3EBE7C-11E4-E476-6F07-6DFB33ADE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C83ED2E5-8DCB-1595-889C-0C5D988D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52318A-57C5-37A0-C769-5CC8CF3B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B5E4DCEC-6C97-E4A9-74E1-DFE9A0192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1370457A-BB34-45D7-DFCC-D038451C1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C482102B-4D5A-E263-F68E-0FDF6164F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C2BB26B-86F1-35E9-F551-67F14E724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1F70E1-59C8-1FD1-839D-17C1FF993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E11CF6-1AB3-62C1-6F08-273A6863E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6970E1A-DCC8-3E09-7216-559ABC4D2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0B4DA3-4DA9-B8F6-0287-9CB93F4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EFF276-C541-B2E2-1143-26D6273A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624A27-F13F-474F-5BE0-D52DB35DC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285FF-7D57-3038-77B6-3291529D3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657C412-4AAD-B943-329C-D3564FD67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5F91D7-1071-EA65-689A-DCF029C5E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6756EF-86D4-03CD-E09B-CA21C6E30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AE6D6B-9907-0086-AA7C-F02AB8CC4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4C6400-95BB-CAAD-A0F4-1CC04F53B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212D8DD-8F42-9608-BC0D-646155D4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A586855-9198-17EF-5367-BF4D6392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83B141-D207-7031-35FB-591A94A29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532FFE-A172-159C-240D-A04F60202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8766A39-664A-B53E-ADA4-20F6CB745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470BE0-112A-6696-83B8-8CE7D9D5F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751C93-AE0E-94C2-9B2F-102FE07C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A94707-78AD-C7B1-E306-269ABEED6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2B791DD-6B46-487B-9DE9-094A67537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592662-0E8F-CA82-BDC1-3503B0527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65A1F588-AA7D-FB6D-5DA3-BA5EF9392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1096" y="297572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b="1">
                <a:cs typeface="Posterama"/>
              </a:rPr>
              <a:t>Arhitektura sustava</a:t>
            </a:r>
            <a:endParaRPr lang="hr-HR" b="1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A92693DF-07E8-3C21-E433-D24E1C784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 descr="Slika na kojoj se prikazuje tekst, snimka zaslona, dijagram, dizajn&#10;&#10;Opis je automatski generiran">
            <a:extLst>
              <a:ext uri="{FF2B5EF4-FFF2-40B4-BE49-F238E27FC236}">
                <a16:creationId xmlns:a16="http://schemas.microsoft.com/office/drawing/2014/main" id="{E074A899-7B7D-0B0C-7388-3C5987CD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79" y="1524134"/>
            <a:ext cx="61531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0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35F72-F1C6-A1E6-963C-515BDD15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633F09BE-59EC-AD18-8240-2DB88FEBD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Slika 3" descr="Slika na kojoj se prikazuje kotač, vozilo, Kopneno vozilo, guma&#10;&#10;Opis je automatski generiran">
            <a:extLst>
              <a:ext uri="{FF2B5EF4-FFF2-40B4-BE49-F238E27FC236}">
                <a16:creationId xmlns:a16="http://schemas.microsoft.com/office/drawing/2014/main" id="{4EA239FE-F105-B4C9-DFA3-B020E1437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3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5" name="Rectangle 10">
            <a:extLst>
              <a:ext uri="{FF2B5EF4-FFF2-40B4-BE49-F238E27FC236}">
                <a16:creationId xmlns:a16="http://schemas.microsoft.com/office/drawing/2014/main" id="{2C3B972D-71A5-1655-0708-05D95DC8D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3DD99775-AA23-D66D-486D-5A32BC464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CACCCE-F8DC-521A-E656-6952D5A02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26E86365-BB56-A16D-7B0B-D41E5D44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4B60F3-25E5-A561-3AE1-BFFD35F9E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D5C332DF-8B73-8C68-360C-C0838ABDC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46120A79-C59C-DF1C-B42E-BF74CEB88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F2F2617B-791A-38D5-33FF-3D93F022F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EF5EBE-5080-A2ED-B7F1-CDBB91EE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FEB14B-34B0-3533-EA98-12C7970E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3AA3D-09E0-85C7-5EA5-3FED08003D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B501C5-CA40-535C-D048-ED8FAFD31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0DD08C-CF33-6BA6-DCEF-A31E60E1C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244A64-0204-D2DC-F196-77EC086DE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CB1EA1-8E78-B1B1-101C-43FE451EB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B862CF-ED48-D587-1AE1-B8F48570E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1A6393-F830-9CB3-A318-A3F21FDD4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E4B5C8-6E76-867C-9350-FF47543A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DB8F2-430A-5762-3EEA-12CD427C3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B98B3-EA2A-A56B-9298-9B949D229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47AFA92-09F1-2AC6-79C7-405A5D6E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6C5098-EFE3-D3F7-8DBD-8E5EB06CF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1E5B50-33D3-0E80-B692-0B3A0B978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565618-488D-BBF3-55B6-DC4F1D99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F4E287C-801B-22C8-307D-4041168C7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6710D0-7D7A-4797-0BC0-CB3C7A38B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5539EE-7A30-2E5B-34CC-D014BFA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4AFA595-7FCD-4FB6-4A02-06F95DC2E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77C530-D8E9-94CC-6943-ABB1B160D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734C50-1614-B906-8562-DD25ADCA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2D9E9A3-D620-E3CE-245C-118ED4CA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4DA3C883-F792-B3A2-BCA6-4C3FE7F9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1255" y="245618"/>
            <a:ext cx="9994373" cy="2226244"/>
          </a:xfrm>
        </p:spPr>
        <p:txBody>
          <a:bodyPr anchor="t">
            <a:normAutofit/>
          </a:bodyPr>
          <a:lstStyle/>
          <a:p>
            <a:r>
              <a:rPr lang="hr-HR" b="1">
                <a:cs typeface="Posterama"/>
              </a:rPr>
              <a:t>Organizacija rada</a:t>
            </a:r>
            <a:r>
              <a:rPr lang="hr-HR">
                <a:cs typeface="Posterama"/>
              </a:rPr>
              <a:t> </a:t>
            </a:r>
            <a:endParaRPr lang="hr-HR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85A1908F-393E-130B-95C7-30B5CF5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B0BE9E79-64A6-8F5E-DD4B-31CCFFDAC8EE}"/>
              </a:ext>
            </a:extLst>
          </p:cNvPr>
          <p:cNvSpPr txBox="1"/>
          <p:nvPr/>
        </p:nvSpPr>
        <p:spPr>
          <a:xfrm>
            <a:off x="290079" y="2169102"/>
            <a:ext cx="11245994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hr-HR" sz="2800" b="1">
                <a:solidFill>
                  <a:schemeClr val="bg1"/>
                </a:solidFill>
                <a:latin typeface="Posterama"/>
                <a:ea typeface="+mn-lt"/>
                <a:cs typeface="+mn-lt"/>
              </a:rPr>
              <a:t>Princip oblikovanja softverske potpore koji smo implementirali jest podjela razvojnog tima na manje timove, pri čemu svaki tim odgovara za određeni dio posla.</a:t>
            </a:r>
            <a:endParaRPr lang="sr-Latn-RS" sz="2800" b="1">
              <a:solidFill>
                <a:schemeClr val="bg1"/>
              </a:solidFill>
              <a:latin typeface="Posterama"/>
              <a:cs typeface="Posterama"/>
            </a:endParaRPr>
          </a:p>
          <a:p>
            <a:pPr marL="285750" indent="-285750">
              <a:buFont typeface="Calibri"/>
              <a:buChar char="-"/>
            </a:pPr>
            <a:r>
              <a:rPr lang="hr-HR" sz="2800" b="1">
                <a:solidFill>
                  <a:schemeClr val="bg1"/>
                </a:solidFill>
                <a:latin typeface="Posterama"/>
                <a:cs typeface="Posterama"/>
              </a:rPr>
              <a:t>Naš razvojni tim </a:t>
            </a:r>
            <a:r>
              <a:rPr lang="hr-HR" sz="2800" b="1" err="1">
                <a:solidFill>
                  <a:schemeClr val="bg1"/>
                </a:solidFill>
                <a:latin typeface="Posterama"/>
                <a:cs typeface="Posterama"/>
              </a:rPr>
              <a:t>Šargarepoljupci</a:t>
            </a:r>
            <a:r>
              <a:rPr lang="hr-HR" sz="2800" b="1">
                <a:solidFill>
                  <a:schemeClr val="bg1"/>
                </a:solidFill>
                <a:latin typeface="Posterama"/>
                <a:cs typeface="Posterama"/>
              </a:rPr>
              <a:t> podjeli li smo u 3 </a:t>
            </a:r>
            <a:r>
              <a:rPr lang="hr-HR" sz="2800" b="1" err="1">
                <a:solidFill>
                  <a:schemeClr val="bg1"/>
                </a:solidFill>
                <a:latin typeface="Posterama"/>
                <a:cs typeface="Posterama"/>
              </a:rPr>
              <a:t>podtima</a:t>
            </a:r>
            <a:r>
              <a:rPr lang="hr-HR" sz="2800" b="1">
                <a:solidFill>
                  <a:schemeClr val="bg1"/>
                </a:solidFill>
                <a:latin typeface="Posterama"/>
                <a:cs typeface="Posterama"/>
              </a:rPr>
              <a:t> zadužena za razvoj </a:t>
            </a:r>
            <a:r>
              <a:rPr lang="hr-HR" sz="2800" b="1" err="1">
                <a:solidFill>
                  <a:schemeClr val="bg1"/>
                </a:solidFill>
                <a:latin typeface="Posterama"/>
                <a:cs typeface="Posterama"/>
              </a:rPr>
              <a:t>backendad</a:t>
            </a:r>
            <a:r>
              <a:rPr lang="hr-HR" sz="2800" b="1">
                <a:solidFill>
                  <a:schemeClr val="bg1"/>
                </a:solidFill>
                <a:latin typeface="Posterama"/>
                <a:cs typeface="Posterama"/>
              </a:rPr>
              <a:t>, </a:t>
            </a:r>
            <a:r>
              <a:rPr lang="hr-HR" sz="2800" b="1" err="1">
                <a:solidFill>
                  <a:schemeClr val="bg1"/>
                </a:solidFill>
                <a:latin typeface="Posterama"/>
                <a:cs typeface="Posterama"/>
              </a:rPr>
              <a:t>forntenda</a:t>
            </a:r>
            <a:r>
              <a:rPr lang="hr-HR" sz="2800" b="1">
                <a:solidFill>
                  <a:schemeClr val="bg1"/>
                </a:solidFill>
                <a:latin typeface="Posterama"/>
                <a:cs typeface="Posterama"/>
              </a:rPr>
              <a:t> i pisanja </a:t>
            </a:r>
            <a:r>
              <a:rPr lang="hr-HR" sz="2800" b="1" err="1">
                <a:solidFill>
                  <a:schemeClr val="bg1"/>
                </a:solidFill>
                <a:latin typeface="Posterama"/>
                <a:cs typeface="Posterama"/>
              </a:rPr>
              <a:t>projketne</a:t>
            </a:r>
            <a:r>
              <a:rPr lang="hr-HR" sz="2800" b="1">
                <a:solidFill>
                  <a:schemeClr val="bg1"/>
                </a:solidFill>
                <a:latin typeface="Posterama"/>
                <a:cs typeface="Posterama"/>
              </a:rPr>
              <a:t> dokumentacije.</a:t>
            </a:r>
          </a:p>
          <a:p>
            <a:br>
              <a:rPr lang="en-US"/>
            </a:br>
            <a:endParaRPr lang="en-US"/>
          </a:p>
          <a:p>
            <a:pPr algn="l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3404861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Široki zaslon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1" baseType="lpstr">
      <vt:lpstr>SineVTI</vt:lpstr>
      <vt:lpstr>SpotPicker</vt:lpstr>
      <vt:lpstr>Sadržaj</vt:lpstr>
      <vt:lpstr>Pregled zahtjeva</vt:lpstr>
      <vt:lpstr>Opis zadatka</vt:lpstr>
      <vt:lpstr>Pregeld zahtjeva</vt:lpstr>
      <vt:lpstr>Pregled nefunkcionalnih zahtjeva</vt:lpstr>
      <vt:lpstr>Korišteni alati i tehnologije </vt:lpstr>
      <vt:lpstr>Arhitektura sustava</vt:lpstr>
      <vt:lpstr>Organizacija rada 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3</cp:revision>
  <dcterms:created xsi:type="dcterms:W3CDTF">2024-01-22T21:30:43Z</dcterms:created>
  <dcterms:modified xsi:type="dcterms:W3CDTF">2024-01-22T23:01:39Z</dcterms:modified>
</cp:coreProperties>
</file>