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59" r:id="rId5"/>
    <p:sldId id="260" r:id="rId6"/>
    <p:sldId id="268" r:id="rId7"/>
    <p:sldId id="269" r:id="rId8"/>
    <p:sldId id="270" r:id="rId9"/>
    <p:sldId id="263" r:id="rId10"/>
    <p:sldId id="264" r:id="rId11"/>
    <p:sldId id="265" r:id="rId12"/>
    <p:sldId id="271" r:id="rId13"/>
    <p:sldId id="272" r:id="rId14"/>
    <p:sldId id="273" r:id="rId15"/>
    <p:sldId id="267"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51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E4993-02C8-4FA4-B0C0-D16F521A99BE}" type="datetimeFigureOut">
              <a:rPr lang="en-US" smtClean="0"/>
              <a:t>9/22/2025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FF1B2-3EC0-4CA9-A8A6-56DFCA6B1FFF}" type="slidenum">
              <a:rPr lang="en-US" smtClean="0"/>
              <a:t>‹#›</a:t>
            </a:fld>
            <a:endParaRPr lang="en-US"/>
          </a:p>
        </p:txBody>
      </p:sp>
    </p:spTree>
    <p:extLst>
      <p:ext uri="{BB962C8B-B14F-4D97-AF65-F5344CB8AC3E}">
        <p14:creationId xmlns:p14="http://schemas.microsoft.com/office/powerpoint/2010/main" val="429252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F1B2-3EC0-4CA9-A8A6-56DFCA6B1FFF}" type="slidenum">
              <a:rPr lang="en-US" smtClean="0"/>
              <a:t>10</a:t>
            </a:fld>
            <a:endParaRPr lang="en-US"/>
          </a:p>
        </p:txBody>
      </p:sp>
    </p:spTree>
    <p:extLst>
      <p:ext uri="{BB962C8B-B14F-4D97-AF65-F5344CB8AC3E}">
        <p14:creationId xmlns:p14="http://schemas.microsoft.com/office/powerpoint/2010/main" val="3203802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EFF1B2-3EC0-4CA9-A8A6-56DFCA6B1FFF}" type="slidenum">
              <a:rPr lang="en-US" smtClean="0"/>
              <a:t>13</a:t>
            </a:fld>
            <a:endParaRPr lang="en-US"/>
          </a:p>
        </p:txBody>
      </p:sp>
    </p:spTree>
    <p:extLst>
      <p:ext uri="{BB962C8B-B14F-4D97-AF65-F5344CB8AC3E}">
        <p14:creationId xmlns:p14="http://schemas.microsoft.com/office/powerpoint/2010/main" val="4123419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59017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42153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088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55448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1610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46812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56596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20594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1319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61610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68231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8" name="Footer Placeholder 7"/>
          <p:cNvSpPr>
            <a:spLocks noGrp="1"/>
          </p:cNvSpPr>
          <p:nvPr>
            <p:ph type="ftr" sz="quarter" idx="11"/>
          </p:nvPr>
        </p:nvSpPr>
        <p:spPr/>
        <p:txBody>
          <a:bodyPr/>
          <a:lstStyle/>
          <a:p>
            <a:endParaRPr lang="en-UG" dirty="0"/>
          </a:p>
        </p:txBody>
      </p:sp>
      <p:sp>
        <p:nvSpPr>
          <p:cNvPr id="9" name="Slide Number Placeholder 8"/>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78333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4" name="Footer Placeholder 3"/>
          <p:cNvSpPr>
            <a:spLocks noGrp="1"/>
          </p:cNvSpPr>
          <p:nvPr>
            <p:ph type="ftr" sz="quarter" idx="11"/>
          </p:nvPr>
        </p:nvSpPr>
        <p:spPr/>
        <p:txBody>
          <a:bodyPr/>
          <a:lstStyle/>
          <a:p>
            <a:endParaRPr lang="en-UG" dirty="0"/>
          </a:p>
        </p:txBody>
      </p:sp>
      <p:sp>
        <p:nvSpPr>
          <p:cNvPr id="5" name="Slide Number Placeholder 4"/>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718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3" name="Footer Placeholder 2"/>
          <p:cNvSpPr>
            <a:spLocks noGrp="1"/>
          </p:cNvSpPr>
          <p:nvPr>
            <p:ph type="ftr" sz="quarter" idx="11"/>
          </p:nvPr>
        </p:nvSpPr>
        <p:spPr/>
        <p:txBody>
          <a:bodyPr/>
          <a:lstStyle/>
          <a:p>
            <a:endParaRPr lang="en-UG" dirty="0"/>
          </a:p>
        </p:txBody>
      </p:sp>
      <p:sp>
        <p:nvSpPr>
          <p:cNvPr id="4" name="Slide Number Placeholder 3"/>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88082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1490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09/22/2025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71024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35DA8-7389-492B-8586-63D3F496E9F3}" type="datetimeFigureOut">
              <a:rPr lang="en-UG" smtClean="0"/>
              <a:t>09/22/2025</a:t>
            </a:fld>
            <a:endParaRPr lang="en-UG"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4D1F6C-92F9-40DD-970C-12E8E221DC95}" type="slidenum">
              <a:rPr lang="en-UG" smtClean="0"/>
              <a:t>‹#›</a:t>
            </a:fld>
            <a:endParaRPr lang="en-UG" dirty="0"/>
          </a:p>
        </p:txBody>
      </p:sp>
    </p:spTree>
    <p:extLst>
      <p:ext uri="{BB962C8B-B14F-4D97-AF65-F5344CB8AC3E}">
        <p14:creationId xmlns:p14="http://schemas.microsoft.com/office/powerpoint/2010/main" val="969163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wangusid22/WANGUSI-DAVID.git" TargetMode="External"/><Relationship Id="rId3" Type="http://schemas.openxmlformats.org/officeDocument/2006/relationships/hyperlink" Target="https://github.com/Chemonges-mikirar/Chemonges" TargetMode="External"/><Relationship Id="rId7" Type="http://schemas.openxmlformats.org/officeDocument/2006/relationships/hyperlink" Target="https://github.com/oulesadock25/Oule-Sadock-.git" TargetMode="External"/><Relationship Id="rId2" Type="http://schemas.openxmlformats.org/officeDocument/2006/relationships/hyperlink" Target="https://github.com/kabweruandrew39-alt/Andrew.git" TargetMode="External"/><Relationship Id="rId1" Type="http://schemas.openxmlformats.org/officeDocument/2006/relationships/slideLayout" Target="../slideLayouts/slideLayout2.xml"/><Relationship Id="rId6" Type="http://schemas.openxmlformats.org/officeDocument/2006/relationships/hyperlink" Target="https://github.com/joysanyu22-cell/SANYU-JOY.git" TargetMode="External"/><Relationship Id="rId11" Type="http://schemas.openxmlformats.org/officeDocument/2006/relationships/hyperlink" Target="https://github.com/leonardkitutu1-hue/leonard-kitutu.git" TargetMode="External"/><Relationship Id="rId5" Type="http://schemas.openxmlformats.org/officeDocument/2006/relationships/hyperlink" Target="https://github.com/JOHNDIKITAL/johndikitalmatlab.git" TargetMode="External"/><Relationship Id="rId10" Type="http://schemas.openxmlformats.org/officeDocument/2006/relationships/hyperlink" Target="https://github.com/mildredmoreen/ATYANG-MILDRED-.git" TargetMode="External"/><Relationship Id="rId4" Type="http://schemas.openxmlformats.org/officeDocument/2006/relationships/hyperlink" Target="https://github.com/Nagasharitah/Nagasha-Ritta.git" TargetMode="External"/><Relationship Id="rId9" Type="http://schemas.openxmlformats.org/officeDocument/2006/relationships/hyperlink" Target="https://github.com/SebyatikaColline/Sebyatika-Colline.gi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1EA-DCF0-B7FC-72E4-ADB92D300DA4}"/>
              </a:ext>
            </a:extLst>
          </p:cNvPr>
          <p:cNvSpPr>
            <a:spLocks noGrp="1"/>
          </p:cNvSpPr>
          <p:nvPr>
            <p:ph type="ctrTitle"/>
          </p:nvPr>
        </p:nvSpPr>
        <p:spPr>
          <a:xfrm>
            <a:off x="1507067" y="1782698"/>
            <a:ext cx="7766936" cy="1646302"/>
          </a:xfrm>
        </p:spPr>
        <p:txBody>
          <a:bodyPr/>
          <a:lstStyle/>
          <a:p>
            <a:r>
              <a:rPr lang="en-US" dirty="0">
                <a:solidFill>
                  <a:schemeClr val="tx1"/>
                </a:solidFill>
              </a:rPr>
              <a:t>MATLAB ASSIGNMENT 1</a:t>
            </a:r>
            <a:endParaRPr lang="en-UG" dirty="0">
              <a:solidFill>
                <a:schemeClr val="tx1"/>
              </a:solidFill>
            </a:endParaRPr>
          </a:p>
        </p:txBody>
      </p:sp>
      <p:sp>
        <p:nvSpPr>
          <p:cNvPr id="3" name="Subtitle 2">
            <a:extLst>
              <a:ext uri="{FF2B5EF4-FFF2-40B4-BE49-F238E27FC236}">
                <a16:creationId xmlns:a16="http://schemas.microsoft.com/office/drawing/2014/main" id="{ACD7C6C8-6746-D4F5-A97C-1107C43350CD}"/>
              </a:ext>
            </a:extLst>
          </p:cNvPr>
          <p:cNvSpPr>
            <a:spLocks noGrp="1"/>
          </p:cNvSpPr>
          <p:nvPr>
            <p:ph type="subTitle" idx="1"/>
          </p:nvPr>
        </p:nvSpPr>
        <p:spPr>
          <a:xfrm>
            <a:off x="1507067" y="3639353"/>
            <a:ext cx="7766936" cy="1096899"/>
          </a:xfrm>
        </p:spPr>
        <p:txBody>
          <a:bodyPr/>
          <a:lstStyle/>
          <a:p>
            <a:r>
              <a:rPr lang="en-US" dirty="0">
                <a:solidFill>
                  <a:schemeClr val="tx1"/>
                </a:solidFill>
              </a:rPr>
              <a:t>GROUP 16</a:t>
            </a:r>
            <a:endParaRPr lang="en-UG" dirty="0">
              <a:solidFill>
                <a:schemeClr val="tx1"/>
              </a:solidFill>
            </a:endParaRPr>
          </a:p>
        </p:txBody>
      </p:sp>
    </p:spTree>
    <p:extLst>
      <p:ext uri="{BB962C8B-B14F-4D97-AF65-F5344CB8AC3E}">
        <p14:creationId xmlns:p14="http://schemas.microsoft.com/office/powerpoint/2010/main" val="233635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7502E3-BDD2-4AF8-9C40-3A8FF81A8274}"/>
              </a:ext>
            </a:extLst>
          </p:cNvPr>
          <p:cNvPicPr/>
          <p:nvPr/>
        </p:nvPicPr>
        <p:blipFill>
          <a:blip r:embed="rId3">
            <a:extLst>
              <a:ext uri="{28A0092B-C50C-407E-A947-70E740481C1C}">
                <a14:useLocalDpi xmlns:a14="http://schemas.microsoft.com/office/drawing/2010/main" val="0"/>
              </a:ext>
            </a:extLst>
          </a:blip>
          <a:stretch>
            <a:fillRect/>
          </a:stretch>
        </p:blipFill>
        <p:spPr>
          <a:xfrm>
            <a:off x="547814" y="365761"/>
            <a:ext cx="8696770" cy="4937760"/>
          </a:xfrm>
          <a:prstGeom prst="rect">
            <a:avLst/>
          </a:prstGeom>
        </p:spPr>
      </p:pic>
    </p:spTree>
    <p:extLst>
      <p:ext uri="{BB962C8B-B14F-4D97-AF65-F5344CB8AC3E}">
        <p14:creationId xmlns:p14="http://schemas.microsoft.com/office/powerpoint/2010/main" val="6798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946A740-17B4-4364-8A1C-8C15788DC08B}"/>
              </a:ext>
            </a:extLst>
          </p:cNvPr>
          <p:cNvPicPr/>
          <p:nvPr/>
        </p:nvPicPr>
        <p:blipFill>
          <a:blip r:embed="rId2">
            <a:extLst>
              <a:ext uri="{28A0092B-C50C-407E-A947-70E740481C1C}">
                <a14:useLocalDpi xmlns:a14="http://schemas.microsoft.com/office/drawing/2010/main" val="0"/>
              </a:ext>
            </a:extLst>
          </a:blip>
          <a:stretch>
            <a:fillRect/>
          </a:stretch>
        </p:blipFill>
        <p:spPr>
          <a:xfrm>
            <a:off x="623570" y="325882"/>
            <a:ext cx="8803894" cy="5050790"/>
          </a:xfrm>
          <a:prstGeom prst="rect">
            <a:avLst/>
          </a:prstGeom>
        </p:spPr>
      </p:pic>
    </p:spTree>
    <p:extLst>
      <p:ext uri="{BB962C8B-B14F-4D97-AF65-F5344CB8AC3E}">
        <p14:creationId xmlns:p14="http://schemas.microsoft.com/office/powerpoint/2010/main" val="3996378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519F45-4CF7-4448-BD74-8B1B008F28DE}"/>
              </a:ext>
            </a:extLst>
          </p:cNvPr>
          <p:cNvPicPr/>
          <p:nvPr/>
        </p:nvPicPr>
        <p:blipFill>
          <a:blip r:embed="rId2">
            <a:extLst>
              <a:ext uri="{28A0092B-C50C-407E-A947-70E740481C1C}">
                <a14:useLocalDpi xmlns:a14="http://schemas.microsoft.com/office/drawing/2010/main" val="0"/>
              </a:ext>
            </a:extLst>
          </a:blip>
          <a:stretch>
            <a:fillRect/>
          </a:stretch>
        </p:blipFill>
        <p:spPr>
          <a:xfrm>
            <a:off x="715644" y="360426"/>
            <a:ext cx="8711819" cy="5016246"/>
          </a:xfrm>
          <a:prstGeom prst="rect">
            <a:avLst/>
          </a:prstGeom>
        </p:spPr>
      </p:pic>
    </p:spTree>
    <p:extLst>
      <p:ext uri="{BB962C8B-B14F-4D97-AF65-F5344CB8AC3E}">
        <p14:creationId xmlns:p14="http://schemas.microsoft.com/office/powerpoint/2010/main" val="1817528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A853A2-C393-48CF-BD20-04C393AFA0BC}"/>
              </a:ext>
            </a:extLst>
          </p:cNvPr>
          <p:cNvPicPr/>
          <p:nvPr/>
        </p:nvPicPr>
        <p:blipFill>
          <a:blip r:embed="rId3">
            <a:extLst>
              <a:ext uri="{28A0092B-C50C-407E-A947-70E740481C1C}">
                <a14:useLocalDpi xmlns:a14="http://schemas.microsoft.com/office/drawing/2010/main" val="0"/>
              </a:ext>
            </a:extLst>
          </a:blip>
          <a:stretch>
            <a:fillRect/>
          </a:stretch>
        </p:blipFill>
        <p:spPr>
          <a:xfrm>
            <a:off x="758952" y="2049018"/>
            <a:ext cx="7392162" cy="1014222"/>
          </a:xfrm>
          <a:prstGeom prst="rect">
            <a:avLst/>
          </a:prstGeom>
        </p:spPr>
      </p:pic>
      <p:sp>
        <p:nvSpPr>
          <p:cNvPr id="4" name="TextBox 3">
            <a:extLst>
              <a:ext uri="{FF2B5EF4-FFF2-40B4-BE49-F238E27FC236}">
                <a16:creationId xmlns:a16="http://schemas.microsoft.com/office/drawing/2014/main" id="{2F65B908-F3A3-40B5-80FD-8178A01DF674}"/>
              </a:ext>
            </a:extLst>
          </p:cNvPr>
          <p:cNvSpPr txBox="1"/>
          <p:nvPr/>
        </p:nvSpPr>
        <p:spPr>
          <a:xfrm>
            <a:off x="758952" y="886968"/>
            <a:ext cx="7392162" cy="646331"/>
          </a:xfrm>
          <a:prstGeom prst="rect">
            <a:avLst/>
          </a:prstGeom>
          <a:noFill/>
        </p:spPr>
        <p:txBody>
          <a:bodyPr wrap="square" rtlCol="0">
            <a:spAutoFit/>
          </a:bodyPr>
          <a:lstStyle/>
          <a:p>
            <a:r>
              <a:rPr lang="en-US" b="1" dirty="0"/>
              <a:t>Saving The Variable</a:t>
            </a:r>
          </a:p>
          <a:p>
            <a:pPr marL="285750" indent="-285750">
              <a:buFont typeface="Arial" panose="020B0604020202020204" pitchFamily="34" charset="0"/>
              <a:buChar char="•"/>
            </a:pPr>
            <a:r>
              <a:rPr lang="en-US" dirty="0"/>
              <a:t>Using the save function, we saved the variable as </a:t>
            </a:r>
            <a:r>
              <a:rPr lang="en-US" i="1" dirty="0"/>
              <a:t>“</a:t>
            </a:r>
            <a:r>
              <a:rPr lang="en-US" i="1" dirty="0" err="1"/>
              <a:t>Students.mat</a:t>
            </a:r>
            <a:r>
              <a:rPr lang="en-US" i="1" dirty="0"/>
              <a:t>”</a:t>
            </a:r>
            <a:endParaRPr lang="en-US" dirty="0"/>
          </a:p>
        </p:txBody>
      </p:sp>
    </p:spTree>
    <p:extLst>
      <p:ext uri="{BB962C8B-B14F-4D97-AF65-F5344CB8AC3E}">
        <p14:creationId xmlns:p14="http://schemas.microsoft.com/office/powerpoint/2010/main" val="290256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D8668-003D-40BF-893E-26438F5A2FDC}"/>
              </a:ext>
            </a:extLst>
          </p:cNvPr>
          <p:cNvSpPr txBox="1"/>
          <p:nvPr/>
        </p:nvSpPr>
        <p:spPr>
          <a:xfrm>
            <a:off x="1490472" y="530352"/>
            <a:ext cx="2734056" cy="369332"/>
          </a:xfrm>
          <a:prstGeom prst="rect">
            <a:avLst/>
          </a:prstGeom>
          <a:noFill/>
        </p:spPr>
        <p:txBody>
          <a:bodyPr wrap="square" rtlCol="0">
            <a:spAutoFit/>
          </a:bodyPr>
          <a:lstStyle/>
          <a:p>
            <a:r>
              <a:rPr lang="en-US" b="1" dirty="0"/>
              <a:t>RESULTS</a:t>
            </a:r>
          </a:p>
        </p:txBody>
      </p:sp>
      <p:pic>
        <p:nvPicPr>
          <p:cNvPr id="3" name="Picture 2">
            <a:extLst>
              <a:ext uri="{FF2B5EF4-FFF2-40B4-BE49-F238E27FC236}">
                <a16:creationId xmlns:a16="http://schemas.microsoft.com/office/drawing/2014/main" id="{F09E4796-5FB7-4779-9E4D-6A367D5089B2}"/>
              </a:ext>
            </a:extLst>
          </p:cNvPr>
          <p:cNvPicPr/>
          <p:nvPr/>
        </p:nvPicPr>
        <p:blipFill>
          <a:blip r:embed="rId2">
            <a:extLst>
              <a:ext uri="{28A0092B-C50C-407E-A947-70E740481C1C}">
                <a14:useLocalDpi xmlns:a14="http://schemas.microsoft.com/office/drawing/2010/main" val="0"/>
              </a:ext>
            </a:extLst>
          </a:blip>
          <a:stretch>
            <a:fillRect/>
          </a:stretch>
        </p:blipFill>
        <p:spPr>
          <a:xfrm>
            <a:off x="1200276" y="1229090"/>
            <a:ext cx="7742555" cy="3037586"/>
          </a:xfrm>
          <a:prstGeom prst="rect">
            <a:avLst/>
          </a:prstGeom>
        </p:spPr>
      </p:pic>
    </p:spTree>
    <p:extLst>
      <p:ext uri="{BB962C8B-B14F-4D97-AF65-F5344CB8AC3E}">
        <p14:creationId xmlns:p14="http://schemas.microsoft.com/office/powerpoint/2010/main" val="320946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7C02-B7F2-44FF-2D46-3E40E6B18EE2}"/>
              </a:ext>
            </a:extLst>
          </p:cNvPr>
          <p:cNvSpPr>
            <a:spLocks noGrp="1"/>
          </p:cNvSpPr>
          <p:nvPr>
            <p:ph type="title"/>
          </p:nvPr>
        </p:nvSpPr>
        <p:spPr/>
        <p:txBody>
          <a:bodyPr/>
          <a:lstStyle/>
          <a:p>
            <a:r>
              <a:rPr lang="en-US" dirty="0"/>
              <a:t>CONCLUSION</a:t>
            </a:r>
            <a:endParaRPr lang="en-UG" dirty="0"/>
          </a:p>
        </p:txBody>
      </p:sp>
      <p:sp>
        <p:nvSpPr>
          <p:cNvPr id="3" name="Content Placeholder 2">
            <a:extLst>
              <a:ext uri="{FF2B5EF4-FFF2-40B4-BE49-F238E27FC236}">
                <a16:creationId xmlns:a16="http://schemas.microsoft.com/office/drawing/2014/main" id="{955F2774-B023-38E3-8E04-592BF3FBB8DE}"/>
              </a:ext>
            </a:extLst>
          </p:cNvPr>
          <p:cNvSpPr>
            <a:spLocks noGrp="1"/>
          </p:cNvSpPr>
          <p:nvPr>
            <p:ph idx="1"/>
          </p:nvPr>
        </p:nvSpPr>
        <p:spPr/>
        <p:txBody>
          <a:bodyPr/>
          <a:lstStyle/>
          <a:p>
            <a:r>
              <a:rPr lang="en-US" dirty="0">
                <a:latin typeface="+mj-lt"/>
              </a:rPr>
              <a:t>Exposure to Kaggle.com proves to be fruitful as it holds a variety of datasets serving as a source of information to group students. The assignment has furthermore enabled students to</a:t>
            </a:r>
            <a:r>
              <a:rPr lang="en-US" dirty="0">
                <a:solidFill>
                  <a:srgbClr val="000000"/>
                </a:solidFill>
                <a:latin typeface="+mj-lt"/>
                <a:ea typeface="Times New Roman" panose="02020603050405020304" pitchFamily="18" charset="0"/>
              </a:rPr>
              <a:t> convert tables into structural arrays, output variables into a single workbook and write code that stores multiple information into a single variable.</a:t>
            </a:r>
          </a:p>
          <a:p>
            <a:r>
              <a:rPr lang="en-US" dirty="0">
                <a:solidFill>
                  <a:srgbClr val="000000"/>
                </a:solidFill>
                <a:latin typeface="+mj-lt"/>
              </a:rPr>
              <a:t>Use of MATLAB to organize personal attributes makes data analysis simpler and effective</a:t>
            </a:r>
            <a:endParaRPr lang="en-UG" dirty="0">
              <a:latin typeface="+mj-lt"/>
            </a:endParaRPr>
          </a:p>
        </p:txBody>
      </p:sp>
    </p:spTree>
    <p:extLst>
      <p:ext uri="{BB962C8B-B14F-4D97-AF65-F5344CB8AC3E}">
        <p14:creationId xmlns:p14="http://schemas.microsoft.com/office/powerpoint/2010/main" val="66165347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circle(in)">
                                      <p:cBhvr>
                                        <p:cTn id="1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C4DB8-D091-421A-9598-D873127CC102}"/>
              </a:ext>
            </a:extLst>
          </p:cNvPr>
          <p:cNvSpPr>
            <a:spLocks noGrp="1"/>
          </p:cNvSpPr>
          <p:nvPr>
            <p:ph type="ctrTitle"/>
          </p:nvPr>
        </p:nvSpPr>
        <p:spPr/>
        <p:txBody>
          <a:bodyPr/>
          <a:lstStyle/>
          <a:p>
            <a:r>
              <a:rPr lang="en-US" dirty="0">
                <a:solidFill>
                  <a:srgbClr val="0070C0"/>
                </a:solidFill>
              </a:rPr>
              <a:t>THANK YOU</a:t>
            </a:r>
          </a:p>
        </p:txBody>
      </p:sp>
      <p:sp>
        <p:nvSpPr>
          <p:cNvPr id="3" name="Subtitle 2">
            <a:extLst>
              <a:ext uri="{FF2B5EF4-FFF2-40B4-BE49-F238E27FC236}">
                <a16:creationId xmlns:a16="http://schemas.microsoft.com/office/drawing/2014/main" id="{77185299-F8D5-426E-8082-5D924D122047}"/>
              </a:ext>
            </a:extLst>
          </p:cNvPr>
          <p:cNvSpPr>
            <a:spLocks noGrp="1"/>
          </p:cNvSpPr>
          <p:nvPr>
            <p:ph type="subTitle" idx="1"/>
          </p:nvPr>
        </p:nvSpPr>
        <p:spPr/>
        <p:txBody>
          <a:bodyPr/>
          <a:lstStyle/>
          <a:p>
            <a:r>
              <a:rPr lang="en-US" dirty="0">
                <a:solidFill>
                  <a:schemeClr val="tx1"/>
                </a:solidFill>
              </a:rPr>
              <a:t>Group 16</a:t>
            </a:r>
          </a:p>
        </p:txBody>
      </p:sp>
    </p:spTree>
    <p:extLst>
      <p:ext uri="{BB962C8B-B14F-4D97-AF65-F5344CB8AC3E}">
        <p14:creationId xmlns:p14="http://schemas.microsoft.com/office/powerpoint/2010/main" val="232868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B9AA-388A-7E40-4A1F-BEB8F43EED78}"/>
              </a:ext>
            </a:extLst>
          </p:cNvPr>
          <p:cNvSpPr>
            <a:spLocks noGrp="1"/>
          </p:cNvSpPr>
          <p:nvPr>
            <p:ph type="title"/>
          </p:nvPr>
        </p:nvSpPr>
        <p:spPr>
          <a:xfrm>
            <a:off x="713910" y="408432"/>
            <a:ext cx="8596668" cy="1320800"/>
          </a:xfrm>
        </p:spPr>
        <p:txBody>
          <a:bodyPr/>
          <a:lstStyle/>
          <a:p>
            <a:r>
              <a:rPr lang="en-US" dirty="0">
                <a:solidFill>
                  <a:schemeClr val="tx1"/>
                </a:solidFill>
              </a:rPr>
              <a:t>GROUP 16 MEMBERS</a:t>
            </a:r>
            <a:endParaRPr lang="en-UG" dirty="0">
              <a:solidFill>
                <a:schemeClr val="tx1"/>
              </a:solidFill>
            </a:endParaRPr>
          </a:p>
        </p:txBody>
      </p:sp>
      <p:graphicFrame>
        <p:nvGraphicFramePr>
          <p:cNvPr id="5" name="Content Placeholder 4">
            <a:extLst>
              <a:ext uri="{FF2B5EF4-FFF2-40B4-BE49-F238E27FC236}">
                <a16:creationId xmlns:a16="http://schemas.microsoft.com/office/drawing/2014/main" id="{65B6B581-ECDC-4935-8CC1-2563A89987D3}"/>
              </a:ext>
            </a:extLst>
          </p:cNvPr>
          <p:cNvGraphicFramePr>
            <a:graphicFrameLocks noGrp="1"/>
          </p:cNvGraphicFramePr>
          <p:nvPr>
            <p:ph idx="1"/>
            <p:extLst>
              <p:ext uri="{D42A27DB-BD31-4B8C-83A1-F6EECF244321}">
                <p14:modId xmlns:p14="http://schemas.microsoft.com/office/powerpoint/2010/main" val="2627065743"/>
              </p:ext>
            </p:extLst>
          </p:nvPr>
        </p:nvGraphicFramePr>
        <p:xfrm>
          <a:off x="1637746" y="1189609"/>
          <a:ext cx="7506335" cy="4478782"/>
        </p:xfrm>
        <a:graphic>
          <a:graphicData uri="http://schemas.openxmlformats.org/drawingml/2006/table">
            <a:tbl>
              <a:tblPr firstRow="1" firstCol="1" bandRow="1">
                <a:tableStyleId>{5C22544A-7EE6-4342-B048-85BDC9FD1C3A}</a:tableStyleId>
              </a:tblPr>
              <a:tblGrid>
                <a:gridCol w="379730">
                  <a:extLst>
                    <a:ext uri="{9D8B030D-6E8A-4147-A177-3AD203B41FA5}">
                      <a16:colId xmlns:a16="http://schemas.microsoft.com/office/drawing/2014/main" val="932862360"/>
                    </a:ext>
                  </a:extLst>
                </a:gridCol>
                <a:gridCol w="1205230">
                  <a:extLst>
                    <a:ext uri="{9D8B030D-6E8A-4147-A177-3AD203B41FA5}">
                      <a16:colId xmlns:a16="http://schemas.microsoft.com/office/drawing/2014/main" val="62752626"/>
                    </a:ext>
                  </a:extLst>
                </a:gridCol>
                <a:gridCol w="1306830">
                  <a:extLst>
                    <a:ext uri="{9D8B030D-6E8A-4147-A177-3AD203B41FA5}">
                      <a16:colId xmlns:a16="http://schemas.microsoft.com/office/drawing/2014/main" val="175901040"/>
                    </a:ext>
                  </a:extLst>
                </a:gridCol>
                <a:gridCol w="655320">
                  <a:extLst>
                    <a:ext uri="{9D8B030D-6E8A-4147-A177-3AD203B41FA5}">
                      <a16:colId xmlns:a16="http://schemas.microsoft.com/office/drawing/2014/main" val="3463949964"/>
                    </a:ext>
                  </a:extLst>
                </a:gridCol>
                <a:gridCol w="413385">
                  <a:extLst>
                    <a:ext uri="{9D8B030D-6E8A-4147-A177-3AD203B41FA5}">
                      <a16:colId xmlns:a16="http://schemas.microsoft.com/office/drawing/2014/main" val="1520390819"/>
                    </a:ext>
                  </a:extLst>
                </a:gridCol>
                <a:gridCol w="3545840">
                  <a:extLst>
                    <a:ext uri="{9D8B030D-6E8A-4147-A177-3AD203B41FA5}">
                      <a16:colId xmlns:a16="http://schemas.microsoft.com/office/drawing/2014/main" val="3511333902"/>
                    </a:ext>
                  </a:extLst>
                </a:gridCol>
              </a:tblGrid>
              <a:tr h="0">
                <a:tc>
                  <a:txBody>
                    <a:bodyPr/>
                    <a:lstStyle/>
                    <a:p>
                      <a:pPr marL="0" marR="0" algn="just">
                        <a:lnSpc>
                          <a:spcPct val="115000"/>
                        </a:lnSpc>
                        <a:spcBef>
                          <a:spcPts val="0"/>
                        </a:spcBef>
                        <a:spcAft>
                          <a:spcPts val="0"/>
                        </a:spcAft>
                      </a:pPr>
                      <a:r>
                        <a:rPr lang="en-US" sz="1200" kern="100">
                          <a:effectLst/>
                        </a:rPr>
                        <a:t>NO.</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STUDENT NAME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REG. NO.</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COURSE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SEX</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GITHUB LINK</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369077"/>
                  </a:ext>
                </a:extLst>
              </a:tr>
              <a:tr h="0">
                <a:tc>
                  <a:txBody>
                    <a:bodyPr/>
                    <a:lstStyle/>
                    <a:p>
                      <a:pPr marL="0" marR="0" algn="just">
                        <a:lnSpc>
                          <a:spcPct val="115000"/>
                        </a:lnSpc>
                        <a:spcBef>
                          <a:spcPts val="0"/>
                        </a:spcBef>
                        <a:spcAft>
                          <a:spcPts val="0"/>
                        </a:spcAft>
                      </a:pPr>
                      <a:r>
                        <a:rPr lang="en-US" sz="1200" kern="100">
                          <a:effectLst/>
                        </a:rPr>
                        <a:t>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KABWERU ANDREW</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BU/UG/2024/5057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2"/>
                        </a:rPr>
                        <a:t>https://github.com/kabweruandrew39-alt/Andrew.git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8981123"/>
                  </a:ext>
                </a:extLst>
              </a:tr>
              <a:tr h="0">
                <a:tc>
                  <a:txBody>
                    <a:bodyPr/>
                    <a:lstStyle/>
                    <a:p>
                      <a:pPr marL="0" marR="0" algn="just">
                        <a:lnSpc>
                          <a:spcPct val="115000"/>
                        </a:lnSpc>
                        <a:spcBef>
                          <a:spcPts val="0"/>
                        </a:spcBef>
                        <a:spcAft>
                          <a:spcPts val="0"/>
                        </a:spcAft>
                      </a:pPr>
                      <a:r>
                        <a:rPr lang="en-US" sz="1200" kern="100">
                          <a:effectLst/>
                        </a:rPr>
                        <a:t>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CHEMONGES MIKIRAR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BU/UP/2024/1005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3"/>
                        </a:rPr>
                        <a:t>https://github.com/Chemonges-mikirar/Chemonges</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789875"/>
                  </a:ext>
                </a:extLst>
              </a:tr>
              <a:tr h="0">
                <a:tc>
                  <a:txBody>
                    <a:bodyPr/>
                    <a:lstStyle/>
                    <a:p>
                      <a:pPr marL="0" marR="0" algn="just">
                        <a:lnSpc>
                          <a:spcPct val="115000"/>
                        </a:lnSpc>
                        <a:spcBef>
                          <a:spcPts val="0"/>
                        </a:spcBef>
                        <a:spcAft>
                          <a:spcPts val="0"/>
                        </a:spcAft>
                      </a:pPr>
                      <a:r>
                        <a:rPr lang="en-US" sz="1200" kern="100">
                          <a:effectLst/>
                        </a:rPr>
                        <a:t>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NAGASHA RITTA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BU/UG/2024/5055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4"/>
                        </a:rPr>
                        <a:t>https://github.com/Nagasharitah/Nagasha-Ritta.git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871901"/>
                  </a:ext>
                </a:extLst>
              </a:tr>
              <a:tr h="0">
                <a:tc>
                  <a:txBody>
                    <a:bodyPr/>
                    <a:lstStyle/>
                    <a:p>
                      <a:pPr marL="0" marR="0" algn="just">
                        <a:lnSpc>
                          <a:spcPct val="115000"/>
                        </a:lnSpc>
                        <a:spcBef>
                          <a:spcPts val="0"/>
                        </a:spcBef>
                        <a:spcAft>
                          <a:spcPts val="0"/>
                        </a:spcAft>
                      </a:pPr>
                      <a:r>
                        <a:rPr lang="en-US" sz="1200" kern="100">
                          <a:effectLst/>
                        </a:rPr>
                        <a:t>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DIKITAL JOHN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BU/UP/2024/1125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5"/>
                        </a:rPr>
                        <a:t>https://github.com/JOHNDIKITAL/johndikitalmatlab.git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19763"/>
                  </a:ext>
                </a:extLst>
              </a:tr>
              <a:tr h="0">
                <a:tc>
                  <a:txBody>
                    <a:bodyPr/>
                    <a:lstStyle/>
                    <a:p>
                      <a:pPr marL="0" marR="0" algn="just">
                        <a:lnSpc>
                          <a:spcPct val="115000"/>
                        </a:lnSpc>
                        <a:spcBef>
                          <a:spcPts val="0"/>
                        </a:spcBef>
                        <a:spcAft>
                          <a:spcPts val="0"/>
                        </a:spcAft>
                      </a:pPr>
                      <a:r>
                        <a:rPr lang="en-US" sz="1200" kern="100">
                          <a:effectLst/>
                        </a:rPr>
                        <a:t>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SANYU JOY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BU/UP/2024/5348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MEB</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6"/>
                        </a:rPr>
                        <a:t>https://github.com/joysanyu22-cell/SANYU-JOY.git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364221"/>
                  </a:ext>
                </a:extLst>
              </a:tr>
              <a:tr h="0">
                <a:tc>
                  <a:txBody>
                    <a:bodyPr/>
                    <a:lstStyle/>
                    <a:p>
                      <a:pPr marL="0" marR="0" algn="just">
                        <a:lnSpc>
                          <a:spcPct val="115000"/>
                        </a:lnSpc>
                        <a:spcBef>
                          <a:spcPts val="0"/>
                        </a:spcBef>
                        <a:spcAft>
                          <a:spcPts val="0"/>
                        </a:spcAft>
                      </a:pPr>
                      <a:r>
                        <a:rPr lang="en-US" sz="1200" kern="100">
                          <a:effectLst/>
                        </a:rPr>
                        <a:t>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OULE SADOCK</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BU/UP/2024/0844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7"/>
                        </a:rPr>
                        <a:t>https://github.com/oulesadock25/Oule-Sadock-.git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9730380"/>
                  </a:ext>
                </a:extLst>
              </a:tr>
              <a:tr h="0">
                <a:tc>
                  <a:txBody>
                    <a:bodyPr/>
                    <a:lstStyle/>
                    <a:p>
                      <a:pPr marL="0" marR="0" algn="just">
                        <a:lnSpc>
                          <a:spcPct val="115000"/>
                        </a:lnSpc>
                        <a:spcBef>
                          <a:spcPts val="0"/>
                        </a:spcBef>
                        <a:spcAft>
                          <a:spcPts val="0"/>
                        </a:spcAft>
                      </a:pPr>
                      <a:r>
                        <a:rPr lang="en-US" sz="1200" kern="100">
                          <a:effectLst/>
                        </a:rPr>
                        <a:t>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WANGUSI DAVID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BU/UP/2024/5350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MEB</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8"/>
                        </a:rPr>
                        <a:t>https://github.com/wangusid22/WANGUSI-DAVID.git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68715"/>
                  </a:ext>
                </a:extLst>
              </a:tr>
              <a:tr h="0">
                <a:tc>
                  <a:txBody>
                    <a:bodyPr/>
                    <a:lstStyle/>
                    <a:p>
                      <a:pPr marL="0" marR="0" algn="just">
                        <a:lnSpc>
                          <a:spcPct val="115000"/>
                        </a:lnSpc>
                        <a:spcBef>
                          <a:spcPts val="0"/>
                        </a:spcBef>
                        <a:spcAft>
                          <a:spcPts val="0"/>
                        </a:spcAft>
                      </a:pPr>
                      <a:r>
                        <a:rPr lang="en-US" sz="1200" kern="100">
                          <a:effectLst/>
                        </a:rPr>
                        <a:t>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SEBATIKA COLLINE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BU/UP/2024/0845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0">
                          <a:effectLst/>
                          <a:hlinkClick r:id="rId9"/>
                        </a:rPr>
                        <a:t>https://github.com/SebyatikaColline/Sebyatika-Colline.git</a:t>
                      </a:r>
                      <a:r>
                        <a:rPr lang="en-US" sz="1200" kern="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032801"/>
                  </a:ext>
                </a:extLst>
              </a:tr>
              <a:tr h="0">
                <a:tc>
                  <a:txBody>
                    <a:bodyPr/>
                    <a:lstStyle/>
                    <a:p>
                      <a:pPr marL="0" marR="0" algn="just">
                        <a:lnSpc>
                          <a:spcPct val="115000"/>
                        </a:lnSpc>
                        <a:spcBef>
                          <a:spcPts val="0"/>
                        </a:spcBef>
                        <a:spcAft>
                          <a:spcPts val="0"/>
                        </a:spcAft>
                      </a:pPr>
                      <a:r>
                        <a:rPr lang="en-US" sz="1200" kern="100">
                          <a:effectLst/>
                        </a:rPr>
                        <a:t>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ATYANG MILDRED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BU/UP/2024/1019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10"/>
                        </a:rPr>
                        <a:t>https://github.com/mildredmoreen/ATYANG-MILDRED-.git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960028"/>
                  </a:ext>
                </a:extLst>
              </a:tr>
              <a:tr h="0">
                <a:tc>
                  <a:txBody>
                    <a:bodyPr/>
                    <a:lstStyle/>
                    <a:p>
                      <a:pPr marL="0" marR="0" algn="just">
                        <a:lnSpc>
                          <a:spcPct val="115000"/>
                        </a:lnSpc>
                        <a:spcBef>
                          <a:spcPts val="0"/>
                        </a:spcBef>
                        <a:spcAft>
                          <a:spcPts val="0"/>
                        </a:spcAft>
                      </a:pPr>
                      <a:r>
                        <a:rPr lang="en-US" sz="1200" kern="100">
                          <a:effectLst/>
                        </a:rPr>
                        <a:t>10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KITUTU LEONARD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BU/UP/2024/1035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dirty="0">
                          <a:effectLst/>
                          <a:hlinkClick r:id="rId11"/>
                        </a:rPr>
                        <a:t>https://github.com/leonardkitutu1-hue/leonard-kitutu.git</a:t>
                      </a:r>
                      <a:r>
                        <a:rPr lang="en-US" sz="1200" kern="100" dirty="0">
                          <a:effectLst/>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210104"/>
                  </a:ext>
                </a:extLst>
              </a:tr>
            </a:tbl>
          </a:graphicData>
        </a:graphic>
      </p:graphicFrame>
    </p:spTree>
    <p:extLst>
      <p:ext uri="{BB962C8B-B14F-4D97-AF65-F5344CB8AC3E}">
        <p14:creationId xmlns:p14="http://schemas.microsoft.com/office/powerpoint/2010/main" val="5748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CBB7-771A-90C4-5205-1B6F79ABAE95}"/>
              </a:ext>
            </a:extLst>
          </p:cNvPr>
          <p:cNvSpPr>
            <a:spLocks noGrp="1"/>
          </p:cNvSpPr>
          <p:nvPr>
            <p:ph type="title"/>
          </p:nvPr>
        </p:nvSpPr>
        <p:spPr/>
        <p:txBody>
          <a:bodyPr/>
          <a:lstStyle/>
          <a:p>
            <a:r>
              <a:rPr lang="en-US" dirty="0">
                <a:solidFill>
                  <a:schemeClr val="tx1"/>
                </a:solidFill>
              </a:rPr>
              <a:t>INTRODUCTION TO MATLAB</a:t>
            </a:r>
            <a:endParaRPr lang="en-UG" dirty="0">
              <a:solidFill>
                <a:schemeClr val="tx1"/>
              </a:solidFill>
            </a:endParaRPr>
          </a:p>
        </p:txBody>
      </p:sp>
      <p:sp>
        <p:nvSpPr>
          <p:cNvPr id="3" name="Content Placeholder 2">
            <a:extLst>
              <a:ext uri="{FF2B5EF4-FFF2-40B4-BE49-F238E27FC236}">
                <a16:creationId xmlns:a16="http://schemas.microsoft.com/office/drawing/2014/main" id="{74859D88-8118-DC68-028F-9E5FD7AE7624}"/>
              </a:ext>
            </a:extLst>
          </p:cNvPr>
          <p:cNvSpPr>
            <a:spLocks noGrp="1"/>
          </p:cNvSpPr>
          <p:nvPr>
            <p:ph idx="1"/>
          </p:nvPr>
        </p:nvSpPr>
        <p:spPr>
          <a:xfrm>
            <a:off x="934027" y="1350409"/>
            <a:ext cx="8596668" cy="3880773"/>
          </a:xfrm>
        </p:spPr>
        <p:txBody>
          <a:bodyPr>
            <a:noAutofit/>
          </a:bodyPr>
          <a:lstStyle/>
          <a:p>
            <a:pPr>
              <a:buFont typeface="Wingdings" panose="05000000000000000000" pitchFamily="2" charset="2"/>
              <a:buChar char="v"/>
            </a:pPr>
            <a:r>
              <a:rPr lang="en-US" sz="1700" dirty="0"/>
              <a:t>MATLAB, which stands for matrix laboratory, is a high-performance programming language and environment designed primarily for technical computing </a:t>
            </a:r>
            <a:endParaRPr lang="en-UG" sz="1700" dirty="0"/>
          </a:p>
          <a:p>
            <a:pPr>
              <a:buFont typeface="Wingdings" panose="05000000000000000000" pitchFamily="2" charset="2"/>
              <a:buChar char="v"/>
            </a:pPr>
            <a:r>
              <a:rPr lang="en-US" sz="1700" dirty="0"/>
              <a:t>The first version of MATLAB was created in Fortran in the late 1970s as a simple interactive matrix calculator. This early iteration was built on top of two significant mathematical libraries: LINPACK and EISPACK, which were developed for numerical linear algebra and eigenvalue problems, respectively. </a:t>
            </a:r>
            <a:endParaRPr lang="en-UG" sz="1700" dirty="0"/>
          </a:p>
          <a:p>
            <a:pPr>
              <a:buFont typeface="Wingdings" panose="05000000000000000000" pitchFamily="2" charset="2"/>
              <a:buChar char="v"/>
            </a:pPr>
            <a:r>
              <a:rPr lang="en-US" sz="1700" dirty="0"/>
              <a:t>MATLAB was officially launched as a commercial product in 1984 by MathWorks, a company founded by </a:t>
            </a:r>
            <a:r>
              <a:rPr lang="en-US" sz="1700" dirty="0" err="1"/>
              <a:t>Moler</a:t>
            </a:r>
            <a:r>
              <a:rPr lang="en-US" sz="1700" dirty="0"/>
              <a:t> along with Jack Little and Steve </a:t>
            </a:r>
            <a:r>
              <a:rPr lang="en-US" sz="1700" dirty="0" err="1"/>
              <a:t>Bangert</a:t>
            </a:r>
            <a:r>
              <a:rPr lang="en-US" sz="1700" dirty="0"/>
              <a:t>. The software was reimplemented in C, with the addition of user-defined functions, toolboxes, and graphical interfaces.</a:t>
            </a:r>
            <a:endParaRPr lang="en-UG" sz="1700" dirty="0"/>
          </a:p>
          <a:p>
            <a:pPr>
              <a:buFont typeface="Wingdings" panose="05000000000000000000" pitchFamily="2" charset="2"/>
              <a:buChar char="v"/>
            </a:pPr>
            <a:r>
              <a:rPr lang="en-US" sz="1700" dirty="0"/>
              <a:t>Recent versions of MATLAB have introduced features like the </a:t>
            </a:r>
            <a:r>
              <a:rPr lang="en-US" sz="1700" i="1" dirty="0"/>
              <a:t>Live Editor</a:t>
            </a:r>
            <a:r>
              <a:rPr lang="en-US" sz="1700" dirty="0"/>
              <a:t>, which allows users to create interactive documents that combine code, output, and formatted text. This evolution reflects MATLAB's ongoing adaptation to meet the needs of its diverse user base across academia and industry. </a:t>
            </a:r>
          </a:p>
          <a:p>
            <a:pPr>
              <a:buFont typeface="Wingdings" panose="05000000000000000000" pitchFamily="2" charset="2"/>
              <a:buChar char="v"/>
            </a:pPr>
            <a:endParaRPr lang="en-UG" sz="1600" dirty="0"/>
          </a:p>
        </p:txBody>
      </p:sp>
    </p:spTree>
    <p:extLst>
      <p:ext uri="{BB962C8B-B14F-4D97-AF65-F5344CB8AC3E}">
        <p14:creationId xmlns:p14="http://schemas.microsoft.com/office/powerpoint/2010/main" val="20928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4A94-703F-72C0-72A4-9543004ADEAC}"/>
              </a:ext>
            </a:extLst>
          </p:cNvPr>
          <p:cNvSpPr>
            <a:spLocks noGrp="1"/>
          </p:cNvSpPr>
          <p:nvPr>
            <p:ph type="title"/>
          </p:nvPr>
        </p:nvSpPr>
        <p:spPr>
          <a:xfrm>
            <a:off x="677334" y="284847"/>
            <a:ext cx="8596668" cy="1320800"/>
          </a:xfrm>
        </p:spPr>
        <p:txBody>
          <a:bodyPr/>
          <a:lstStyle/>
          <a:p>
            <a:r>
              <a:rPr lang="en-US" dirty="0">
                <a:solidFill>
                  <a:schemeClr val="tx1"/>
                </a:solidFill>
              </a:rPr>
              <a:t>NUMBER ONE</a:t>
            </a:r>
            <a:endParaRPr lang="en-UG" dirty="0">
              <a:solidFill>
                <a:schemeClr val="tx1"/>
              </a:solidFill>
            </a:endParaRPr>
          </a:p>
        </p:txBody>
      </p:sp>
      <p:sp>
        <p:nvSpPr>
          <p:cNvPr id="3" name="Content Placeholder 2">
            <a:extLst>
              <a:ext uri="{FF2B5EF4-FFF2-40B4-BE49-F238E27FC236}">
                <a16:creationId xmlns:a16="http://schemas.microsoft.com/office/drawing/2014/main" id="{84724873-96E5-53D8-05E3-E4B523C381AB}"/>
              </a:ext>
            </a:extLst>
          </p:cNvPr>
          <p:cNvSpPr>
            <a:spLocks noGrp="1"/>
          </p:cNvSpPr>
          <p:nvPr>
            <p:ph idx="1"/>
          </p:nvPr>
        </p:nvSpPr>
        <p:spPr>
          <a:xfrm>
            <a:off x="677334" y="1605647"/>
            <a:ext cx="8885307" cy="4073793"/>
          </a:xfrm>
        </p:spPr>
        <p:txBody>
          <a:bodyPr>
            <a:normAutofit/>
          </a:bodyPr>
          <a:lstStyle/>
          <a:p>
            <a:pPr>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We were able to import, retrieve a dataset from Kaggle.com, importing it to MATLAB, converting tables into structural arrays, outputting variables in to a single workbook with each year on separate sheets having clear column headings and sheet names.</a:t>
            </a:r>
          </a:p>
          <a:p>
            <a:pPr marL="0" indent="0">
              <a:buNone/>
            </a:pPr>
            <a:r>
              <a:rPr lang="en-US" sz="2000" b="1" dirty="0">
                <a:solidFill>
                  <a:srgbClr val="000000"/>
                </a:solidFill>
                <a:latin typeface="Times New Roman" panose="02020603050405020304" pitchFamily="18" charset="0"/>
                <a:ea typeface="Times New Roman" panose="02020603050405020304" pitchFamily="18" charset="0"/>
              </a:rPr>
              <a:t>STEPS FOLLOWED</a:t>
            </a:r>
          </a:p>
          <a:p>
            <a:pPr marL="432435" marR="0">
              <a:lnSpc>
                <a:spcPct val="106000"/>
              </a:lnSpc>
              <a:spcBef>
                <a:spcPts val="0"/>
              </a:spcBef>
              <a:spcAft>
                <a:spcPts val="20"/>
              </a:spcAft>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Open Kaggle.com website from Google chrome.</a:t>
            </a:r>
          </a:p>
          <a:p>
            <a:pPr marL="432435" marR="0">
              <a:lnSpc>
                <a:spcPct val="106000"/>
              </a:lnSpc>
              <a:spcBef>
                <a:spcPts val="0"/>
              </a:spcBef>
              <a:spcAft>
                <a:spcPts val="20"/>
              </a:spcAft>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Sign in to Kaggle.com and download any desired excel dataset and zip it in to a desired folder, whereby we obtained “coffee sales” dataset</a:t>
            </a:r>
          </a:p>
          <a:p>
            <a:pPr marL="432435" marR="0">
              <a:lnSpc>
                <a:spcPct val="106000"/>
              </a:lnSpc>
              <a:spcBef>
                <a:spcPts val="0"/>
              </a:spcBef>
              <a:spcAft>
                <a:spcPts val="20"/>
              </a:spcAft>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Copy the file path into MATLAB.</a:t>
            </a:r>
          </a:p>
          <a:p>
            <a:pPr marL="432435" marR="0">
              <a:lnSpc>
                <a:spcPct val="106000"/>
              </a:lnSpc>
              <a:spcBef>
                <a:spcPts val="0"/>
              </a:spcBef>
              <a:spcAft>
                <a:spcPts val="20"/>
              </a:spcAft>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In home tab, click on new script to open the editor.</a:t>
            </a:r>
          </a:p>
          <a:p>
            <a:pPr marL="432435" marR="0">
              <a:lnSpc>
                <a:spcPct val="106000"/>
              </a:lnSpc>
              <a:spcBef>
                <a:spcPts val="0"/>
              </a:spcBef>
              <a:spcAft>
                <a:spcPts val="20"/>
              </a:spcAft>
              <a:buFont typeface="Wingdings" panose="05000000000000000000" pitchFamily="2" charset="2"/>
              <a:buChar char="v"/>
            </a:pPr>
            <a:r>
              <a:rPr lang="en-US" sz="2000" dirty="0">
                <a:solidFill>
                  <a:srgbClr val="000000"/>
                </a:solidFill>
                <a:latin typeface="Times New Roman" panose="02020603050405020304" pitchFamily="18" charset="0"/>
                <a:ea typeface="Times New Roman" panose="02020603050405020304" pitchFamily="18" charset="0"/>
              </a:rPr>
              <a:t>Save the script as “GROUP16”. And save it in the directory that is in your MATLAB path or current working directory.</a:t>
            </a:r>
            <a:endParaRPr lang="en-UG" sz="2000" dirty="0"/>
          </a:p>
        </p:txBody>
      </p:sp>
      <p:sp>
        <p:nvSpPr>
          <p:cNvPr id="4" name="TextBox 3">
            <a:extLst>
              <a:ext uri="{FF2B5EF4-FFF2-40B4-BE49-F238E27FC236}">
                <a16:creationId xmlns:a16="http://schemas.microsoft.com/office/drawing/2014/main" id="{F2B6C7BF-2A66-450D-947A-6C103E97F92B}"/>
              </a:ext>
            </a:extLst>
          </p:cNvPr>
          <p:cNvSpPr txBox="1"/>
          <p:nvPr/>
        </p:nvSpPr>
        <p:spPr>
          <a:xfrm>
            <a:off x="2420413" y="959316"/>
            <a:ext cx="6205354" cy="646331"/>
          </a:xfrm>
          <a:prstGeom prst="rect">
            <a:avLst/>
          </a:prstGeom>
          <a:noFill/>
        </p:spPr>
        <p:txBody>
          <a:bodyPr wrap="square" rtlCol="0">
            <a:spAutoFit/>
          </a:bodyPr>
          <a:lstStyle/>
          <a:p>
            <a:r>
              <a:rPr lang="en-US" i="1" dirty="0"/>
              <a:t>Retrieving data from kaggle.com, loading it into mat lab and carrying out required operations</a:t>
            </a:r>
          </a:p>
        </p:txBody>
      </p:sp>
    </p:spTree>
    <p:extLst>
      <p:ext uri="{BB962C8B-B14F-4D97-AF65-F5344CB8AC3E}">
        <p14:creationId xmlns:p14="http://schemas.microsoft.com/office/powerpoint/2010/main" val="9220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7A1F-C70A-2A61-B947-0E50ABB67A27}"/>
              </a:ext>
            </a:extLst>
          </p:cNvPr>
          <p:cNvSpPr>
            <a:spLocks noGrp="1"/>
          </p:cNvSpPr>
          <p:nvPr>
            <p:ph type="title"/>
          </p:nvPr>
        </p:nvSpPr>
        <p:spPr/>
        <p:txBody>
          <a:bodyPr/>
          <a:lstStyle/>
          <a:p>
            <a:r>
              <a:rPr lang="en-US" dirty="0">
                <a:solidFill>
                  <a:schemeClr val="tx1"/>
                </a:solidFill>
              </a:rPr>
              <a:t>WORKING PROCEDURE </a:t>
            </a:r>
            <a:endParaRPr lang="en-UG" dirty="0">
              <a:solidFill>
                <a:schemeClr val="tx1"/>
              </a:solidFill>
            </a:endParaRPr>
          </a:p>
        </p:txBody>
      </p:sp>
      <p:sp>
        <p:nvSpPr>
          <p:cNvPr id="3" name="Content Placeholder 2">
            <a:extLst>
              <a:ext uri="{FF2B5EF4-FFF2-40B4-BE49-F238E27FC236}">
                <a16:creationId xmlns:a16="http://schemas.microsoft.com/office/drawing/2014/main" id="{5157E3D7-161B-4088-3C23-AA3A003FA467}"/>
              </a:ext>
            </a:extLst>
          </p:cNvPr>
          <p:cNvSpPr>
            <a:spLocks noGrp="1"/>
          </p:cNvSpPr>
          <p:nvPr>
            <p:ph idx="1"/>
          </p:nvPr>
        </p:nvSpPr>
        <p:spPr>
          <a:xfrm>
            <a:off x="677334" y="1488613"/>
            <a:ext cx="8596668" cy="3880773"/>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G" dirty="0"/>
          </a:p>
        </p:txBody>
      </p:sp>
      <p:sp>
        <p:nvSpPr>
          <p:cNvPr id="4" name="TextBox 3">
            <a:extLst>
              <a:ext uri="{FF2B5EF4-FFF2-40B4-BE49-F238E27FC236}">
                <a16:creationId xmlns:a16="http://schemas.microsoft.com/office/drawing/2014/main" id="{7C6519CC-1ED1-41A9-A0A0-755F64EE8F04}"/>
              </a:ext>
            </a:extLst>
          </p:cNvPr>
          <p:cNvSpPr txBox="1"/>
          <p:nvPr/>
        </p:nvSpPr>
        <p:spPr>
          <a:xfrm>
            <a:off x="1609344" y="1601217"/>
            <a:ext cx="7333488" cy="3884846"/>
          </a:xfrm>
          <a:prstGeom prst="rect">
            <a:avLst/>
          </a:prstGeom>
          <a:noFill/>
        </p:spPr>
        <p:txBody>
          <a:bodyPr wrap="square" rtlCol="0">
            <a:spAutoFit/>
          </a:bodyPr>
          <a:lstStyle/>
          <a:p>
            <a:pPr>
              <a:lnSpc>
                <a:spcPct val="200000"/>
              </a:lnSpc>
            </a:pPr>
            <a:r>
              <a:rPr lang="en-US" b="1" dirty="0"/>
              <a:t>Step 1: downloading excel file</a:t>
            </a:r>
          </a:p>
          <a:p>
            <a:pPr>
              <a:lnSpc>
                <a:spcPct val="200000"/>
              </a:lnSpc>
            </a:pPr>
            <a:r>
              <a:rPr lang="en-US" b="1" dirty="0"/>
              <a:t>Step 2: reading the excel file into MATLAB.</a:t>
            </a:r>
          </a:p>
          <a:p>
            <a:pPr>
              <a:lnSpc>
                <a:spcPct val="200000"/>
              </a:lnSpc>
            </a:pPr>
            <a:r>
              <a:rPr lang="en-US" b="1" dirty="0"/>
              <a:t>Step 3: converting Date column format to datetime(dd/mm/</a:t>
            </a:r>
            <a:r>
              <a:rPr lang="en-US" b="1" dirty="0" err="1"/>
              <a:t>yyyy</a:t>
            </a:r>
            <a:r>
              <a:rPr lang="en-US" b="1" dirty="0"/>
              <a:t>).</a:t>
            </a:r>
          </a:p>
          <a:p>
            <a:pPr>
              <a:lnSpc>
                <a:spcPct val="200000"/>
              </a:lnSpc>
            </a:pPr>
            <a:r>
              <a:rPr lang="en-US" b="1" dirty="0"/>
              <a:t>Step 4: creating a column for year.</a:t>
            </a:r>
          </a:p>
          <a:p>
            <a:pPr>
              <a:lnSpc>
                <a:spcPct val="200000"/>
              </a:lnSpc>
            </a:pPr>
            <a:r>
              <a:rPr lang="en-US" b="1" dirty="0"/>
              <a:t>Step 5: finding unique years in the data</a:t>
            </a:r>
          </a:p>
          <a:p>
            <a:pPr>
              <a:lnSpc>
                <a:spcPct val="200000"/>
              </a:lnSpc>
            </a:pPr>
            <a:r>
              <a:rPr lang="en-US" b="1" dirty="0"/>
              <a:t>Step 6: looping through each year, creating a table and struct.</a:t>
            </a:r>
          </a:p>
          <a:p>
            <a:pPr>
              <a:lnSpc>
                <a:spcPct val="200000"/>
              </a:lnSpc>
            </a:pPr>
            <a:endParaRPr lang="en-US" b="1" dirty="0"/>
          </a:p>
        </p:txBody>
      </p:sp>
    </p:spTree>
    <p:extLst>
      <p:ext uri="{BB962C8B-B14F-4D97-AF65-F5344CB8AC3E}">
        <p14:creationId xmlns:p14="http://schemas.microsoft.com/office/powerpoint/2010/main" val="265337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14D6D1-C4A7-4E2F-AFE2-C9BB78E6D0CF}"/>
              </a:ext>
            </a:extLst>
          </p:cNvPr>
          <p:cNvPicPr/>
          <p:nvPr/>
        </p:nvPicPr>
        <p:blipFill>
          <a:blip r:embed="rId2">
            <a:extLst>
              <a:ext uri="{28A0092B-C50C-407E-A947-70E740481C1C}">
                <a14:useLocalDpi xmlns:a14="http://schemas.microsoft.com/office/drawing/2010/main" val="0"/>
              </a:ext>
            </a:extLst>
          </a:blip>
          <a:stretch>
            <a:fillRect/>
          </a:stretch>
        </p:blipFill>
        <p:spPr>
          <a:xfrm>
            <a:off x="670560" y="706374"/>
            <a:ext cx="8208264" cy="784098"/>
          </a:xfrm>
          <a:prstGeom prst="rect">
            <a:avLst/>
          </a:prstGeom>
        </p:spPr>
      </p:pic>
      <p:pic>
        <p:nvPicPr>
          <p:cNvPr id="8" name="Picture 7">
            <a:extLst>
              <a:ext uri="{FF2B5EF4-FFF2-40B4-BE49-F238E27FC236}">
                <a16:creationId xmlns:a16="http://schemas.microsoft.com/office/drawing/2014/main" id="{41E0893B-B28B-4982-AA0F-27A1D295F834}"/>
              </a:ext>
            </a:extLst>
          </p:cNvPr>
          <p:cNvPicPr/>
          <p:nvPr/>
        </p:nvPicPr>
        <p:blipFill>
          <a:blip r:embed="rId3">
            <a:extLst>
              <a:ext uri="{28A0092B-C50C-407E-A947-70E740481C1C}">
                <a14:useLocalDpi xmlns:a14="http://schemas.microsoft.com/office/drawing/2010/main" val="0"/>
              </a:ext>
            </a:extLst>
          </a:blip>
          <a:stretch>
            <a:fillRect/>
          </a:stretch>
        </p:blipFill>
        <p:spPr>
          <a:xfrm>
            <a:off x="670560" y="1975104"/>
            <a:ext cx="8208264" cy="521208"/>
          </a:xfrm>
          <a:prstGeom prst="rect">
            <a:avLst/>
          </a:prstGeom>
        </p:spPr>
      </p:pic>
      <p:pic>
        <p:nvPicPr>
          <p:cNvPr id="9" name="Picture 8">
            <a:extLst>
              <a:ext uri="{FF2B5EF4-FFF2-40B4-BE49-F238E27FC236}">
                <a16:creationId xmlns:a16="http://schemas.microsoft.com/office/drawing/2014/main" id="{C9F08B05-AE12-40C6-B277-4B09EAED79E1}"/>
              </a:ext>
            </a:extLst>
          </p:cNvPr>
          <p:cNvPicPr/>
          <p:nvPr/>
        </p:nvPicPr>
        <p:blipFill>
          <a:blip r:embed="rId4">
            <a:extLst>
              <a:ext uri="{28A0092B-C50C-407E-A947-70E740481C1C}">
                <a14:useLocalDpi xmlns:a14="http://schemas.microsoft.com/office/drawing/2010/main" val="0"/>
              </a:ext>
            </a:extLst>
          </a:blip>
          <a:stretch>
            <a:fillRect/>
          </a:stretch>
        </p:blipFill>
        <p:spPr>
          <a:xfrm>
            <a:off x="670560" y="3063240"/>
            <a:ext cx="7677912" cy="457200"/>
          </a:xfrm>
          <a:prstGeom prst="rect">
            <a:avLst/>
          </a:prstGeom>
        </p:spPr>
      </p:pic>
      <p:pic>
        <p:nvPicPr>
          <p:cNvPr id="10" name="Picture 9">
            <a:extLst>
              <a:ext uri="{FF2B5EF4-FFF2-40B4-BE49-F238E27FC236}">
                <a16:creationId xmlns:a16="http://schemas.microsoft.com/office/drawing/2014/main" id="{CC9F5A88-635A-4C73-8DF8-9D3E2B5BDAA0}"/>
              </a:ext>
            </a:extLst>
          </p:cNvPr>
          <p:cNvPicPr/>
          <p:nvPr/>
        </p:nvPicPr>
        <p:blipFill>
          <a:blip r:embed="rId5">
            <a:extLst>
              <a:ext uri="{28A0092B-C50C-407E-A947-70E740481C1C}">
                <a14:useLocalDpi xmlns:a14="http://schemas.microsoft.com/office/drawing/2010/main" val="0"/>
              </a:ext>
            </a:extLst>
          </a:blip>
          <a:stretch>
            <a:fillRect/>
          </a:stretch>
        </p:blipFill>
        <p:spPr>
          <a:xfrm>
            <a:off x="670560" y="3973829"/>
            <a:ext cx="8336280" cy="561595"/>
          </a:xfrm>
          <a:prstGeom prst="rect">
            <a:avLst/>
          </a:prstGeom>
        </p:spPr>
      </p:pic>
    </p:spTree>
    <p:extLst>
      <p:ext uri="{BB962C8B-B14F-4D97-AF65-F5344CB8AC3E}">
        <p14:creationId xmlns:p14="http://schemas.microsoft.com/office/powerpoint/2010/main" val="1517073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46482E2-DF3E-48D8-A590-878CA9FAEF5D}"/>
              </a:ext>
            </a:extLst>
          </p:cNvPr>
          <p:cNvPicPr/>
          <p:nvPr/>
        </p:nvPicPr>
        <p:blipFill>
          <a:blip r:embed="rId2">
            <a:extLst>
              <a:ext uri="{28A0092B-C50C-407E-A947-70E740481C1C}">
                <a14:useLocalDpi xmlns:a14="http://schemas.microsoft.com/office/drawing/2010/main" val="0"/>
              </a:ext>
            </a:extLst>
          </a:blip>
          <a:stretch>
            <a:fillRect/>
          </a:stretch>
        </p:blipFill>
        <p:spPr>
          <a:xfrm>
            <a:off x="1212342" y="751332"/>
            <a:ext cx="8251698" cy="4351020"/>
          </a:xfrm>
          <a:prstGeom prst="rect">
            <a:avLst/>
          </a:prstGeom>
        </p:spPr>
      </p:pic>
    </p:spTree>
    <p:extLst>
      <p:ext uri="{BB962C8B-B14F-4D97-AF65-F5344CB8AC3E}">
        <p14:creationId xmlns:p14="http://schemas.microsoft.com/office/powerpoint/2010/main" val="753769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7DA682-62FF-4A7A-9EB3-9ADBA2E758C3}"/>
              </a:ext>
            </a:extLst>
          </p:cNvPr>
          <p:cNvPicPr/>
          <p:nvPr/>
        </p:nvPicPr>
        <p:blipFill>
          <a:blip r:embed="rId2">
            <a:extLst>
              <a:ext uri="{28A0092B-C50C-407E-A947-70E740481C1C}">
                <a14:useLocalDpi xmlns:a14="http://schemas.microsoft.com/office/drawing/2010/main" val="0"/>
              </a:ext>
            </a:extLst>
          </a:blip>
          <a:stretch>
            <a:fillRect/>
          </a:stretch>
        </p:blipFill>
        <p:spPr>
          <a:xfrm>
            <a:off x="896113" y="896112"/>
            <a:ext cx="8321040" cy="4480560"/>
          </a:xfrm>
          <a:prstGeom prst="rect">
            <a:avLst/>
          </a:prstGeom>
        </p:spPr>
      </p:pic>
      <p:sp>
        <p:nvSpPr>
          <p:cNvPr id="3" name="TextBox 2">
            <a:extLst>
              <a:ext uri="{FF2B5EF4-FFF2-40B4-BE49-F238E27FC236}">
                <a16:creationId xmlns:a16="http://schemas.microsoft.com/office/drawing/2014/main" id="{32FDC73E-2AEB-4487-8C31-4A9E2D9E62DB}"/>
              </a:ext>
            </a:extLst>
          </p:cNvPr>
          <p:cNvSpPr txBox="1"/>
          <p:nvPr/>
        </p:nvSpPr>
        <p:spPr>
          <a:xfrm>
            <a:off x="1115568" y="466344"/>
            <a:ext cx="1444752" cy="369332"/>
          </a:xfrm>
          <a:prstGeom prst="rect">
            <a:avLst/>
          </a:prstGeom>
          <a:noFill/>
        </p:spPr>
        <p:txBody>
          <a:bodyPr wrap="square" rtlCol="0">
            <a:spAutoFit/>
          </a:bodyPr>
          <a:lstStyle/>
          <a:p>
            <a:r>
              <a:rPr lang="en-US" dirty="0"/>
              <a:t>Results</a:t>
            </a:r>
          </a:p>
        </p:txBody>
      </p:sp>
    </p:spTree>
    <p:extLst>
      <p:ext uri="{BB962C8B-B14F-4D97-AF65-F5344CB8AC3E}">
        <p14:creationId xmlns:p14="http://schemas.microsoft.com/office/powerpoint/2010/main" val="73270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93E8-AD57-7AD7-307A-C8B0D91A07D2}"/>
              </a:ext>
            </a:extLst>
          </p:cNvPr>
          <p:cNvSpPr>
            <a:spLocks noGrp="1"/>
          </p:cNvSpPr>
          <p:nvPr>
            <p:ph type="title"/>
          </p:nvPr>
        </p:nvSpPr>
        <p:spPr>
          <a:xfrm>
            <a:off x="677334" y="315870"/>
            <a:ext cx="8596668" cy="1320800"/>
          </a:xfrm>
        </p:spPr>
        <p:txBody>
          <a:bodyPr/>
          <a:lstStyle/>
          <a:p>
            <a:r>
              <a:rPr lang="en-US" dirty="0">
                <a:solidFill>
                  <a:schemeClr val="tx1"/>
                </a:solidFill>
              </a:rPr>
              <a:t>NUMBER TWO</a:t>
            </a:r>
            <a:endParaRPr lang="en-UG" dirty="0">
              <a:solidFill>
                <a:schemeClr val="tx1"/>
              </a:solidFill>
            </a:endParaRPr>
          </a:p>
        </p:txBody>
      </p:sp>
      <p:sp>
        <p:nvSpPr>
          <p:cNvPr id="3" name="Content Placeholder 2">
            <a:extLst>
              <a:ext uri="{FF2B5EF4-FFF2-40B4-BE49-F238E27FC236}">
                <a16:creationId xmlns:a16="http://schemas.microsoft.com/office/drawing/2014/main" id="{3D550C42-0004-01AB-D459-F3F31D7118F2}"/>
              </a:ext>
            </a:extLst>
          </p:cNvPr>
          <p:cNvSpPr>
            <a:spLocks noGrp="1"/>
          </p:cNvSpPr>
          <p:nvPr>
            <p:ph idx="1"/>
          </p:nvPr>
        </p:nvSpPr>
        <p:spPr>
          <a:xfrm>
            <a:off x="677334" y="1803973"/>
            <a:ext cx="8596668" cy="3880773"/>
          </a:xfrm>
        </p:spPr>
        <p:txBody>
          <a:bodyPr/>
          <a:lstStyle/>
          <a:p>
            <a:pPr>
              <a:buFont typeface="Wingdings" panose="05000000000000000000" pitchFamily="2" charset="2"/>
              <a:buChar char="v"/>
            </a:pPr>
            <a:r>
              <a:rPr lang="en-US" b="1" dirty="0"/>
              <a:t>Step 1: downloading excel file</a:t>
            </a:r>
            <a:endParaRPr lang="en-US" dirty="0"/>
          </a:p>
          <a:p>
            <a:pPr>
              <a:buFont typeface="Wingdings" panose="05000000000000000000" pitchFamily="2" charset="2"/>
              <a:buChar char="v"/>
            </a:pPr>
            <a:r>
              <a:rPr lang="en-US" b="1" dirty="0"/>
              <a:t>Step 2: reading the excel file into MATLAB.</a:t>
            </a:r>
            <a:endParaRPr lang="en-US" dirty="0"/>
          </a:p>
          <a:p>
            <a:pPr>
              <a:buFont typeface="Wingdings" panose="05000000000000000000" pitchFamily="2" charset="2"/>
              <a:buChar char="v"/>
            </a:pPr>
            <a:r>
              <a:rPr lang="en-US" b="1" dirty="0"/>
              <a:t>Step 3: converting Date column format to datetime(dd/mm/</a:t>
            </a:r>
            <a:r>
              <a:rPr lang="en-US" b="1" dirty="0" err="1"/>
              <a:t>yyyy</a:t>
            </a:r>
            <a:r>
              <a:rPr lang="en-US" b="1" dirty="0"/>
              <a:t>).</a:t>
            </a:r>
            <a:endParaRPr lang="en-US" dirty="0"/>
          </a:p>
          <a:p>
            <a:pPr>
              <a:buFont typeface="Wingdings" panose="05000000000000000000" pitchFamily="2" charset="2"/>
              <a:buChar char="v"/>
            </a:pPr>
            <a:r>
              <a:rPr lang="en-US" b="1" dirty="0"/>
              <a:t>Step 4: creating a column for year.</a:t>
            </a:r>
            <a:endParaRPr lang="en-US" dirty="0"/>
          </a:p>
          <a:p>
            <a:pPr>
              <a:buFont typeface="Wingdings" panose="05000000000000000000" pitchFamily="2" charset="2"/>
              <a:buChar char="v"/>
            </a:pPr>
            <a:r>
              <a:rPr lang="en-US" b="1" dirty="0"/>
              <a:t>Step 5: finding unique years in the data</a:t>
            </a:r>
            <a:endParaRPr lang="en-US" dirty="0"/>
          </a:p>
          <a:p>
            <a:pPr>
              <a:buFont typeface="Wingdings" panose="05000000000000000000" pitchFamily="2" charset="2"/>
              <a:buChar char="v"/>
            </a:pPr>
            <a:r>
              <a:rPr lang="en-US" b="1" dirty="0"/>
              <a:t>Step 6: looping through each year, creating a table and struct.</a:t>
            </a:r>
            <a:endParaRPr lang="en-US" dirty="0"/>
          </a:p>
          <a:p>
            <a:pPr marL="0" indent="0">
              <a:buNone/>
            </a:pPr>
            <a:endParaRPr lang="en-UG" dirty="0"/>
          </a:p>
        </p:txBody>
      </p:sp>
      <p:sp>
        <p:nvSpPr>
          <p:cNvPr id="4" name="TextBox 3">
            <a:extLst>
              <a:ext uri="{FF2B5EF4-FFF2-40B4-BE49-F238E27FC236}">
                <a16:creationId xmlns:a16="http://schemas.microsoft.com/office/drawing/2014/main" id="{13F25B2F-44AB-46E4-AA29-0AA5D250548D}"/>
              </a:ext>
            </a:extLst>
          </p:cNvPr>
          <p:cNvSpPr txBox="1"/>
          <p:nvPr/>
        </p:nvSpPr>
        <p:spPr>
          <a:xfrm>
            <a:off x="2228389" y="1023744"/>
            <a:ext cx="6205354" cy="646331"/>
          </a:xfrm>
          <a:prstGeom prst="rect">
            <a:avLst/>
          </a:prstGeom>
          <a:noFill/>
        </p:spPr>
        <p:txBody>
          <a:bodyPr wrap="square" rtlCol="0">
            <a:spAutoFit/>
          </a:bodyPr>
          <a:lstStyle/>
          <a:p>
            <a:r>
              <a:rPr lang="en-US" i="1" dirty="0"/>
              <a:t>Writing a mat lab code that stores member’s attributes in a single variable and saves the value</a:t>
            </a:r>
          </a:p>
        </p:txBody>
      </p:sp>
      <p:pic>
        <p:nvPicPr>
          <p:cNvPr id="5" name="Picture 4">
            <a:extLst>
              <a:ext uri="{FF2B5EF4-FFF2-40B4-BE49-F238E27FC236}">
                <a16:creationId xmlns:a16="http://schemas.microsoft.com/office/drawing/2014/main" id="{B60E2B17-0AFA-4F2D-A7DC-8423BCBC2E17}"/>
              </a:ext>
            </a:extLst>
          </p:cNvPr>
          <p:cNvPicPr/>
          <p:nvPr/>
        </p:nvPicPr>
        <p:blipFill>
          <a:blip r:embed="rId2">
            <a:extLst>
              <a:ext uri="{28A0092B-C50C-407E-A947-70E740481C1C}">
                <a14:useLocalDpi xmlns:a14="http://schemas.microsoft.com/office/drawing/2010/main" val="0"/>
              </a:ext>
            </a:extLst>
          </a:blip>
          <a:stretch>
            <a:fillRect/>
          </a:stretch>
        </p:blipFill>
        <p:spPr>
          <a:xfrm>
            <a:off x="677334" y="4446714"/>
            <a:ext cx="8869002" cy="893382"/>
          </a:xfrm>
          <a:prstGeom prst="rect">
            <a:avLst/>
          </a:prstGeom>
        </p:spPr>
      </p:pic>
    </p:spTree>
    <p:extLst>
      <p:ext uri="{BB962C8B-B14F-4D97-AF65-F5344CB8AC3E}">
        <p14:creationId xmlns:p14="http://schemas.microsoft.com/office/powerpoint/2010/main" val="319347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791</Words>
  <Application>Microsoft Office PowerPoint</Application>
  <PresentationFormat>Widescreen</PresentationFormat>
  <Paragraphs>111</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Times New Roman</vt:lpstr>
      <vt:lpstr>Trebuchet MS</vt:lpstr>
      <vt:lpstr>Wingdings</vt:lpstr>
      <vt:lpstr>Wingdings 3</vt:lpstr>
      <vt:lpstr>Facet</vt:lpstr>
      <vt:lpstr>MATLAB ASSIGNMENT 1</vt:lpstr>
      <vt:lpstr>GROUP 16 MEMBERS</vt:lpstr>
      <vt:lpstr>INTRODUCTION TO MATLAB</vt:lpstr>
      <vt:lpstr>NUMBER ONE</vt:lpstr>
      <vt:lpstr>WORKING PROCEDURE </vt:lpstr>
      <vt:lpstr>PowerPoint Presentation</vt:lpstr>
      <vt:lpstr>PowerPoint Presentation</vt:lpstr>
      <vt:lpstr>PowerPoint Presentation</vt:lpstr>
      <vt:lpstr>NUMBER TWO</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ASIGNMENT</dc:title>
  <dc:creator>sidenyak@gmail.com</dc:creator>
  <cp:lastModifiedBy>Eng. Ritah</cp:lastModifiedBy>
  <cp:revision>30</cp:revision>
  <dcterms:created xsi:type="dcterms:W3CDTF">2025-09-09T18:30:05Z</dcterms:created>
  <dcterms:modified xsi:type="dcterms:W3CDTF">2025-09-22T18:03:51Z</dcterms:modified>
</cp:coreProperties>
</file>