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p:scale>
          <a:sx n="73" d="100"/>
          <a:sy n="73" d="100"/>
        </p:scale>
        <p:origin x="106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39C08-BBC5-42ED-B31E-A317166B2C80}" type="datetimeFigureOut">
              <a:rPr lang="en-UG" smtClean="0"/>
              <a:t>23/09/2025</a:t>
            </a:fld>
            <a:endParaRPr lang="en-U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D6CB0-DDAD-4E9C-BDB8-C2109D36D3A8}" type="slidenum">
              <a:rPr lang="en-UG" smtClean="0"/>
              <a:t>‹#›</a:t>
            </a:fld>
            <a:endParaRPr lang="en-UG"/>
          </a:p>
        </p:txBody>
      </p:sp>
    </p:spTree>
    <p:extLst>
      <p:ext uri="{BB962C8B-B14F-4D97-AF65-F5344CB8AC3E}">
        <p14:creationId xmlns:p14="http://schemas.microsoft.com/office/powerpoint/2010/main" val="1699157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G" dirty="0"/>
          </a:p>
        </p:txBody>
      </p:sp>
      <p:sp>
        <p:nvSpPr>
          <p:cNvPr id="4" name="Slide Number Placeholder 3"/>
          <p:cNvSpPr>
            <a:spLocks noGrp="1"/>
          </p:cNvSpPr>
          <p:nvPr>
            <p:ph type="sldNum" sz="quarter" idx="5"/>
          </p:nvPr>
        </p:nvSpPr>
        <p:spPr/>
        <p:txBody>
          <a:bodyPr/>
          <a:lstStyle/>
          <a:p>
            <a:fld id="{D98D6CB0-DDAD-4E9C-BDB8-C2109D36D3A8}" type="slidenum">
              <a:rPr lang="en-UG" smtClean="0"/>
              <a:t>5</a:t>
            </a:fld>
            <a:endParaRPr lang="en-UG"/>
          </a:p>
        </p:txBody>
      </p:sp>
    </p:spTree>
    <p:extLst>
      <p:ext uri="{BB962C8B-B14F-4D97-AF65-F5344CB8AC3E}">
        <p14:creationId xmlns:p14="http://schemas.microsoft.com/office/powerpoint/2010/main" val="2423713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1BD495B-E70C-4B91-B1F3-5F6FA749D97B}" type="datetimeFigureOut">
              <a:rPr lang="en-UG" smtClean="0"/>
              <a:t>23/09/2025</a:t>
            </a:fld>
            <a:endParaRPr lang="en-UG"/>
          </a:p>
        </p:txBody>
      </p:sp>
      <p:sp>
        <p:nvSpPr>
          <p:cNvPr id="5" name="Footer Placeholder 4"/>
          <p:cNvSpPr>
            <a:spLocks noGrp="1"/>
          </p:cNvSpPr>
          <p:nvPr>
            <p:ph type="ftr" sz="quarter" idx="11"/>
          </p:nvPr>
        </p:nvSpPr>
        <p:spPr>
          <a:xfrm>
            <a:off x="1371600" y="4323845"/>
            <a:ext cx="6400800" cy="365125"/>
          </a:xfrm>
        </p:spPr>
        <p:txBody>
          <a:bodyPr/>
          <a:lstStyle/>
          <a:p>
            <a:endParaRPr lang="en-UG"/>
          </a:p>
        </p:txBody>
      </p:sp>
      <p:sp>
        <p:nvSpPr>
          <p:cNvPr id="6" name="Slide Number Placeholder 5"/>
          <p:cNvSpPr>
            <a:spLocks noGrp="1"/>
          </p:cNvSpPr>
          <p:nvPr>
            <p:ph type="sldNum" sz="quarter" idx="12"/>
          </p:nvPr>
        </p:nvSpPr>
        <p:spPr>
          <a:xfrm>
            <a:off x="8077200" y="1430866"/>
            <a:ext cx="2743200" cy="365125"/>
          </a:xfrm>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218124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BD495B-E70C-4B91-B1F3-5F6FA749D97B}" type="datetimeFigureOut">
              <a:rPr lang="en-UG" smtClean="0"/>
              <a:t>23/09/2025</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152191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1BD495B-E70C-4B91-B1F3-5F6FA749D97B}" type="datetimeFigureOut">
              <a:rPr lang="en-UG" smtClean="0"/>
              <a:t>23/09/2025</a:t>
            </a:fld>
            <a:endParaRPr lang="en-UG"/>
          </a:p>
        </p:txBody>
      </p:sp>
      <p:sp>
        <p:nvSpPr>
          <p:cNvPr id="6" name="Footer Placeholder 5"/>
          <p:cNvSpPr>
            <a:spLocks noGrp="1"/>
          </p:cNvSpPr>
          <p:nvPr>
            <p:ph type="ftr" sz="quarter" idx="11"/>
          </p:nvPr>
        </p:nvSpPr>
        <p:spPr>
          <a:xfrm>
            <a:off x="685800" y="379941"/>
            <a:ext cx="6991492" cy="365125"/>
          </a:xfrm>
        </p:spPr>
        <p:txBody>
          <a:bodyPr/>
          <a:lstStyle/>
          <a:p>
            <a:endParaRPr lang="en-UG"/>
          </a:p>
        </p:txBody>
      </p:sp>
      <p:sp>
        <p:nvSpPr>
          <p:cNvPr id="7" name="Slide Number Placeholder 6"/>
          <p:cNvSpPr>
            <a:spLocks noGrp="1"/>
          </p:cNvSpPr>
          <p:nvPr>
            <p:ph type="sldNum" sz="quarter" idx="12"/>
          </p:nvPr>
        </p:nvSpPr>
        <p:spPr>
          <a:xfrm>
            <a:off x="10862452" y="381000"/>
            <a:ext cx="643748" cy="365125"/>
          </a:xfrm>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38890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1BD495B-E70C-4B91-B1F3-5F6FA749D97B}" type="datetimeFigureOut">
              <a:rPr lang="en-UG" smtClean="0"/>
              <a:t>23/09/2025</a:t>
            </a:fld>
            <a:endParaRPr lang="en-UG"/>
          </a:p>
        </p:txBody>
      </p:sp>
      <p:sp>
        <p:nvSpPr>
          <p:cNvPr id="6" name="Footer Placeholder 5"/>
          <p:cNvSpPr>
            <a:spLocks noGrp="1"/>
          </p:cNvSpPr>
          <p:nvPr>
            <p:ph type="ftr" sz="quarter" idx="11"/>
          </p:nvPr>
        </p:nvSpPr>
        <p:spPr>
          <a:xfrm>
            <a:off x="685800" y="379941"/>
            <a:ext cx="6991492" cy="365125"/>
          </a:xfrm>
        </p:spPr>
        <p:txBody>
          <a:bodyPr/>
          <a:lstStyle/>
          <a:p>
            <a:endParaRPr lang="en-UG"/>
          </a:p>
        </p:txBody>
      </p:sp>
      <p:sp>
        <p:nvSpPr>
          <p:cNvPr id="7" name="Slide Number Placeholder 6"/>
          <p:cNvSpPr>
            <a:spLocks noGrp="1"/>
          </p:cNvSpPr>
          <p:nvPr>
            <p:ph type="sldNum" sz="quarter" idx="12"/>
          </p:nvPr>
        </p:nvSpPr>
        <p:spPr>
          <a:xfrm>
            <a:off x="10862452" y="381000"/>
            <a:ext cx="643748" cy="365125"/>
          </a:xfrm>
        </p:spPr>
        <p:txBody>
          <a:bodyPr/>
          <a:lstStyle/>
          <a:p>
            <a:fld id="{FA905633-7526-484B-99CE-3A6FE6BA849E}" type="slidenum">
              <a:rPr lang="en-UG" smtClean="0"/>
              <a:t>‹#›</a:t>
            </a:fld>
            <a:endParaRPr lang="en-UG"/>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9731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1BD495B-E70C-4B91-B1F3-5F6FA749D97B}" type="datetimeFigureOut">
              <a:rPr lang="en-UG" smtClean="0"/>
              <a:t>23/09/2025</a:t>
            </a:fld>
            <a:endParaRPr lang="en-UG"/>
          </a:p>
        </p:txBody>
      </p:sp>
      <p:sp>
        <p:nvSpPr>
          <p:cNvPr id="6" name="Footer Placeholder 5"/>
          <p:cNvSpPr>
            <a:spLocks noGrp="1"/>
          </p:cNvSpPr>
          <p:nvPr>
            <p:ph type="ftr" sz="quarter" idx="11"/>
          </p:nvPr>
        </p:nvSpPr>
        <p:spPr>
          <a:xfrm>
            <a:off x="685800" y="378883"/>
            <a:ext cx="6991492" cy="365125"/>
          </a:xfrm>
        </p:spPr>
        <p:txBody>
          <a:bodyPr/>
          <a:lstStyle/>
          <a:p>
            <a:endParaRPr lang="en-UG"/>
          </a:p>
        </p:txBody>
      </p:sp>
      <p:sp>
        <p:nvSpPr>
          <p:cNvPr id="7" name="Slide Number Placeholder 6"/>
          <p:cNvSpPr>
            <a:spLocks noGrp="1"/>
          </p:cNvSpPr>
          <p:nvPr>
            <p:ph type="sldNum" sz="quarter" idx="12"/>
          </p:nvPr>
        </p:nvSpPr>
        <p:spPr>
          <a:xfrm>
            <a:off x="10862452" y="381000"/>
            <a:ext cx="643748" cy="365125"/>
          </a:xfrm>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2405368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BD495B-E70C-4B91-B1F3-5F6FA749D97B}" type="datetimeFigureOut">
              <a:rPr lang="en-UG" smtClean="0"/>
              <a:t>23/09/2025</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2913516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BD495B-E70C-4B91-B1F3-5F6FA749D97B}" type="datetimeFigureOut">
              <a:rPr lang="en-UG" smtClean="0"/>
              <a:t>23/09/2025</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629062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D495B-E70C-4B91-B1F3-5F6FA749D97B}" type="datetimeFigureOut">
              <a:rPr lang="en-UG" smtClean="0"/>
              <a:t>23/09/2025</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2445855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1BD495B-E70C-4B91-B1F3-5F6FA749D97B}" type="datetimeFigureOut">
              <a:rPr lang="en-UG" smtClean="0"/>
              <a:t>23/09/2025</a:t>
            </a:fld>
            <a:endParaRPr lang="en-UG"/>
          </a:p>
        </p:txBody>
      </p:sp>
      <p:sp>
        <p:nvSpPr>
          <p:cNvPr id="5" name="Footer Placeholder 4"/>
          <p:cNvSpPr>
            <a:spLocks noGrp="1"/>
          </p:cNvSpPr>
          <p:nvPr>
            <p:ph type="ftr" sz="quarter" idx="11"/>
          </p:nvPr>
        </p:nvSpPr>
        <p:spPr>
          <a:xfrm>
            <a:off x="685800" y="381000"/>
            <a:ext cx="6991492" cy="365125"/>
          </a:xfrm>
        </p:spPr>
        <p:txBody>
          <a:bodyPr/>
          <a:lstStyle/>
          <a:p>
            <a:endParaRPr lang="en-UG"/>
          </a:p>
        </p:txBody>
      </p:sp>
      <p:sp>
        <p:nvSpPr>
          <p:cNvPr id="6" name="Slide Number Placeholder 5"/>
          <p:cNvSpPr>
            <a:spLocks noGrp="1"/>
          </p:cNvSpPr>
          <p:nvPr>
            <p:ph type="sldNum" sz="quarter" idx="12"/>
          </p:nvPr>
        </p:nvSpPr>
        <p:spPr>
          <a:xfrm>
            <a:off x="10862452" y="381000"/>
            <a:ext cx="643748" cy="365125"/>
          </a:xfrm>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693079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D495B-E70C-4B91-B1F3-5F6FA749D97B}" type="datetimeFigureOut">
              <a:rPr lang="en-UG" smtClean="0"/>
              <a:t>23/09/2025</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130377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1BD495B-E70C-4B91-B1F3-5F6FA749D97B}" type="datetimeFigureOut">
              <a:rPr lang="en-UG" smtClean="0"/>
              <a:t>23/09/2025</a:t>
            </a:fld>
            <a:endParaRPr lang="en-UG"/>
          </a:p>
        </p:txBody>
      </p:sp>
      <p:sp>
        <p:nvSpPr>
          <p:cNvPr id="5" name="Footer Placeholder 4"/>
          <p:cNvSpPr>
            <a:spLocks noGrp="1"/>
          </p:cNvSpPr>
          <p:nvPr>
            <p:ph type="ftr" sz="quarter" idx="11"/>
          </p:nvPr>
        </p:nvSpPr>
        <p:spPr>
          <a:xfrm>
            <a:off x="685800" y="381001"/>
            <a:ext cx="6991492" cy="364065"/>
          </a:xfrm>
        </p:spPr>
        <p:txBody>
          <a:bodyPr/>
          <a:lstStyle/>
          <a:p>
            <a:endParaRPr lang="en-UG"/>
          </a:p>
        </p:txBody>
      </p:sp>
      <p:sp>
        <p:nvSpPr>
          <p:cNvPr id="6" name="Slide Number Placeholder 5"/>
          <p:cNvSpPr>
            <a:spLocks noGrp="1"/>
          </p:cNvSpPr>
          <p:nvPr>
            <p:ph type="sldNum" sz="quarter" idx="12"/>
          </p:nvPr>
        </p:nvSpPr>
        <p:spPr>
          <a:xfrm>
            <a:off x="10862452" y="381000"/>
            <a:ext cx="643748" cy="365125"/>
          </a:xfrm>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282909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BD495B-E70C-4B91-B1F3-5F6FA749D97B}" type="datetimeFigureOut">
              <a:rPr lang="en-UG" smtClean="0"/>
              <a:t>23/09/2025</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138192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BD495B-E70C-4B91-B1F3-5F6FA749D97B}" type="datetimeFigureOut">
              <a:rPr lang="en-UG" smtClean="0"/>
              <a:t>23/09/2025</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60321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BD495B-E70C-4B91-B1F3-5F6FA749D97B}" type="datetimeFigureOut">
              <a:rPr lang="en-UG" smtClean="0"/>
              <a:t>23/09/2025</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312311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D495B-E70C-4B91-B1F3-5F6FA749D97B}" type="datetimeFigureOut">
              <a:rPr lang="en-UG" smtClean="0"/>
              <a:t>23/09/2025</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302706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BD495B-E70C-4B91-B1F3-5F6FA749D97B}" type="datetimeFigureOut">
              <a:rPr lang="en-UG" smtClean="0"/>
              <a:t>23/09/2025</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1006113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BD495B-E70C-4B91-B1F3-5F6FA749D97B}" type="datetimeFigureOut">
              <a:rPr lang="en-UG" smtClean="0"/>
              <a:t>23/09/2025</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FA905633-7526-484B-99CE-3A6FE6BA849E}" type="slidenum">
              <a:rPr lang="en-UG" smtClean="0"/>
              <a:t>‹#›</a:t>
            </a:fld>
            <a:endParaRPr lang="en-UG"/>
          </a:p>
        </p:txBody>
      </p:sp>
    </p:spTree>
    <p:extLst>
      <p:ext uri="{BB962C8B-B14F-4D97-AF65-F5344CB8AC3E}">
        <p14:creationId xmlns:p14="http://schemas.microsoft.com/office/powerpoint/2010/main" val="2780774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1BD495B-E70C-4B91-B1F3-5F6FA749D97B}" type="datetimeFigureOut">
              <a:rPr lang="en-UG" smtClean="0"/>
              <a:t>23/09/2025</a:t>
            </a:fld>
            <a:endParaRPr lang="en-UG"/>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G"/>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905633-7526-484B-99CE-3A6FE6BA849E}" type="slidenum">
              <a:rPr lang="en-UG" smtClean="0"/>
              <a:t>‹#›</a:t>
            </a:fld>
            <a:endParaRPr lang="en-UG"/>
          </a:p>
        </p:txBody>
      </p:sp>
    </p:spTree>
    <p:extLst>
      <p:ext uri="{BB962C8B-B14F-4D97-AF65-F5344CB8AC3E}">
        <p14:creationId xmlns:p14="http://schemas.microsoft.com/office/powerpoint/2010/main" val="40356112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wangusid22/WANGUSI-DAVID.git" TargetMode="External"/><Relationship Id="rId3" Type="http://schemas.openxmlformats.org/officeDocument/2006/relationships/hyperlink" Target="https://github.com/Chemonges-mikirar/Chemonges" TargetMode="External"/><Relationship Id="rId7" Type="http://schemas.openxmlformats.org/officeDocument/2006/relationships/hyperlink" Target="https://github.com/oulesadock25/Oule-Sadock-.git" TargetMode="External"/><Relationship Id="rId2" Type="http://schemas.openxmlformats.org/officeDocument/2006/relationships/hyperlink" Target="https://github.com/kabweruandrew39-alt/Andrew.git" TargetMode="External"/><Relationship Id="rId1" Type="http://schemas.openxmlformats.org/officeDocument/2006/relationships/slideLayout" Target="../slideLayouts/slideLayout13.xml"/><Relationship Id="rId6" Type="http://schemas.openxmlformats.org/officeDocument/2006/relationships/hyperlink" Target="https://github.com/joysanyu22-cell/SANYU-JOY.git" TargetMode="External"/><Relationship Id="rId11" Type="http://schemas.openxmlformats.org/officeDocument/2006/relationships/hyperlink" Target="https://github.com/leonardkitutu1-hue/leonard-kitutu.git" TargetMode="External"/><Relationship Id="rId5" Type="http://schemas.openxmlformats.org/officeDocument/2006/relationships/hyperlink" Target="https://github.com/JOHNDIKITAL/johndikitalmatlab.git" TargetMode="External"/><Relationship Id="rId10" Type="http://schemas.openxmlformats.org/officeDocument/2006/relationships/hyperlink" Target="https://github.com/mildredmoreen/ATYANG-MILDRED-.git" TargetMode="External"/><Relationship Id="rId4" Type="http://schemas.openxmlformats.org/officeDocument/2006/relationships/hyperlink" Target="https://github.com/Nagasharitah/Nagasha-Ritta.git" TargetMode="External"/><Relationship Id="rId9" Type="http://schemas.openxmlformats.org/officeDocument/2006/relationships/hyperlink" Target="https://github.com/SebyatikaColline/Sebyatika-Colline.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CCE0-9943-A87C-DA87-2B6C475E3B10}"/>
              </a:ext>
            </a:extLst>
          </p:cNvPr>
          <p:cNvSpPr>
            <a:spLocks noGrp="1"/>
          </p:cNvSpPr>
          <p:nvPr>
            <p:ph type="ctrTitle"/>
          </p:nvPr>
        </p:nvSpPr>
        <p:spPr>
          <a:xfrm>
            <a:off x="1371600" y="178676"/>
            <a:ext cx="9448800" cy="5255171"/>
          </a:xfrm>
        </p:spPr>
        <p:txBody>
          <a:bodyPr/>
          <a:lstStyle/>
          <a:p>
            <a:pPr algn="ctr"/>
            <a:r>
              <a:rPr lang="en-US" b="1" dirty="0">
                <a:solidFill>
                  <a:schemeClr val="accent5">
                    <a:lumMod val="60000"/>
                    <a:lumOff val="40000"/>
                  </a:schemeClr>
                </a:solidFill>
              </a:rPr>
              <a:t>MATLAB ASSIGNMENT </a:t>
            </a:r>
            <a:br>
              <a:rPr lang="en-US" b="1" dirty="0">
                <a:solidFill>
                  <a:schemeClr val="accent5">
                    <a:lumMod val="60000"/>
                    <a:lumOff val="40000"/>
                  </a:schemeClr>
                </a:solidFill>
              </a:rPr>
            </a:br>
            <a:r>
              <a:rPr lang="en-US" b="1" dirty="0">
                <a:solidFill>
                  <a:schemeClr val="accent5">
                    <a:lumMod val="60000"/>
                    <a:lumOff val="40000"/>
                  </a:schemeClr>
                </a:solidFill>
              </a:rPr>
              <a:t>2</a:t>
            </a:r>
            <a:endParaRPr lang="en-UG" b="1" dirty="0">
              <a:solidFill>
                <a:schemeClr val="accent5">
                  <a:lumMod val="60000"/>
                  <a:lumOff val="40000"/>
                </a:schemeClr>
              </a:solidFill>
            </a:endParaRPr>
          </a:p>
        </p:txBody>
      </p:sp>
      <p:sp>
        <p:nvSpPr>
          <p:cNvPr id="3" name="Subtitle 2">
            <a:extLst>
              <a:ext uri="{FF2B5EF4-FFF2-40B4-BE49-F238E27FC236}">
                <a16:creationId xmlns:a16="http://schemas.microsoft.com/office/drawing/2014/main" id="{EE72FD89-5FBA-09B8-843F-44480B7B66A5}"/>
              </a:ext>
            </a:extLst>
          </p:cNvPr>
          <p:cNvSpPr>
            <a:spLocks noGrp="1"/>
          </p:cNvSpPr>
          <p:nvPr>
            <p:ph type="subTitle" idx="1"/>
          </p:nvPr>
        </p:nvSpPr>
        <p:spPr>
          <a:xfrm>
            <a:off x="1371600" y="5433848"/>
            <a:ext cx="9448800" cy="777765"/>
          </a:xfrm>
        </p:spPr>
        <p:txBody>
          <a:bodyPr/>
          <a:lstStyle/>
          <a:p>
            <a:pPr algn="ctr"/>
            <a:r>
              <a:rPr lang="en-US" b="1" dirty="0">
                <a:solidFill>
                  <a:schemeClr val="accent2">
                    <a:lumMod val="40000"/>
                    <a:lumOff val="60000"/>
                  </a:schemeClr>
                </a:solidFill>
              </a:rPr>
              <a:t>GROUP 16</a:t>
            </a:r>
            <a:endParaRPr lang="en-UG" b="1" dirty="0">
              <a:solidFill>
                <a:schemeClr val="accent2">
                  <a:lumMod val="40000"/>
                  <a:lumOff val="60000"/>
                </a:schemeClr>
              </a:solidFill>
            </a:endParaRPr>
          </a:p>
        </p:txBody>
      </p:sp>
      <p:pic>
        <p:nvPicPr>
          <p:cNvPr id="4" name="Image 2">
            <a:extLst>
              <a:ext uri="{FF2B5EF4-FFF2-40B4-BE49-F238E27FC236}">
                <a16:creationId xmlns:a16="http://schemas.microsoft.com/office/drawing/2014/main" id="{FFE3B368-49CB-F67E-0DE2-D29190C47073}"/>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754618" y="1151606"/>
            <a:ext cx="5862955" cy="2137410"/>
          </a:xfrm>
          <a:prstGeom prst="rect">
            <a:avLst/>
          </a:prstGeom>
        </p:spPr>
      </p:pic>
    </p:spTree>
    <p:extLst>
      <p:ext uri="{BB962C8B-B14F-4D97-AF65-F5344CB8AC3E}">
        <p14:creationId xmlns:p14="http://schemas.microsoft.com/office/powerpoint/2010/main" val="20526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3355-3233-72DC-0E78-62A7652539FA}"/>
              </a:ext>
            </a:extLst>
          </p:cNvPr>
          <p:cNvSpPr>
            <a:spLocks noGrp="1"/>
          </p:cNvSpPr>
          <p:nvPr>
            <p:ph type="title"/>
          </p:nvPr>
        </p:nvSpPr>
        <p:spPr>
          <a:xfrm>
            <a:off x="2895600" y="764373"/>
            <a:ext cx="8245366" cy="1293028"/>
          </a:xfrm>
        </p:spPr>
        <p:txBody>
          <a:bodyPr/>
          <a:lstStyle/>
          <a:p>
            <a:pPr algn="l"/>
            <a:r>
              <a:rPr lang="en-US" dirty="0">
                <a:solidFill>
                  <a:schemeClr val="accent3">
                    <a:lumMod val="60000"/>
                    <a:lumOff val="40000"/>
                  </a:schemeClr>
                </a:solidFill>
              </a:rPr>
              <a:t>Step two: CODING</a:t>
            </a:r>
            <a:endParaRPr lang="en-UG" dirty="0">
              <a:solidFill>
                <a:schemeClr val="accent3">
                  <a:lumMod val="60000"/>
                  <a:lumOff val="40000"/>
                </a:schemeClr>
              </a:solidFill>
            </a:endParaRPr>
          </a:p>
        </p:txBody>
      </p:sp>
      <p:pic>
        <p:nvPicPr>
          <p:cNvPr id="4" name="Content Placeholder 3">
            <a:extLst>
              <a:ext uri="{FF2B5EF4-FFF2-40B4-BE49-F238E27FC236}">
                <a16:creationId xmlns:a16="http://schemas.microsoft.com/office/drawing/2014/main" id="{C4E868C8-6798-FFCB-13E9-07F2B2C7CD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622" y="3280257"/>
            <a:ext cx="7945819" cy="3493661"/>
          </a:xfrm>
          <a:prstGeom prst="rect">
            <a:avLst/>
          </a:prstGeom>
        </p:spPr>
      </p:pic>
      <p:sp>
        <p:nvSpPr>
          <p:cNvPr id="6" name="TextBox 5">
            <a:extLst>
              <a:ext uri="{FF2B5EF4-FFF2-40B4-BE49-F238E27FC236}">
                <a16:creationId xmlns:a16="http://schemas.microsoft.com/office/drawing/2014/main" id="{B4626618-37CE-9F60-E5A9-42F0AA080FC3}"/>
              </a:ext>
            </a:extLst>
          </p:cNvPr>
          <p:cNvSpPr txBox="1"/>
          <p:nvPr/>
        </p:nvSpPr>
        <p:spPr>
          <a:xfrm>
            <a:off x="1260524" y="1818290"/>
            <a:ext cx="8807669" cy="1348639"/>
          </a:xfrm>
          <a:prstGeom prst="rect">
            <a:avLst/>
          </a:prstGeom>
          <a:noFill/>
        </p:spPr>
        <p:txBody>
          <a:bodyPr wrap="square">
            <a:spAutoFit/>
          </a:bodyPr>
          <a:lstStyle/>
          <a:p>
            <a:pPr>
              <a:lnSpc>
                <a:spcPct val="115000"/>
              </a:lnSpc>
              <a:spcAft>
                <a:spcPts val="800"/>
              </a:spcAft>
              <a:tabLst>
                <a:tab pos="1303020" algn="l"/>
              </a:tabLst>
            </a:pPr>
            <a:r>
              <a:rPr lang="en-UG" sz="1800" kern="100" dirty="0">
                <a:solidFill>
                  <a:srgbClr val="00B050"/>
                </a:solidFill>
                <a:effectLst/>
                <a:latin typeface="Times New Roman" panose="02020603050405020304" pitchFamily="18" charset="0"/>
                <a:ea typeface="Aptos" panose="020B0004020202020204" pitchFamily="34" charset="0"/>
                <a:cs typeface="Times New Roman" panose="02020603050405020304" pitchFamily="18" charset="0"/>
              </a:rPr>
              <a:t>From the knowledge of plotting we acquired from module 4, using functions such as “bar”, “groupsummary”, “categorical”, ”pie”, ”grid on”,”bar3”, ”scatter”, ”saveas”,  etc, we managed to write codes that plot pie charts, bar graphs, histograms in both 3D and 2D and saved them as images. </a:t>
            </a:r>
            <a:endParaRPr lang="en-UG" sz="1800" kern="100" dirty="0">
              <a:solidFill>
                <a:srgbClr val="00B050"/>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FB75517-0FCC-5221-2119-A5B360E98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6441" y="3166929"/>
            <a:ext cx="3356724" cy="3493661"/>
          </a:xfrm>
          <a:prstGeom prst="rect">
            <a:avLst/>
          </a:prstGeom>
        </p:spPr>
      </p:pic>
    </p:spTree>
    <p:extLst>
      <p:ext uri="{BB962C8B-B14F-4D97-AF65-F5344CB8AC3E}">
        <p14:creationId xmlns:p14="http://schemas.microsoft.com/office/powerpoint/2010/main" val="220879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9151-315E-4971-4DCB-04C68B25B9EE}"/>
              </a:ext>
            </a:extLst>
          </p:cNvPr>
          <p:cNvSpPr>
            <a:spLocks noGrp="1"/>
          </p:cNvSpPr>
          <p:nvPr>
            <p:ph type="ctrTitle"/>
          </p:nvPr>
        </p:nvSpPr>
        <p:spPr>
          <a:xfrm>
            <a:off x="1602827" y="636757"/>
            <a:ext cx="9448800" cy="561423"/>
          </a:xfrm>
        </p:spPr>
        <p:txBody>
          <a:bodyPr>
            <a:normAutofit fontScale="90000"/>
          </a:bodyPr>
          <a:lstStyle/>
          <a:p>
            <a:r>
              <a:rPr lang="en-US" sz="4000" dirty="0">
                <a:solidFill>
                  <a:schemeClr val="bg2">
                    <a:lumMod val="75000"/>
                  </a:schemeClr>
                </a:solidFill>
              </a:rPr>
              <a:t>VISUALIZATION</a:t>
            </a:r>
            <a:endParaRPr lang="en-UG" sz="4000" dirty="0">
              <a:solidFill>
                <a:schemeClr val="bg2">
                  <a:lumMod val="75000"/>
                </a:schemeClr>
              </a:solidFill>
            </a:endParaRPr>
          </a:p>
        </p:txBody>
      </p:sp>
      <p:sp>
        <p:nvSpPr>
          <p:cNvPr id="3" name="Subtitle 2">
            <a:extLst>
              <a:ext uri="{FF2B5EF4-FFF2-40B4-BE49-F238E27FC236}">
                <a16:creationId xmlns:a16="http://schemas.microsoft.com/office/drawing/2014/main" id="{015E89E8-B0D0-6749-966A-72C0CD57DBE8}"/>
              </a:ext>
            </a:extLst>
          </p:cNvPr>
          <p:cNvSpPr>
            <a:spLocks noGrp="1"/>
          </p:cNvSpPr>
          <p:nvPr>
            <p:ph type="subTitle" idx="1"/>
          </p:nvPr>
        </p:nvSpPr>
        <p:spPr>
          <a:xfrm>
            <a:off x="325821" y="1376856"/>
            <a:ext cx="10494579" cy="5481144"/>
          </a:xfrm>
        </p:spPr>
        <p:txBody>
          <a:bodyPr/>
          <a:lstStyle/>
          <a:p>
            <a:endParaRPr lang="en-UG" dirty="0"/>
          </a:p>
        </p:txBody>
      </p:sp>
      <p:pic>
        <p:nvPicPr>
          <p:cNvPr id="4" name="Picture 3">
            <a:extLst>
              <a:ext uri="{FF2B5EF4-FFF2-40B4-BE49-F238E27FC236}">
                <a16:creationId xmlns:a16="http://schemas.microsoft.com/office/drawing/2014/main" id="{A88282A1-64B9-D5DD-D488-5620702A9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74" y="1818291"/>
            <a:ext cx="6689650" cy="4683744"/>
          </a:xfrm>
          <a:prstGeom prst="rect">
            <a:avLst/>
          </a:prstGeom>
        </p:spPr>
      </p:pic>
      <p:pic>
        <p:nvPicPr>
          <p:cNvPr id="5" name="Picture 4">
            <a:extLst>
              <a:ext uri="{FF2B5EF4-FFF2-40B4-BE49-F238E27FC236}">
                <a16:creationId xmlns:a16="http://schemas.microsoft.com/office/drawing/2014/main" id="{90484487-2741-CC32-2904-ED8A1501CC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4712" y="1639616"/>
            <a:ext cx="2501900" cy="1355832"/>
          </a:xfrm>
          <a:prstGeom prst="rect">
            <a:avLst/>
          </a:prstGeom>
        </p:spPr>
      </p:pic>
      <p:pic>
        <p:nvPicPr>
          <p:cNvPr id="6" name="Picture 5">
            <a:extLst>
              <a:ext uri="{FF2B5EF4-FFF2-40B4-BE49-F238E27FC236}">
                <a16:creationId xmlns:a16="http://schemas.microsoft.com/office/drawing/2014/main" id="{FBAF90A5-14E3-4A22-51DC-63797E5FED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8314" y="2995449"/>
            <a:ext cx="2501900" cy="966952"/>
          </a:xfrm>
          <a:prstGeom prst="rect">
            <a:avLst/>
          </a:prstGeom>
        </p:spPr>
      </p:pic>
      <p:pic>
        <p:nvPicPr>
          <p:cNvPr id="7" name="Picture 6">
            <a:extLst>
              <a:ext uri="{FF2B5EF4-FFF2-40B4-BE49-F238E27FC236}">
                <a16:creationId xmlns:a16="http://schemas.microsoft.com/office/drawing/2014/main" id="{1A20AA68-3D24-5F2E-FEBF-C8F55278D4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8088" y="4050783"/>
            <a:ext cx="2163154" cy="1067755"/>
          </a:xfrm>
          <a:prstGeom prst="rect">
            <a:avLst/>
          </a:prstGeom>
        </p:spPr>
      </p:pic>
      <p:pic>
        <p:nvPicPr>
          <p:cNvPr id="8" name="Picture 7">
            <a:extLst>
              <a:ext uri="{FF2B5EF4-FFF2-40B4-BE49-F238E27FC236}">
                <a16:creationId xmlns:a16="http://schemas.microsoft.com/office/drawing/2014/main" id="{AD21F37A-E3F3-C7DA-0D36-2C4D136FB07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6095" y="5118538"/>
            <a:ext cx="1895147" cy="882869"/>
          </a:xfrm>
          <a:prstGeom prst="rect">
            <a:avLst/>
          </a:prstGeom>
        </p:spPr>
      </p:pic>
    </p:spTree>
    <p:extLst>
      <p:ext uri="{BB962C8B-B14F-4D97-AF65-F5344CB8AC3E}">
        <p14:creationId xmlns:p14="http://schemas.microsoft.com/office/powerpoint/2010/main" val="424190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5887-A025-BB80-B0BE-6B2947EEB683}"/>
              </a:ext>
            </a:extLst>
          </p:cNvPr>
          <p:cNvSpPr>
            <a:spLocks noGrp="1"/>
          </p:cNvSpPr>
          <p:nvPr>
            <p:ph type="title"/>
          </p:nvPr>
        </p:nvSpPr>
        <p:spPr/>
        <p:txBody>
          <a:bodyPr/>
          <a:lstStyle/>
          <a:p>
            <a:endParaRPr lang="en-UG" dirty="0"/>
          </a:p>
        </p:txBody>
      </p:sp>
      <p:sp>
        <p:nvSpPr>
          <p:cNvPr id="3" name="Text Placeholder 2">
            <a:extLst>
              <a:ext uri="{FF2B5EF4-FFF2-40B4-BE49-F238E27FC236}">
                <a16:creationId xmlns:a16="http://schemas.microsoft.com/office/drawing/2014/main" id="{9BE3A162-9EB9-A11A-0B74-DBAC7F6645D1}"/>
              </a:ext>
            </a:extLst>
          </p:cNvPr>
          <p:cNvSpPr>
            <a:spLocks noGrp="1"/>
          </p:cNvSpPr>
          <p:nvPr>
            <p:ph type="body" idx="1"/>
          </p:nvPr>
        </p:nvSpPr>
        <p:spPr/>
        <p:txBody>
          <a:bodyPr/>
          <a:lstStyle/>
          <a:p>
            <a:endParaRPr lang="en-UG"/>
          </a:p>
        </p:txBody>
      </p:sp>
      <p:pic>
        <p:nvPicPr>
          <p:cNvPr id="4" name="Picture 3">
            <a:extLst>
              <a:ext uri="{FF2B5EF4-FFF2-40B4-BE49-F238E27FC236}">
                <a16:creationId xmlns:a16="http://schemas.microsoft.com/office/drawing/2014/main" id="{E0EC21EF-00C9-A28E-30FC-DABC76EED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59" y="862688"/>
            <a:ext cx="4599459" cy="6008794"/>
          </a:xfrm>
          <a:prstGeom prst="rect">
            <a:avLst/>
          </a:prstGeom>
        </p:spPr>
      </p:pic>
      <p:pic>
        <p:nvPicPr>
          <p:cNvPr id="5" name="Picture 4">
            <a:extLst>
              <a:ext uri="{FF2B5EF4-FFF2-40B4-BE49-F238E27FC236}">
                <a16:creationId xmlns:a16="http://schemas.microsoft.com/office/drawing/2014/main" id="{31AB9DD7-8A01-4623-13D0-300930C8E3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8659" y="862688"/>
            <a:ext cx="2210435" cy="1281422"/>
          </a:xfrm>
          <a:prstGeom prst="rect">
            <a:avLst/>
          </a:prstGeom>
        </p:spPr>
      </p:pic>
      <p:pic>
        <p:nvPicPr>
          <p:cNvPr id="6" name="Picture 5">
            <a:extLst>
              <a:ext uri="{FF2B5EF4-FFF2-40B4-BE49-F238E27FC236}">
                <a16:creationId xmlns:a16="http://schemas.microsoft.com/office/drawing/2014/main" id="{6FE87733-CC6A-D0BE-F8DC-052F1DA1CA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5999" y="2041525"/>
            <a:ext cx="2503095" cy="1600200"/>
          </a:xfrm>
          <a:prstGeom prst="rect">
            <a:avLst/>
          </a:prstGeom>
        </p:spPr>
      </p:pic>
      <p:pic>
        <p:nvPicPr>
          <p:cNvPr id="7" name="Picture 6">
            <a:extLst>
              <a:ext uri="{FF2B5EF4-FFF2-40B4-BE49-F238E27FC236}">
                <a16:creationId xmlns:a16="http://schemas.microsoft.com/office/drawing/2014/main" id="{97AFC5DE-109B-39D8-D620-0BF3076160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8475" y="4929716"/>
            <a:ext cx="2924503" cy="1740783"/>
          </a:xfrm>
          <a:prstGeom prst="rect">
            <a:avLst/>
          </a:prstGeom>
        </p:spPr>
      </p:pic>
    </p:spTree>
    <p:extLst>
      <p:ext uri="{BB962C8B-B14F-4D97-AF65-F5344CB8AC3E}">
        <p14:creationId xmlns:p14="http://schemas.microsoft.com/office/powerpoint/2010/main" val="2488029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B1A2D-5A52-858A-89DF-B45ECC024D87}"/>
              </a:ext>
            </a:extLst>
          </p:cNvPr>
          <p:cNvSpPr>
            <a:spLocks noGrp="1"/>
          </p:cNvSpPr>
          <p:nvPr>
            <p:ph type="title"/>
          </p:nvPr>
        </p:nvSpPr>
        <p:spPr/>
        <p:txBody>
          <a:bodyPr/>
          <a:lstStyle/>
          <a:p>
            <a:pPr algn="ctr"/>
            <a:r>
              <a:rPr lang="en-UG" sz="3200" b="1" kern="1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UG" sz="3200" b="1" kern="100" dirty="0">
                <a:solidFill>
                  <a:schemeClr val="accent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G" dirty="0">
              <a:solidFill>
                <a:schemeClr val="accent2">
                  <a:lumMod val="60000"/>
                  <a:lumOff val="40000"/>
                </a:schemeClr>
              </a:solidFill>
            </a:endParaRPr>
          </a:p>
        </p:txBody>
      </p:sp>
      <p:sp>
        <p:nvSpPr>
          <p:cNvPr id="3" name="Text Placeholder 2">
            <a:extLst>
              <a:ext uri="{FF2B5EF4-FFF2-40B4-BE49-F238E27FC236}">
                <a16:creationId xmlns:a16="http://schemas.microsoft.com/office/drawing/2014/main" id="{779CBA96-9652-DB80-C2E0-F0F136088A93}"/>
              </a:ext>
            </a:extLst>
          </p:cNvPr>
          <p:cNvSpPr>
            <a:spLocks noGrp="1"/>
          </p:cNvSpPr>
          <p:nvPr>
            <p:ph type="body" sz="half" idx="2"/>
          </p:nvPr>
        </p:nvSpPr>
        <p:spPr/>
        <p:txBody>
          <a:bodyPr>
            <a:normAutofit fontScale="92500" lnSpcReduction="20000"/>
          </a:bodyPr>
          <a:lstStyle/>
          <a:p>
            <a:pPr>
              <a:lnSpc>
                <a:spcPct val="115000"/>
              </a:lnSpc>
              <a:spcAft>
                <a:spcPts val="800"/>
              </a:spcAft>
            </a:pPr>
            <a:r>
              <a:rPr lang="en-UG" sz="1800" kern="100" dirty="0">
                <a:solidFill>
                  <a:schemeClr val="accent4">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The study achieved its objectives by analysing the data and presenting meaningful results. The findings highlighted key patterns and demonstrated the importance of teamwork and systematic approaches in producing reliable outcomes.</a:t>
            </a:r>
            <a:endParaRPr lang="en-UG" sz="1800" kern="100" dirty="0">
              <a:solidFill>
                <a:schemeClr val="accent4">
                  <a:lumMod val="75000"/>
                </a:schemeClr>
              </a:solidFill>
              <a:effectLst/>
              <a:latin typeface="Aptos" panose="020B0004020202020204" pitchFamily="34" charset="0"/>
              <a:ea typeface="Aptos" panose="020B0004020202020204" pitchFamily="34" charset="0"/>
              <a:cs typeface="Times New Roman" panose="02020603050405020304" pitchFamily="18" charset="0"/>
            </a:endParaRPr>
          </a:p>
          <a:p>
            <a:endParaRPr lang="en-UG" dirty="0"/>
          </a:p>
        </p:txBody>
      </p:sp>
    </p:spTree>
    <p:extLst>
      <p:ext uri="{BB962C8B-B14F-4D97-AF65-F5344CB8AC3E}">
        <p14:creationId xmlns:p14="http://schemas.microsoft.com/office/powerpoint/2010/main" val="212588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48B8-8FC9-A6DE-5B05-2ACA6E5B0CC3}"/>
              </a:ext>
            </a:extLst>
          </p:cNvPr>
          <p:cNvSpPr>
            <a:spLocks noGrp="1"/>
          </p:cNvSpPr>
          <p:nvPr>
            <p:ph type="ctrTitle"/>
          </p:nvPr>
        </p:nvSpPr>
        <p:spPr>
          <a:xfrm>
            <a:off x="1371600" y="427384"/>
            <a:ext cx="9448800" cy="3538329"/>
          </a:xfrm>
        </p:spPr>
        <p:txBody>
          <a:bodyPr>
            <a:normAutofit/>
          </a:bodyPr>
          <a:lstStyle/>
          <a:p>
            <a:pPr algn="ctr"/>
            <a:r>
              <a:rPr lang="en-US" sz="7200" b="1" dirty="0">
                <a:solidFill>
                  <a:schemeClr val="accent2">
                    <a:lumMod val="60000"/>
                    <a:lumOff val="40000"/>
                  </a:schemeClr>
                </a:solidFill>
                <a:latin typeface="Times New Roman" panose="02020603050405020304" pitchFamily="18" charset="0"/>
                <a:cs typeface="Times New Roman" panose="02020603050405020304" pitchFamily="18" charset="0"/>
              </a:rPr>
              <a:t>THANK YOU</a:t>
            </a:r>
            <a:endParaRPr lang="en-UG" sz="72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FC489EA-C1C8-9B8B-D1E9-EF5345ED6C66}"/>
              </a:ext>
            </a:extLst>
          </p:cNvPr>
          <p:cNvSpPr>
            <a:spLocks noGrp="1"/>
          </p:cNvSpPr>
          <p:nvPr>
            <p:ph type="subTitle" idx="1"/>
          </p:nvPr>
        </p:nvSpPr>
        <p:spPr/>
        <p:txBody>
          <a:bodyPr/>
          <a:lstStyle/>
          <a:p>
            <a:r>
              <a:rPr lang="en-US" dirty="0"/>
              <a:t> </a:t>
            </a:r>
            <a:endParaRPr lang="en-UG" dirty="0"/>
          </a:p>
        </p:txBody>
      </p:sp>
    </p:spTree>
    <p:extLst>
      <p:ext uri="{BB962C8B-B14F-4D97-AF65-F5344CB8AC3E}">
        <p14:creationId xmlns:p14="http://schemas.microsoft.com/office/powerpoint/2010/main" val="3072316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8F93-C97E-D6AA-0BEB-EAD0F120481A}"/>
              </a:ext>
            </a:extLst>
          </p:cNvPr>
          <p:cNvSpPr>
            <a:spLocks noGrp="1"/>
          </p:cNvSpPr>
          <p:nvPr>
            <p:ph type="title"/>
          </p:nvPr>
        </p:nvSpPr>
        <p:spPr>
          <a:xfrm>
            <a:off x="1024495" y="1124702"/>
            <a:ext cx="9220941" cy="999886"/>
          </a:xfrm>
        </p:spPr>
        <p:txBody>
          <a:bodyPr/>
          <a:lstStyle/>
          <a:p>
            <a:pPr algn="ctr"/>
            <a:r>
              <a:rPr lang="en-US" b="1" dirty="0">
                <a:solidFill>
                  <a:schemeClr val="accent5">
                    <a:lumMod val="75000"/>
                  </a:schemeClr>
                </a:solidFill>
              </a:rPr>
              <a:t>GROUP 16 MEMBERS</a:t>
            </a:r>
            <a:endParaRPr lang="en-UG" b="1" dirty="0">
              <a:solidFill>
                <a:schemeClr val="accent5">
                  <a:lumMod val="75000"/>
                </a:schemeClr>
              </a:solidFill>
            </a:endParaRPr>
          </a:p>
        </p:txBody>
      </p:sp>
      <p:sp>
        <p:nvSpPr>
          <p:cNvPr id="3" name="Text Placeholder 2">
            <a:extLst>
              <a:ext uri="{FF2B5EF4-FFF2-40B4-BE49-F238E27FC236}">
                <a16:creationId xmlns:a16="http://schemas.microsoft.com/office/drawing/2014/main" id="{19B2522D-1658-054D-EC38-31C8BA29C4B3}"/>
              </a:ext>
            </a:extLst>
          </p:cNvPr>
          <p:cNvSpPr>
            <a:spLocks noGrp="1"/>
          </p:cNvSpPr>
          <p:nvPr>
            <p:ph type="body" sz="half" idx="2"/>
          </p:nvPr>
        </p:nvSpPr>
        <p:spPr>
          <a:xfrm>
            <a:off x="1024467" y="2124588"/>
            <a:ext cx="10144654" cy="4255429"/>
          </a:xfrm>
        </p:spPr>
        <p:txBody>
          <a:bodyPr/>
          <a:lstStyle/>
          <a:p>
            <a:endParaRPr lang="en-UG" dirty="0"/>
          </a:p>
        </p:txBody>
      </p:sp>
      <p:graphicFrame>
        <p:nvGraphicFramePr>
          <p:cNvPr id="4" name="Table 3">
            <a:extLst>
              <a:ext uri="{FF2B5EF4-FFF2-40B4-BE49-F238E27FC236}">
                <a16:creationId xmlns:a16="http://schemas.microsoft.com/office/drawing/2014/main" id="{46548B71-A611-E234-5A59-81A13BDB1366}"/>
              </a:ext>
            </a:extLst>
          </p:cNvPr>
          <p:cNvGraphicFramePr>
            <a:graphicFrameLocks noGrp="1"/>
          </p:cNvGraphicFramePr>
          <p:nvPr>
            <p:extLst>
              <p:ext uri="{D42A27DB-BD31-4B8C-83A1-F6EECF244321}">
                <p14:modId xmlns:p14="http://schemas.microsoft.com/office/powerpoint/2010/main" val="208952485"/>
              </p:ext>
            </p:extLst>
          </p:nvPr>
        </p:nvGraphicFramePr>
        <p:xfrm>
          <a:off x="1022880" y="2124589"/>
          <a:ext cx="10144652" cy="4275531"/>
        </p:xfrm>
        <a:graphic>
          <a:graphicData uri="http://schemas.openxmlformats.org/drawingml/2006/table">
            <a:tbl>
              <a:tblPr firstRow="1" firstCol="1" bandRow="1">
                <a:tableStyleId>{5C22544A-7EE6-4342-B048-85BDC9FD1C3A}</a:tableStyleId>
              </a:tblPr>
              <a:tblGrid>
                <a:gridCol w="513197">
                  <a:extLst>
                    <a:ext uri="{9D8B030D-6E8A-4147-A177-3AD203B41FA5}">
                      <a16:colId xmlns:a16="http://schemas.microsoft.com/office/drawing/2014/main" val="2148571843"/>
                    </a:ext>
                  </a:extLst>
                </a:gridCol>
                <a:gridCol w="1628843">
                  <a:extLst>
                    <a:ext uri="{9D8B030D-6E8A-4147-A177-3AD203B41FA5}">
                      <a16:colId xmlns:a16="http://schemas.microsoft.com/office/drawing/2014/main" val="3004297451"/>
                    </a:ext>
                  </a:extLst>
                </a:gridCol>
                <a:gridCol w="1766153">
                  <a:extLst>
                    <a:ext uri="{9D8B030D-6E8A-4147-A177-3AD203B41FA5}">
                      <a16:colId xmlns:a16="http://schemas.microsoft.com/office/drawing/2014/main" val="3104666017"/>
                    </a:ext>
                  </a:extLst>
                </a:gridCol>
                <a:gridCol w="885651">
                  <a:extLst>
                    <a:ext uri="{9D8B030D-6E8A-4147-A177-3AD203B41FA5}">
                      <a16:colId xmlns:a16="http://schemas.microsoft.com/office/drawing/2014/main" val="991280681"/>
                    </a:ext>
                  </a:extLst>
                </a:gridCol>
                <a:gridCol w="558681">
                  <a:extLst>
                    <a:ext uri="{9D8B030D-6E8A-4147-A177-3AD203B41FA5}">
                      <a16:colId xmlns:a16="http://schemas.microsoft.com/office/drawing/2014/main" val="1345577773"/>
                    </a:ext>
                  </a:extLst>
                </a:gridCol>
                <a:gridCol w="4792127">
                  <a:extLst>
                    <a:ext uri="{9D8B030D-6E8A-4147-A177-3AD203B41FA5}">
                      <a16:colId xmlns:a16="http://schemas.microsoft.com/office/drawing/2014/main" val="1228698872"/>
                    </a:ext>
                  </a:extLst>
                </a:gridCol>
              </a:tblGrid>
              <a:tr h="386747">
                <a:tc>
                  <a:txBody>
                    <a:bodyPr/>
                    <a:lstStyle/>
                    <a:p>
                      <a:pPr algn="just">
                        <a:lnSpc>
                          <a:spcPct val="115000"/>
                        </a:lnSpc>
                        <a:spcAft>
                          <a:spcPts val="800"/>
                        </a:spcAft>
                      </a:pPr>
                      <a:r>
                        <a:rPr lang="en-US" sz="1200" kern="100">
                          <a:effectLst/>
                        </a:rPr>
                        <a:t>NO.</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STUDENT NAME</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REG. NO.</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COURSE</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SEX</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GITHUB LINK</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4088050"/>
                  </a:ext>
                </a:extLst>
              </a:tr>
              <a:tr h="386868">
                <a:tc>
                  <a:txBody>
                    <a:bodyPr/>
                    <a:lstStyle/>
                    <a:p>
                      <a:pPr algn="just">
                        <a:lnSpc>
                          <a:spcPct val="115000"/>
                        </a:lnSpc>
                        <a:spcAft>
                          <a:spcPts val="800"/>
                        </a:spcAft>
                      </a:pPr>
                      <a:r>
                        <a:rPr lang="en-US" sz="1200" kern="100">
                          <a:effectLst/>
                        </a:rPr>
                        <a:t>1</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KABWERU ANDREW</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BU/UG/2024/5057</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WAR</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M</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u="sng" kern="100">
                          <a:effectLst/>
                          <a:hlinkClick r:id="rId2"/>
                        </a:rPr>
                        <a:t>https://github.com/kabweruandrew39-alt/Andrew.git</a:t>
                      </a:r>
                      <a:r>
                        <a:rPr lang="en-US" sz="1200" kern="100">
                          <a:effectLst/>
                        </a:rPr>
                        <a:t> </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4735465"/>
                  </a:ext>
                </a:extLst>
              </a:tr>
              <a:tr h="386868">
                <a:tc>
                  <a:txBody>
                    <a:bodyPr/>
                    <a:lstStyle/>
                    <a:p>
                      <a:pPr algn="just">
                        <a:lnSpc>
                          <a:spcPct val="115000"/>
                        </a:lnSpc>
                        <a:spcAft>
                          <a:spcPts val="800"/>
                        </a:spcAft>
                      </a:pPr>
                      <a:r>
                        <a:rPr lang="en-US" sz="1200" kern="100">
                          <a:effectLst/>
                        </a:rPr>
                        <a:t>2</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CHEMONGES MIKIRAR</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BU/UP/2024/1005</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WAR</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M</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u="sng" kern="100">
                          <a:effectLst/>
                          <a:hlinkClick r:id="rId3"/>
                        </a:rPr>
                        <a:t>https://github.com/Chemonges-mikirar/Chemonges</a:t>
                      </a:r>
                      <a:r>
                        <a:rPr lang="en-US" sz="1200" kern="100">
                          <a:effectLst/>
                        </a:rPr>
                        <a:t> </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9285141"/>
                  </a:ext>
                </a:extLst>
              </a:tr>
              <a:tr h="386868">
                <a:tc>
                  <a:txBody>
                    <a:bodyPr/>
                    <a:lstStyle/>
                    <a:p>
                      <a:pPr algn="just">
                        <a:lnSpc>
                          <a:spcPct val="115000"/>
                        </a:lnSpc>
                        <a:spcAft>
                          <a:spcPts val="800"/>
                        </a:spcAft>
                      </a:pPr>
                      <a:r>
                        <a:rPr lang="en-US" sz="1200" kern="100">
                          <a:effectLst/>
                        </a:rPr>
                        <a:t>3</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NAGASHA RITTA</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BU/UG/2024/5055</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AMI</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F</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u="sng" kern="100">
                          <a:effectLst/>
                          <a:hlinkClick r:id="rId4"/>
                        </a:rPr>
                        <a:t>https://github.com/Nagasharitah/Nagasha-Ritta.git</a:t>
                      </a:r>
                      <a:r>
                        <a:rPr lang="en-US" sz="1200" kern="100">
                          <a:effectLst/>
                        </a:rPr>
                        <a:t> </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3350995"/>
                  </a:ext>
                </a:extLst>
              </a:tr>
              <a:tr h="386868">
                <a:tc>
                  <a:txBody>
                    <a:bodyPr/>
                    <a:lstStyle/>
                    <a:p>
                      <a:pPr algn="just">
                        <a:lnSpc>
                          <a:spcPct val="115000"/>
                        </a:lnSpc>
                        <a:spcAft>
                          <a:spcPts val="800"/>
                        </a:spcAft>
                      </a:pPr>
                      <a:r>
                        <a:rPr lang="en-US" sz="1200" kern="100">
                          <a:effectLst/>
                        </a:rPr>
                        <a:t>4</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DIKITAL JOHN</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BU/UP/2024/1125</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WAR</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M</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u="sng" kern="100">
                          <a:effectLst/>
                          <a:hlinkClick r:id="rId5"/>
                        </a:rPr>
                        <a:t>https://github.com/JOHNDIKITAL/johndikitalmatlab.git</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698220"/>
                  </a:ext>
                </a:extLst>
              </a:tr>
              <a:tr h="386868">
                <a:tc>
                  <a:txBody>
                    <a:bodyPr/>
                    <a:lstStyle/>
                    <a:p>
                      <a:pPr algn="just">
                        <a:lnSpc>
                          <a:spcPct val="115000"/>
                        </a:lnSpc>
                        <a:spcAft>
                          <a:spcPts val="800"/>
                        </a:spcAft>
                      </a:pPr>
                      <a:r>
                        <a:rPr lang="en-US" sz="1200" kern="100">
                          <a:effectLst/>
                        </a:rPr>
                        <a:t>5</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SANYU JOY</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0">
                          <a:effectLst/>
                        </a:rPr>
                        <a:t>BU/UP/2024/5348</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MEB</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F</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u="sng" kern="100">
                          <a:effectLst/>
                          <a:hlinkClick r:id="rId6"/>
                        </a:rPr>
                        <a:t>https://github.com/joysanyu22-cell/SANYU-JOY.git</a:t>
                      </a:r>
                      <a:r>
                        <a:rPr lang="en-US" sz="1200" kern="100">
                          <a:effectLst/>
                        </a:rPr>
                        <a:t> </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2565378"/>
                  </a:ext>
                </a:extLst>
              </a:tr>
              <a:tr h="386868">
                <a:tc>
                  <a:txBody>
                    <a:bodyPr/>
                    <a:lstStyle/>
                    <a:p>
                      <a:pPr algn="just">
                        <a:lnSpc>
                          <a:spcPct val="115000"/>
                        </a:lnSpc>
                        <a:spcAft>
                          <a:spcPts val="800"/>
                        </a:spcAft>
                      </a:pPr>
                      <a:r>
                        <a:rPr lang="en-US" sz="1200" kern="100">
                          <a:effectLst/>
                        </a:rPr>
                        <a:t>6</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OULE SADOCK</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0">
                          <a:effectLst/>
                        </a:rPr>
                        <a:t>BU/UP/2024/0844</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AMI</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M</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u="sng" kern="100">
                          <a:effectLst/>
                          <a:hlinkClick r:id="rId7"/>
                        </a:rPr>
                        <a:t>https://github.com/oulesadock25/Oule-Sadock-.git</a:t>
                      </a:r>
                      <a:r>
                        <a:rPr lang="en-US" sz="1200" kern="100">
                          <a:effectLst/>
                        </a:rPr>
                        <a:t> </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1968660"/>
                  </a:ext>
                </a:extLst>
              </a:tr>
              <a:tr h="386868">
                <a:tc>
                  <a:txBody>
                    <a:bodyPr/>
                    <a:lstStyle/>
                    <a:p>
                      <a:pPr algn="just">
                        <a:lnSpc>
                          <a:spcPct val="115000"/>
                        </a:lnSpc>
                        <a:spcAft>
                          <a:spcPts val="800"/>
                        </a:spcAft>
                      </a:pPr>
                      <a:r>
                        <a:rPr lang="en-US" sz="1200" kern="100">
                          <a:effectLst/>
                        </a:rPr>
                        <a:t>7</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WANGUSI DAVID</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0">
                          <a:effectLst/>
                        </a:rPr>
                        <a:t>BU/UP/2024/5350</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MEB</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M</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u="sng" kern="100">
                          <a:effectLst/>
                          <a:hlinkClick r:id="rId8"/>
                        </a:rPr>
                        <a:t>https://github.com/wangusid22/WANGUSI-DAVID.git</a:t>
                      </a:r>
                      <a:r>
                        <a:rPr lang="en-US" sz="1200" kern="100">
                          <a:effectLst/>
                        </a:rPr>
                        <a:t> </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4372340"/>
                  </a:ext>
                </a:extLst>
              </a:tr>
              <a:tr h="386868">
                <a:tc>
                  <a:txBody>
                    <a:bodyPr/>
                    <a:lstStyle/>
                    <a:p>
                      <a:pPr algn="just">
                        <a:lnSpc>
                          <a:spcPct val="115000"/>
                        </a:lnSpc>
                        <a:spcAft>
                          <a:spcPts val="800"/>
                        </a:spcAft>
                      </a:pPr>
                      <a:r>
                        <a:rPr lang="en-US" sz="1200" kern="100">
                          <a:effectLst/>
                        </a:rPr>
                        <a:t>8</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0">
                          <a:effectLst/>
                        </a:rPr>
                        <a:t>SEBATIKA COLLINE</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0">
                          <a:effectLst/>
                        </a:rPr>
                        <a:t>BU/UP/2024/0845</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AMI</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M</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u="sng" kern="0">
                          <a:effectLst/>
                          <a:hlinkClick r:id="rId9"/>
                        </a:rPr>
                        <a:t>https://github.com/SebyatikaColline/Sebyatika-Colline.git</a:t>
                      </a:r>
                      <a:r>
                        <a:rPr lang="en-US" sz="1200" kern="0">
                          <a:effectLst/>
                        </a:rPr>
                        <a:t> </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230762"/>
                  </a:ext>
                </a:extLst>
              </a:tr>
              <a:tr h="386868">
                <a:tc>
                  <a:txBody>
                    <a:bodyPr/>
                    <a:lstStyle/>
                    <a:p>
                      <a:pPr algn="just">
                        <a:lnSpc>
                          <a:spcPct val="115000"/>
                        </a:lnSpc>
                        <a:spcAft>
                          <a:spcPts val="800"/>
                        </a:spcAft>
                      </a:pPr>
                      <a:r>
                        <a:rPr lang="en-US" sz="1200" kern="100">
                          <a:effectLst/>
                        </a:rPr>
                        <a:t>9</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ATYANG MILDRED</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0">
                          <a:effectLst/>
                        </a:rPr>
                        <a:t>BU/UP/2024/1019</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WAR</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F</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u="sng" kern="100">
                          <a:effectLst/>
                          <a:hlinkClick r:id="rId10"/>
                        </a:rPr>
                        <a:t>https://github.com/mildredmoreen/ATYANG-MILDRED-.git</a:t>
                      </a:r>
                      <a:r>
                        <a:rPr lang="en-US" sz="1200" kern="100">
                          <a:effectLst/>
                        </a:rPr>
                        <a:t> </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6054644"/>
                  </a:ext>
                </a:extLst>
              </a:tr>
              <a:tr h="386868">
                <a:tc>
                  <a:txBody>
                    <a:bodyPr/>
                    <a:lstStyle/>
                    <a:p>
                      <a:pPr algn="just">
                        <a:lnSpc>
                          <a:spcPct val="115000"/>
                        </a:lnSpc>
                        <a:spcAft>
                          <a:spcPts val="800"/>
                        </a:spcAft>
                      </a:pPr>
                      <a:r>
                        <a:rPr lang="en-US" sz="1200" kern="100">
                          <a:effectLst/>
                        </a:rPr>
                        <a:t>10</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KITUTU LEONARD</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0">
                          <a:effectLst/>
                        </a:rPr>
                        <a:t>BU/UP/2024/1035</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WAR</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kern="100">
                          <a:effectLst/>
                        </a:rPr>
                        <a:t>M</a:t>
                      </a:r>
                      <a:endParaRPr lang="en-UG"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r>
                        <a:rPr lang="en-US" sz="1200" u="sng" kern="100" dirty="0">
                          <a:effectLst/>
                          <a:hlinkClick r:id="rId11"/>
                        </a:rPr>
                        <a:t>https://github.com/leonardkitutu1-hue/leonard-kitutu.git</a:t>
                      </a:r>
                      <a:r>
                        <a:rPr lang="en-US" sz="1200" kern="100" dirty="0">
                          <a:effectLst/>
                        </a:rPr>
                        <a:t> </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5397373"/>
                  </a:ext>
                </a:extLst>
              </a:tr>
            </a:tbl>
          </a:graphicData>
        </a:graphic>
      </p:graphicFrame>
    </p:spTree>
    <p:extLst>
      <p:ext uri="{BB962C8B-B14F-4D97-AF65-F5344CB8AC3E}">
        <p14:creationId xmlns:p14="http://schemas.microsoft.com/office/powerpoint/2010/main" val="199988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FAE5-5B1B-D362-B3BD-8339F679F2AD}"/>
              </a:ext>
            </a:extLst>
          </p:cNvPr>
          <p:cNvSpPr>
            <a:spLocks noGrp="1"/>
          </p:cNvSpPr>
          <p:nvPr>
            <p:ph type="ctrTitle"/>
          </p:nvPr>
        </p:nvSpPr>
        <p:spPr>
          <a:xfrm>
            <a:off x="1371600" y="777766"/>
            <a:ext cx="9448800" cy="1324303"/>
          </a:xfrm>
        </p:spPr>
        <p:txBody>
          <a:bodyPr>
            <a:normAutofit fontScale="90000"/>
          </a:bodyPr>
          <a:lstStyle/>
          <a:p>
            <a:r>
              <a:rPr lang="en-US" b="1" dirty="0">
                <a:solidFill>
                  <a:schemeClr val="accent5"/>
                </a:solidFill>
              </a:rPr>
              <a:t>INTRODUCTION TO MATLAB</a:t>
            </a:r>
            <a:endParaRPr lang="en-UG" b="1" dirty="0">
              <a:solidFill>
                <a:schemeClr val="accent5"/>
              </a:solidFill>
            </a:endParaRPr>
          </a:p>
        </p:txBody>
      </p:sp>
      <p:sp>
        <p:nvSpPr>
          <p:cNvPr id="3" name="Subtitle 2">
            <a:extLst>
              <a:ext uri="{FF2B5EF4-FFF2-40B4-BE49-F238E27FC236}">
                <a16:creationId xmlns:a16="http://schemas.microsoft.com/office/drawing/2014/main" id="{AABD9196-2A2C-F0E9-D9F7-2DF3D2316EA2}"/>
              </a:ext>
            </a:extLst>
          </p:cNvPr>
          <p:cNvSpPr>
            <a:spLocks noGrp="1"/>
          </p:cNvSpPr>
          <p:nvPr>
            <p:ph type="subTitle" idx="1"/>
          </p:nvPr>
        </p:nvSpPr>
        <p:spPr>
          <a:xfrm>
            <a:off x="893379" y="2007476"/>
            <a:ext cx="9927021" cy="3794234"/>
          </a:xfrm>
        </p:spPr>
        <p:txBody>
          <a:bodyPr>
            <a:normAutofit fontScale="92500" lnSpcReduction="10000"/>
          </a:bodyPr>
          <a:lstStyle/>
          <a:p>
            <a:pPr marL="342900" indent="-342900">
              <a:buFont typeface="Wingdings" panose="05000000000000000000" pitchFamily="2" charset="2"/>
              <a:buChar char="ü"/>
            </a:pPr>
            <a:r>
              <a:rPr lang="en-US" sz="2000" dirty="0">
                <a:solidFill>
                  <a:srgbClr val="00B050"/>
                </a:solidFill>
              </a:rPr>
              <a:t>MATLAB, which stands for matrix laboratory, is a high-performance programming language and environment designed primarily for technical computing </a:t>
            </a:r>
            <a:endParaRPr lang="en-UG" sz="2000" dirty="0">
              <a:solidFill>
                <a:srgbClr val="00B050"/>
              </a:solidFill>
            </a:endParaRPr>
          </a:p>
          <a:p>
            <a:pPr marL="342900" indent="-342900">
              <a:buFont typeface="Wingdings" panose="05000000000000000000" pitchFamily="2" charset="2"/>
              <a:buChar char="ü"/>
            </a:pPr>
            <a:r>
              <a:rPr lang="en-US" sz="2000" dirty="0">
                <a:solidFill>
                  <a:srgbClr val="00B050"/>
                </a:solidFill>
              </a:rPr>
              <a:t>The first version of MATLAB was created in Fortran in the late 1970s as a simple interactive matrix calculator. This early iteration was built on top of two significant mathematical libraries: LINPACK and EISPACK, which were developed for numerical linear algebra and eigenvalue problems, respectively. </a:t>
            </a:r>
            <a:endParaRPr lang="en-UG" sz="2000" dirty="0">
              <a:solidFill>
                <a:srgbClr val="00B050"/>
              </a:solidFill>
            </a:endParaRPr>
          </a:p>
          <a:p>
            <a:pPr marL="342900" indent="-342900">
              <a:buFont typeface="Wingdings" panose="05000000000000000000" pitchFamily="2" charset="2"/>
              <a:buChar char="ü"/>
            </a:pPr>
            <a:r>
              <a:rPr lang="en-US" sz="2000" dirty="0">
                <a:solidFill>
                  <a:srgbClr val="00B050"/>
                </a:solidFill>
              </a:rPr>
              <a:t>MATLAB was officially launched as a commercial product in 1984 by MathWorks, a company founded by Moler along with Jack Little and Steve Bangert. The software was reimplemented in C, with the addition of user-defined functions, toolboxes, and graphical interfaces.</a:t>
            </a:r>
            <a:endParaRPr lang="en-UG" sz="2000" dirty="0">
              <a:solidFill>
                <a:srgbClr val="00B050"/>
              </a:solidFill>
            </a:endParaRPr>
          </a:p>
          <a:p>
            <a:pPr marL="342900" indent="-342900">
              <a:buFont typeface="Wingdings" panose="05000000000000000000" pitchFamily="2" charset="2"/>
              <a:buChar char="ü"/>
            </a:pPr>
            <a:r>
              <a:rPr lang="en-US" sz="2000" dirty="0">
                <a:solidFill>
                  <a:srgbClr val="00B050"/>
                </a:solidFill>
              </a:rPr>
              <a:t>Recent versions of MATLAB have introduced features like the </a:t>
            </a:r>
            <a:r>
              <a:rPr lang="en-US" sz="2000" i="1" dirty="0">
                <a:solidFill>
                  <a:srgbClr val="00B050"/>
                </a:solidFill>
              </a:rPr>
              <a:t>Live Editor</a:t>
            </a:r>
            <a:r>
              <a:rPr lang="en-US" sz="2000" dirty="0">
                <a:solidFill>
                  <a:srgbClr val="00B050"/>
                </a:solidFill>
              </a:rPr>
              <a:t>, which allows users to create interactive documents that combine code, output, and formatted text. This evolution reflects MATLAB's ongoing adaptation to meet the needs of its diverse user base across academia and industry. </a:t>
            </a:r>
          </a:p>
          <a:p>
            <a:endParaRPr lang="en-UG" dirty="0">
              <a:solidFill>
                <a:srgbClr val="00B050"/>
              </a:solidFill>
            </a:endParaRPr>
          </a:p>
        </p:txBody>
      </p:sp>
    </p:spTree>
    <p:extLst>
      <p:ext uri="{BB962C8B-B14F-4D97-AF65-F5344CB8AC3E}">
        <p14:creationId xmlns:p14="http://schemas.microsoft.com/office/powerpoint/2010/main" val="96801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A13A-9C41-6759-E5DE-0E0F42A9F831}"/>
              </a:ext>
            </a:extLst>
          </p:cNvPr>
          <p:cNvSpPr>
            <a:spLocks noGrp="1"/>
          </p:cNvSpPr>
          <p:nvPr>
            <p:ph type="title"/>
          </p:nvPr>
        </p:nvSpPr>
        <p:spPr>
          <a:xfrm>
            <a:off x="685800" y="753533"/>
            <a:ext cx="10820399" cy="717915"/>
          </a:xfrm>
        </p:spPr>
        <p:txBody>
          <a:bodyPr/>
          <a:lstStyle/>
          <a:p>
            <a:pPr algn="ctr"/>
            <a:r>
              <a:rPr lang="en-US" b="1" dirty="0">
                <a:solidFill>
                  <a:schemeClr val="accent2">
                    <a:lumMod val="60000"/>
                    <a:lumOff val="40000"/>
                  </a:schemeClr>
                </a:solidFill>
              </a:rPr>
              <a:t>question ONE</a:t>
            </a:r>
            <a:endParaRPr lang="en-UG" b="1" dirty="0">
              <a:solidFill>
                <a:schemeClr val="accent2">
                  <a:lumMod val="60000"/>
                  <a:lumOff val="40000"/>
                </a:schemeClr>
              </a:solidFill>
            </a:endParaRPr>
          </a:p>
        </p:txBody>
      </p:sp>
      <p:sp>
        <p:nvSpPr>
          <p:cNvPr id="4" name="Rectangle: Rounded Corners 3">
            <a:extLst>
              <a:ext uri="{FF2B5EF4-FFF2-40B4-BE49-F238E27FC236}">
                <a16:creationId xmlns:a16="http://schemas.microsoft.com/office/drawing/2014/main" id="{491339DE-91A8-6762-A764-B88AB6523998}"/>
              </a:ext>
            </a:extLst>
          </p:cNvPr>
          <p:cNvSpPr/>
          <p:nvPr/>
        </p:nvSpPr>
        <p:spPr>
          <a:xfrm>
            <a:off x="1576551" y="1952881"/>
            <a:ext cx="7493876" cy="4025462"/>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l"/>
            <a:r>
              <a:rPr lang="en-US" dirty="0"/>
              <a:t>From assignment 1 question , utilize all knowledge obtained from module 1 -4 to visualize the different parameter, patterns, trends, and relationships. Ensure that each plot is saved as an image and is well annotated and  labeled.</a:t>
            </a:r>
            <a:endParaRPr lang="en-UG" dirty="0"/>
          </a:p>
        </p:txBody>
      </p:sp>
      <p:sp>
        <p:nvSpPr>
          <p:cNvPr id="3" name="Text Placeholder 2">
            <a:extLst>
              <a:ext uri="{FF2B5EF4-FFF2-40B4-BE49-F238E27FC236}">
                <a16:creationId xmlns:a16="http://schemas.microsoft.com/office/drawing/2014/main" id="{0029209D-F094-9031-87E7-7BFB7E46A457}"/>
              </a:ext>
            </a:extLst>
          </p:cNvPr>
          <p:cNvSpPr>
            <a:spLocks noGrp="1"/>
          </p:cNvSpPr>
          <p:nvPr>
            <p:ph type="body" idx="1"/>
          </p:nvPr>
        </p:nvSpPr>
        <p:spPr>
          <a:xfrm>
            <a:off x="1024467" y="1471449"/>
            <a:ext cx="10490200" cy="4633018"/>
          </a:xfrm>
        </p:spPr>
        <p:txBody>
          <a:bodyPr/>
          <a:lstStyle/>
          <a:p>
            <a:pPr algn="l"/>
            <a:r>
              <a:rPr lang="en-US" dirty="0"/>
              <a:t> </a:t>
            </a:r>
            <a:endParaRPr lang="en-UG" dirty="0"/>
          </a:p>
        </p:txBody>
      </p:sp>
    </p:spTree>
    <p:extLst>
      <p:ext uri="{BB962C8B-B14F-4D97-AF65-F5344CB8AC3E}">
        <p14:creationId xmlns:p14="http://schemas.microsoft.com/office/powerpoint/2010/main" val="209414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5581-7845-355C-5985-D5336E20814A}"/>
              </a:ext>
            </a:extLst>
          </p:cNvPr>
          <p:cNvSpPr>
            <a:spLocks noGrp="1"/>
          </p:cNvSpPr>
          <p:nvPr>
            <p:ph type="ctrTitle"/>
          </p:nvPr>
        </p:nvSpPr>
        <p:spPr>
          <a:xfrm>
            <a:off x="493985" y="1039646"/>
            <a:ext cx="11971283" cy="2186153"/>
          </a:xfrm>
        </p:spPr>
        <p:txBody>
          <a:bodyPr>
            <a:normAutofit/>
          </a:bodyPr>
          <a:lstStyle/>
          <a:p>
            <a:r>
              <a:rPr lang="en-UG" sz="4000" b="1" kern="100" dirty="0">
                <a:solidFill>
                  <a:schemeClr val="accent1"/>
                </a:solidFill>
                <a:effectLst/>
                <a:ea typeface="Aptos" panose="020B0004020202020204" pitchFamily="34" charset="0"/>
                <a:cs typeface="Times New Roman" panose="02020603050405020304" pitchFamily="18" charset="0"/>
              </a:rPr>
              <a:t>Step1: loading the dataset and changing date format to datetime</a:t>
            </a:r>
            <a:br>
              <a:rPr lang="en-UG" sz="1800" kern="100" dirty="0">
                <a:solidFill>
                  <a:schemeClr val="accent1"/>
                </a:solidFill>
                <a:effectLst/>
                <a:ea typeface="Aptos" panose="020B0004020202020204" pitchFamily="34" charset="0"/>
                <a:cs typeface="Times New Roman" panose="02020603050405020304" pitchFamily="18" charset="0"/>
              </a:rPr>
            </a:br>
            <a:endParaRPr lang="en-UG" dirty="0">
              <a:solidFill>
                <a:schemeClr val="accent1"/>
              </a:solidFill>
            </a:endParaRPr>
          </a:p>
        </p:txBody>
      </p:sp>
      <p:sp>
        <p:nvSpPr>
          <p:cNvPr id="3" name="Subtitle 2">
            <a:extLst>
              <a:ext uri="{FF2B5EF4-FFF2-40B4-BE49-F238E27FC236}">
                <a16:creationId xmlns:a16="http://schemas.microsoft.com/office/drawing/2014/main" id="{E44C166C-89B9-337A-E87A-7D3BB9F45DA9}"/>
              </a:ext>
            </a:extLst>
          </p:cNvPr>
          <p:cNvSpPr>
            <a:spLocks noGrp="1"/>
          </p:cNvSpPr>
          <p:nvPr>
            <p:ph type="subTitle" idx="1"/>
          </p:nvPr>
        </p:nvSpPr>
        <p:spPr>
          <a:xfrm>
            <a:off x="252247" y="2743200"/>
            <a:ext cx="11550869" cy="3647089"/>
          </a:xfrm>
        </p:spPr>
        <p:txBody>
          <a:bodyPr/>
          <a:lstStyle/>
          <a:p>
            <a:r>
              <a:rPr lang="en-UG" sz="1800" kern="100" dirty="0">
                <a:solidFill>
                  <a:schemeClr val="accent6">
                    <a:lumMod val="60000"/>
                    <a:lumOff val="40000"/>
                  </a:schemeClr>
                </a:solidFill>
                <a:effectLst/>
                <a:latin typeface="Times New Roman" panose="02020603050405020304" pitchFamily="18" charset="0"/>
                <a:ea typeface="Aptos" panose="020B0004020202020204" pitchFamily="34" charset="0"/>
                <a:cs typeface="Times New Roman" panose="02020603050405020304" pitchFamily="18" charset="0"/>
              </a:rPr>
              <a:t>We used MATLAB’s inbuilt function “readtables” we loaded the excel file “sales_data.csv” into Matlab and assigned it variable name “data”. We also changed the date format to datetime using the “datetime” function</a:t>
            </a:r>
            <a:endParaRPr lang="en-UG" sz="1800" kern="100" dirty="0">
              <a:solidFill>
                <a:schemeClr val="accent6">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endParaRPr>
          </a:p>
          <a:p>
            <a:endParaRPr lang="en-UG" dirty="0"/>
          </a:p>
        </p:txBody>
      </p:sp>
      <p:pic>
        <p:nvPicPr>
          <p:cNvPr id="4" name="Picture 3">
            <a:extLst>
              <a:ext uri="{FF2B5EF4-FFF2-40B4-BE49-F238E27FC236}">
                <a16:creationId xmlns:a16="http://schemas.microsoft.com/office/drawing/2014/main" id="{29F5CCFF-94FE-4C47-3538-1F91EBBC9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84" y="3429000"/>
            <a:ext cx="10055426" cy="1878331"/>
          </a:xfrm>
          <a:prstGeom prst="rect">
            <a:avLst/>
          </a:prstGeom>
        </p:spPr>
      </p:pic>
    </p:spTree>
    <p:extLst>
      <p:ext uri="{BB962C8B-B14F-4D97-AF65-F5344CB8AC3E}">
        <p14:creationId xmlns:p14="http://schemas.microsoft.com/office/powerpoint/2010/main" val="239949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3A4C-6D7E-BF34-9AF5-F835766F9420}"/>
              </a:ext>
            </a:extLst>
          </p:cNvPr>
          <p:cNvSpPr>
            <a:spLocks noGrp="1"/>
          </p:cNvSpPr>
          <p:nvPr>
            <p:ph type="title"/>
          </p:nvPr>
        </p:nvSpPr>
        <p:spPr>
          <a:xfrm>
            <a:off x="685800" y="753534"/>
            <a:ext cx="10820399" cy="1537722"/>
          </a:xfrm>
        </p:spPr>
        <p:txBody>
          <a:bodyPr/>
          <a:lstStyle/>
          <a:p>
            <a:r>
              <a:rPr lang="en-UG" b="1" kern="100" dirty="0">
                <a:solidFill>
                  <a:schemeClr val="accent1">
                    <a:lumMod val="60000"/>
                    <a:lumOff val="40000"/>
                  </a:schemeClr>
                </a:solidFill>
                <a:effectLst/>
                <a:latin typeface="Times New Roman" panose="02020603050405020304" pitchFamily="18" charset="0"/>
                <a:ea typeface="Aptos" panose="020B0004020202020204" pitchFamily="34" charset="0"/>
                <a:cs typeface="Times New Roman" panose="02020603050405020304" pitchFamily="18" charset="0"/>
              </a:rPr>
              <a:t>Step 2: writing codes in MATLAB</a:t>
            </a:r>
            <a:br>
              <a:rPr lang="en-UG" sz="1800" kern="100" dirty="0">
                <a:effectLst/>
                <a:latin typeface="Aptos" panose="020B0004020202020204" pitchFamily="34" charset="0"/>
                <a:ea typeface="Aptos" panose="020B0004020202020204" pitchFamily="34" charset="0"/>
                <a:cs typeface="Times New Roman" panose="02020603050405020304" pitchFamily="18" charset="0"/>
              </a:rPr>
            </a:br>
            <a:endParaRPr lang="en-UG" dirty="0"/>
          </a:p>
        </p:txBody>
      </p:sp>
      <p:sp>
        <p:nvSpPr>
          <p:cNvPr id="3" name="Text Placeholder 2">
            <a:extLst>
              <a:ext uri="{FF2B5EF4-FFF2-40B4-BE49-F238E27FC236}">
                <a16:creationId xmlns:a16="http://schemas.microsoft.com/office/drawing/2014/main" id="{6898487A-F718-2DC7-77BF-5EE2997EABF2}"/>
              </a:ext>
            </a:extLst>
          </p:cNvPr>
          <p:cNvSpPr>
            <a:spLocks noGrp="1"/>
          </p:cNvSpPr>
          <p:nvPr>
            <p:ph type="body" idx="1"/>
          </p:nvPr>
        </p:nvSpPr>
        <p:spPr>
          <a:xfrm>
            <a:off x="1024467" y="1776248"/>
            <a:ext cx="10490200" cy="4328217"/>
          </a:xfrm>
        </p:spPr>
        <p:txBody>
          <a:bodyPr/>
          <a:lstStyle/>
          <a:p>
            <a:r>
              <a:rPr lang="en-US" dirty="0"/>
              <a:t> </a:t>
            </a:r>
            <a:endParaRPr lang="en-UG" dirty="0"/>
          </a:p>
        </p:txBody>
      </p:sp>
      <p:pic>
        <p:nvPicPr>
          <p:cNvPr id="4" name="Picture 3">
            <a:extLst>
              <a:ext uri="{FF2B5EF4-FFF2-40B4-BE49-F238E27FC236}">
                <a16:creationId xmlns:a16="http://schemas.microsoft.com/office/drawing/2014/main" id="{113CB55A-9E3F-FE00-684C-9FE9B762C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1849822"/>
            <a:ext cx="6679908" cy="4561488"/>
          </a:xfrm>
          <a:prstGeom prst="rect">
            <a:avLst/>
          </a:prstGeom>
        </p:spPr>
      </p:pic>
      <p:pic>
        <p:nvPicPr>
          <p:cNvPr id="5" name="Picture 4">
            <a:extLst>
              <a:ext uri="{FF2B5EF4-FFF2-40B4-BE49-F238E27FC236}">
                <a16:creationId xmlns:a16="http://schemas.microsoft.com/office/drawing/2014/main" id="{BF8A7BA8-09B4-324A-4858-B2BDD67BE4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3224" y="1849822"/>
            <a:ext cx="3089910" cy="2316480"/>
          </a:xfrm>
          <a:prstGeom prst="rect">
            <a:avLst/>
          </a:prstGeom>
        </p:spPr>
      </p:pic>
      <p:pic>
        <p:nvPicPr>
          <p:cNvPr id="6" name="Picture 5">
            <a:extLst>
              <a:ext uri="{FF2B5EF4-FFF2-40B4-BE49-F238E27FC236}">
                <a16:creationId xmlns:a16="http://schemas.microsoft.com/office/drawing/2014/main" id="{2A2E2A81-5838-0465-3A59-DDE6DAF93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1651" y="4019854"/>
            <a:ext cx="2793055" cy="2601046"/>
          </a:xfrm>
          <a:prstGeom prst="rect">
            <a:avLst/>
          </a:prstGeom>
        </p:spPr>
      </p:pic>
    </p:spTree>
    <p:extLst>
      <p:ext uri="{BB962C8B-B14F-4D97-AF65-F5344CB8AC3E}">
        <p14:creationId xmlns:p14="http://schemas.microsoft.com/office/powerpoint/2010/main" val="209394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55F01B-F70B-3FEA-0FDC-0FDFEDABE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18" y="449678"/>
            <a:ext cx="7247855" cy="6171839"/>
          </a:xfrm>
          <a:prstGeom prst="rect">
            <a:avLst/>
          </a:prstGeom>
        </p:spPr>
      </p:pic>
      <p:sp>
        <p:nvSpPr>
          <p:cNvPr id="2" name="Title 1">
            <a:extLst>
              <a:ext uri="{FF2B5EF4-FFF2-40B4-BE49-F238E27FC236}">
                <a16:creationId xmlns:a16="http://schemas.microsoft.com/office/drawing/2014/main" id="{E4CCEFCA-2A58-4ECC-C5F9-08505401B31B}"/>
              </a:ext>
            </a:extLst>
          </p:cNvPr>
          <p:cNvSpPr>
            <a:spLocks noGrp="1"/>
          </p:cNvSpPr>
          <p:nvPr>
            <p:ph type="ctrTitle"/>
          </p:nvPr>
        </p:nvSpPr>
        <p:spPr/>
        <p:txBody>
          <a:bodyPr/>
          <a:lstStyle/>
          <a:p>
            <a:r>
              <a:rPr lang="en-US" dirty="0"/>
              <a:t> </a:t>
            </a:r>
            <a:endParaRPr lang="en-UG" dirty="0"/>
          </a:p>
        </p:txBody>
      </p:sp>
      <p:sp>
        <p:nvSpPr>
          <p:cNvPr id="3" name="Subtitle 2">
            <a:extLst>
              <a:ext uri="{FF2B5EF4-FFF2-40B4-BE49-F238E27FC236}">
                <a16:creationId xmlns:a16="http://schemas.microsoft.com/office/drawing/2014/main" id="{378D071E-6E6F-CF2A-B1B8-A7CB44BD4D10}"/>
              </a:ext>
            </a:extLst>
          </p:cNvPr>
          <p:cNvSpPr>
            <a:spLocks noGrp="1"/>
          </p:cNvSpPr>
          <p:nvPr>
            <p:ph type="subTitle" idx="1"/>
          </p:nvPr>
        </p:nvSpPr>
        <p:spPr/>
        <p:txBody>
          <a:bodyPr/>
          <a:lstStyle/>
          <a:p>
            <a:r>
              <a:rPr lang="en-US" dirty="0"/>
              <a:t> </a:t>
            </a:r>
            <a:endParaRPr lang="en-UG" dirty="0"/>
          </a:p>
        </p:txBody>
      </p:sp>
      <p:pic>
        <p:nvPicPr>
          <p:cNvPr id="5" name="Picture 4">
            <a:extLst>
              <a:ext uri="{FF2B5EF4-FFF2-40B4-BE49-F238E27FC236}">
                <a16:creationId xmlns:a16="http://schemas.microsoft.com/office/drawing/2014/main" id="{68557DC5-6888-2D24-2F2A-B0DC89B45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512" y="194362"/>
            <a:ext cx="3651885" cy="1864360"/>
          </a:xfrm>
          <a:prstGeom prst="rect">
            <a:avLst/>
          </a:prstGeom>
        </p:spPr>
      </p:pic>
      <p:pic>
        <p:nvPicPr>
          <p:cNvPr id="6" name="Picture 5">
            <a:extLst>
              <a:ext uri="{FF2B5EF4-FFF2-40B4-BE49-F238E27FC236}">
                <a16:creationId xmlns:a16="http://schemas.microsoft.com/office/drawing/2014/main" id="{0E87B474-89A3-E2D2-617E-68F272C563C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72710" y="1761284"/>
            <a:ext cx="3069774" cy="1729459"/>
          </a:xfrm>
          <a:prstGeom prst="rect">
            <a:avLst/>
          </a:prstGeom>
        </p:spPr>
      </p:pic>
      <p:pic>
        <p:nvPicPr>
          <p:cNvPr id="7" name="Picture 6">
            <a:extLst>
              <a:ext uri="{FF2B5EF4-FFF2-40B4-BE49-F238E27FC236}">
                <a16:creationId xmlns:a16="http://schemas.microsoft.com/office/drawing/2014/main" id="{802AD66B-8D32-1848-B2D4-DC4731B34B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6258" y="3442903"/>
            <a:ext cx="2027851" cy="1806609"/>
          </a:xfrm>
          <a:prstGeom prst="rect">
            <a:avLst/>
          </a:prstGeom>
        </p:spPr>
      </p:pic>
      <p:pic>
        <p:nvPicPr>
          <p:cNvPr id="8" name="Picture 7">
            <a:extLst>
              <a:ext uri="{FF2B5EF4-FFF2-40B4-BE49-F238E27FC236}">
                <a16:creationId xmlns:a16="http://schemas.microsoft.com/office/drawing/2014/main" id="{B7B50BD3-BB33-64D9-FD3B-3BCFDDF90B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36259" y="5237545"/>
            <a:ext cx="2395122" cy="1650910"/>
          </a:xfrm>
          <a:prstGeom prst="rect">
            <a:avLst/>
          </a:prstGeom>
        </p:spPr>
      </p:pic>
    </p:spTree>
    <p:extLst>
      <p:ext uri="{BB962C8B-B14F-4D97-AF65-F5344CB8AC3E}">
        <p14:creationId xmlns:p14="http://schemas.microsoft.com/office/powerpoint/2010/main" val="396392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E8072-BA0E-19DB-E007-3D5349700395}"/>
              </a:ext>
            </a:extLst>
          </p:cNvPr>
          <p:cNvSpPr>
            <a:spLocks noGrp="1"/>
          </p:cNvSpPr>
          <p:nvPr>
            <p:ph type="title"/>
          </p:nvPr>
        </p:nvSpPr>
        <p:spPr>
          <a:xfrm>
            <a:off x="685800" y="753534"/>
            <a:ext cx="10820399" cy="1043736"/>
          </a:xfrm>
        </p:spPr>
        <p:txBody>
          <a:bodyPr/>
          <a:lstStyle/>
          <a:p>
            <a:pPr algn="ctr"/>
            <a:r>
              <a:rPr lang="en-US" b="1" dirty="0">
                <a:solidFill>
                  <a:schemeClr val="accent1">
                    <a:lumMod val="60000"/>
                    <a:lumOff val="40000"/>
                  </a:schemeClr>
                </a:solidFill>
              </a:rPr>
              <a:t>Question 2</a:t>
            </a:r>
            <a:r>
              <a:rPr lang="en-US" b="1" dirty="0"/>
              <a:t> </a:t>
            </a:r>
            <a:endParaRPr lang="en-UG" b="1" dirty="0"/>
          </a:p>
        </p:txBody>
      </p:sp>
      <p:sp>
        <p:nvSpPr>
          <p:cNvPr id="3" name="Text Placeholder 2">
            <a:extLst>
              <a:ext uri="{FF2B5EF4-FFF2-40B4-BE49-F238E27FC236}">
                <a16:creationId xmlns:a16="http://schemas.microsoft.com/office/drawing/2014/main" id="{E9C65ECB-6A93-0050-19DF-966C16FBCEF2}"/>
              </a:ext>
            </a:extLst>
          </p:cNvPr>
          <p:cNvSpPr>
            <a:spLocks noGrp="1"/>
          </p:cNvSpPr>
          <p:nvPr>
            <p:ph type="body" idx="1"/>
          </p:nvPr>
        </p:nvSpPr>
        <p:spPr>
          <a:xfrm>
            <a:off x="1015999" y="2091559"/>
            <a:ext cx="10490200" cy="5097517"/>
          </a:xfrm>
        </p:spPr>
        <p:txBody>
          <a:bodyPr/>
          <a:lstStyle/>
          <a:p>
            <a:pPr algn="l"/>
            <a:r>
              <a:rPr lang="en-US" dirty="0"/>
              <a:t> </a:t>
            </a:r>
            <a:endParaRPr lang="en-UG" dirty="0"/>
          </a:p>
        </p:txBody>
      </p:sp>
      <p:sp>
        <p:nvSpPr>
          <p:cNvPr id="4" name="Oval 3">
            <a:extLst>
              <a:ext uri="{FF2B5EF4-FFF2-40B4-BE49-F238E27FC236}">
                <a16:creationId xmlns:a16="http://schemas.microsoft.com/office/drawing/2014/main" id="{15098594-D75C-CABB-FEF5-8BB22C516B2C}"/>
              </a:ext>
            </a:extLst>
          </p:cNvPr>
          <p:cNvSpPr/>
          <p:nvPr/>
        </p:nvSpPr>
        <p:spPr>
          <a:xfrm>
            <a:off x="578069" y="1797270"/>
            <a:ext cx="9606456" cy="3654388"/>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l"/>
            <a:r>
              <a:rPr lang="en-US" dirty="0"/>
              <a:t>From assignment 1 question 2, utilize all knowledge obtained from module 1 -4 to describe the different statistical characteristics in the data and ensure to visualize them. Ensure the different attributes or data collected per individual is detailed enough to describe them</a:t>
            </a:r>
            <a:endParaRPr lang="en-UG" dirty="0"/>
          </a:p>
        </p:txBody>
      </p:sp>
    </p:spTree>
    <p:extLst>
      <p:ext uri="{BB962C8B-B14F-4D97-AF65-F5344CB8AC3E}">
        <p14:creationId xmlns:p14="http://schemas.microsoft.com/office/powerpoint/2010/main" val="1747504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CA84-CDE4-354F-FD37-81209B574F66}"/>
              </a:ext>
            </a:extLst>
          </p:cNvPr>
          <p:cNvSpPr>
            <a:spLocks noGrp="1"/>
          </p:cNvSpPr>
          <p:nvPr>
            <p:ph type="ctrTitle"/>
          </p:nvPr>
        </p:nvSpPr>
        <p:spPr/>
        <p:txBody>
          <a:bodyPr/>
          <a:lstStyle/>
          <a:p>
            <a:r>
              <a:rPr lang="en-UG" sz="1800" b="1" kern="100" dirty="0">
                <a:solidFill>
                  <a:schemeClr val="accent4">
                    <a:lumMod val="75000"/>
                  </a:schemeClr>
                </a:solidFill>
                <a:effectLst/>
                <a:latin typeface="Times New Roman" panose="02020603050405020304" pitchFamily="18" charset="0"/>
                <a:ea typeface="Aptos" panose="020B0004020202020204" pitchFamily="34" charset="0"/>
                <a:cs typeface="Times New Roman" panose="02020603050405020304" pitchFamily="18" charset="0"/>
              </a:rPr>
              <a:t>Step1: loading MATLAB file and changing struct2table into table</a:t>
            </a:r>
            <a:br>
              <a:rPr lang="en-UG" sz="1800" kern="100" dirty="0">
                <a:effectLst/>
                <a:latin typeface="Aptos" panose="020B0004020202020204" pitchFamily="34" charset="0"/>
                <a:ea typeface="Aptos" panose="020B0004020202020204" pitchFamily="34" charset="0"/>
                <a:cs typeface="Times New Roman" panose="02020603050405020304" pitchFamily="18" charset="0"/>
              </a:rPr>
            </a:br>
            <a:endParaRPr lang="en-UG" dirty="0"/>
          </a:p>
        </p:txBody>
      </p:sp>
      <p:sp>
        <p:nvSpPr>
          <p:cNvPr id="3" name="Subtitle 2">
            <a:extLst>
              <a:ext uri="{FF2B5EF4-FFF2-40B4-BE49-F238E27FC236}">
                <a16:creationId xmlns:a16="http://schemas.microsoft.com/office/drawing/2014/main" id="{43766A0B-BE40-9B0A-0837-45850A8568D9}"/>
              </a:ext>
            </a:extLst>
          </p:cNvPr>
          <p:cNvSpPr>
            <a:spLocks noGrp="1"/>
          </p:cNvSpPr>
          <p:nvPr>
            <p:ph type="subTitle" idx="1"/>
          </p:nvPr>
        </p:nvSpPr>
        <p:spPr>
          <a:xfrm>
            <a:off x="1371600" y="3069020"/>
            <a:ext cx="9448800" cy="3384331"/>
          </a:xfrm>
        </p:spPr>
        <p:txBody>
          <a:bodyPr/>
          <a:lstStyle/>
          <a:p>
            <a:r>
              <a:rPr kumimoji="0" lang="en-UG" altLang="en-UG" sz="2000" b="0" i="0" u="none" strike="noStrike" cap="none" normalizeH="0" baseline="0" dirty="0">
                <a:ln>
                  <a:noFill/>
                </a:ln>
                <a:solidFill>
                  <a:schemeClr val="accent2">
                    <a:lumMod val="60000"/>
                    <a:lumOff val="40000"/>
                  </a:schemeClr>
                </a:solidFill>
                <a:effectLst/>
                <a:latin typeface="Times New Roman" panose="02020603050405020304" pitchFamily="18" charset="0"/>
                <a:ea typeface="Aptos" panose="020B0004020202020204" pitchFamily="34" charset="0"/>
                <a:cs typeface="Times New Roman" panose="02020603050405020304" pitchFamily="18" charset="0"/>
              </a:rPr>
              <a:t>We used the </a:t>
            </a:r>
            <a:r>
              <a:rPr kumimoji="0" lang="en-UG" altLang="en-UG" sz="2000" b="0" i="0" u="none" strike="noStrike" cap="none" normalizeH="0" baseline="0" dirty="0">
                <a:ln>
                  <a:noFill/>
                </a:ln>
                <a:solidFill>
                  <a:schemeClr val="accent2">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rPr>
              <a:t>“</a:t>
            </a:r>
            <a:r>
              <a:rPr kumimoji="0" lang="en-UG" altLang="en-UG" sz="2000" b="0" i="0" u="none" strike="noStrike" cap="none" normalizeH="0" baseline="0" dirty="0">
                <a:ln>
                  <a:noFill/>
                </a:ln>
                <a:solidFill>
                  <a:schemeClr val="accent2">
                    <a:lumMod val="60000"/>
                    <a:lumOff val="40000"/>
                  </a:schemeClr>
                </a:solidFill>
                <a:effectLst/>
                <a:latin typeface="Times New Roman" panose="02020603050405020304" pitchFamily="18" charset="0"/>
                <a:ea typeface="Aptos" panose="020B0004020202020204" pitchFamily="34" charset="0"/>
                <a:cs typeface="Times New Roman" panose="02020603050405020304" pitchFamily="18" charset="0"/>
              </a:rPr>
              <a:t>load</a:t>
            </a:r>
            <a:r>
              <a:rPr kumimoji="0" lang="en-UG" altLang="en-UG" sz="2000" b="0" i="0" u="none" strike="noStrike" cap="none" normalizeH="0" baseline="0" dirty="0">
                <a:ln>
                  <a:noFill/>
                </a:ln>
                <a:solidFill>
                  <a:schemeClr val="accent2">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rPr>
              <a:t>”</a:t>
            </a:r>
            <a:r>
              <a:rPr kumimoji="0" lang="en-UG" altLang="en-UG" sz="2000" b="0" i="0" u="none" strike="noStrike" cap="none" normalizeH="0" baseline="0" dirty="0">
                <a:ln>
                  <a:noFill/>
                </a:ln>
                <a:solidFill>
                  <a:schemeClr val="accent2">
                    <a:lumMod val="60000"/>
                    <a:lumOff val="40000"/>
                  </a:schemeClr>
                </a:solidFill>
                <a:effectLst/>
                <a:latin typeface="Times New Roman" panose="02020603050405020304" pitchFamily="18" charset="0"/>
                <a:ea typeface="Aptos" panose="020B0004020202020204" pitchFamily="34" charset="0"/>
                <a:cs typeface="Times New Roman" panose="02020603050405020304" pitchFamily="18" charset="0"/>
              </a:rPr>
              <a:t> function to load the </a:t>
            </a:r>
            <a:r>
              <a:rPr lang="en-US" altLang="en-UG" dirty="0">
                <a:solidFill>
                  <a:schemeClr val="accent2">
                    <a:lumMod val="60000"/>
                    <a:lumOff val="40000"/>
                  </a:schemeClr>
                </a:solidFill>
                <a:latin typeface="Times New Roman" panose="02020603050405020304" pitchFamily="18" charset="0"/>
                <a:ea typeface="Aptos" panose="020B0004020202020204" pitchFamily="34" charset="0"/>
                <a:cs typeface="Times New Roman" panose="02020603050405020304" pitchFamily="18" charset="0"/>
              </a:rPr>
              <a:t>M</a:t>
            </a:r>
            <a:r>
              <a:rPr kumimoji="0" lang="en-UG" altLang="en-UG" sz="2000" b="0" i="0" u="none" strike="noStrike" cap="none" normalizeH="0" baseline="0" dirty="0">
                <a:ln>
                  <a:noFill/>
                </a:ln>
                <a:solidFill>
                  <a:schemeClr val="accent2">
                    <a:lumMod val="60000"/>
                    <a:lumOff val="40000"/>
                  </a:schemeClr>
                </a:solidFill>
                <a:effectLst/>
                <a:latin typeface="Times New Roman" panose="02020603050405020304" pitchFamily="18" charset="0"/>
                <a:ea typeface="Aptos" panose="020B0004020202020204" pitchFamily="34" charset="0"/>
                <a:cs typeface="Times New Roman" panose="02020603050405020304" pitchFamily="18" charset="0"/>
              </a:rPr>
              <a:t>atlab file </a:t>
            </a:r>
            <a:r>
              <a:rPr kumimoji="0" lang="en-UG" altLang="en-UG" sz="2000" b="0" i="0" u="none" strike="noStrike" cap="none" normalizeH="0" baseline="0" dirty="0">
                <a:ln>
                  <a:noFill/>
                </a:ln>
                <a:solidFill>
                  <a:schemeClr val="accent2">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rPr>
              <a:t>“</a:t>
            </a:r>
            <a:r>
              <a:rPr kumimoji="0" lang="en-UG" altLang="en-UG" sz="2000" b="0" i="0" u="none" strike="noStrike" cap="none" normalizeH="0" baseline="0" dirty="0">
                <a:ln>
                  <a:noFill/>
                </a:ln>
                <a:solidFill>
                  <a:schemeClr val="accent2">
                    <a:lumMod val="60000"/>
                    <a:lumOff val="40000"/>
                  </a:schemeClr>
                </a:solidFill>
                <a:effectLst/>
                <a:latin typeface="Times New Roman" panose="02020603050405020304" pitchFamily="18" charset="0"/>
                <a:ea typeface="Aptos" panose="020B0004020202020204" pitchFamily="34" charset="0"/>
                <a:cs typeface="Times New Roman" panose="02020603050405020304" pitchFamily="18" charset="0"/>
              </a:rPr>
              <a:t>Student.mat</a:t>
            </a:r>
            <a:r>
              <a:rPr kumimoji="0" lang="en-UG" altLang="en-UG" sz="2000" b="0" i="0" u="none" strike="noStrike" cap="none" normalizeH="0" baseline="0" dirty="0">
                <a:ln>
                  <a:noFill/>
                </a:ln>
                <a:solidFill>
                  <a:schemeClr val="accent2">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rPr>
              <a:t>”</a:t>
            </a:r>
            <a:r>
              <a:rPr kumimoji="0" lang="en-UG" altLang="en-UG" sz="2000" b="0" i="0" u="none" strike="noStrike" cap="none" normalizeH="0" baseline="0" dirty="0">
                <a:ln>
                  <a:noFill/>
                </a:ln>
                <a:solidFill>
                  <a:schemeClr val="accent2">
                    <a:lumMod val="60000"/>
                    <a:lumOff val="40000"/>
                  </a:schemeClr>
                </a:solidFill>
                <a:effectLst/>
                <a:latin typeface="Times New Roman" panose="02020603050405020304" pitchFamily="18" charset="0"/>
                <a:ea typeface="Aptos" panose="020B0004020202020204" pitchFamily="34" charset="0"/>
                <a:cs typeface="Times New Roman" panose="02020603050405020304" pitchFamily="18" charset="0"/>
              </a:rPr>
              <a:t> into Matlab, we also used </a:t>
            </a:r>
            <a:r>
              <a:rPr kumimoji="0" lang="en-UG" altLang="en-UG" sz="2000" b="0" i="0" u="none" strike="noStrike" cap="none" normalizeH="0" baseline="0" dirty="0">
                <a:ln>
                  <a:noFill/>
                </a:ln>
                <a:solidFill>
                  <a:schemeClr val="accent2">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rPr>
              <a:t>“</a:t>
            </a:r>
            <a:r>
              <a:rPr kumimoji="0" lang="en-UG" altLang="en-UG" sz="2000" b="0" i="0" u="none" strike="noStrike" cap="none" normalizeH="0" baseline="0" dirty="0">
                <a:ln>
                  <a:noFill/>
                </a:ln>
                <a:solidFill>
                  <a:schemeClr val="accent2">
                    <a:lumMod val="60000"/>
                    <a:lumOff val="40000"/>
                  </a:schemeClr>
                </a:solidFill>
                <a:effectLst/>
                <a:latin typeface="Times New Roman" panose="02020603050405020304" pitchFamily="18" charset="0"/>
                <a:ea typeface="Aptos" panose="020B0004020202020204" pitchFamily="34" charset="0"/>
                <a:cs typeface="Times New Roman" panose="02020603050405020304" pitchFamily="18" charset="0"/>
              </a:rPr>
              <a:t>struct2table</a:t>
            </a:r>
            <a:r>
              <a:rPr kumimoji="0" lang="en-UG" altLang="en-UG" sz="2000" b="0" i="0" u="none" strike="noStrike" cap="none" normalizeH="0" baseline="0" dirty="0">
                <a:ln>
                  <a:noFill/>
                </a:ln>
                <a:solidFill>
                  <a:schemeClr val="accent2">
                    <a:lumMod val="60000"/>
                    <a:lumOff val="40000"/>
                  </a:schemeClr>
                </a:solidFill>
                <a:effectLst/>
                <a:latin typeface="Aptos" panose="020B0004020202020204" pitchFamily="34" charset="0"/>
                <a:ea typeface="Aptos" panose="020B0004020202020204" pitchFamily="34" charset="0"/>
                <a:cs typeface="Times New Roman" panose="02020603050405020304" pitchFamily="18" charset="0"/>
              </a:rPr>
              <a:t>”</a:t>
            </a:r>
            <a:r>
              <a:rPr kumimoji="0" lang="en-UG" altLang="en-UG" sz="2000" b="0" i="0" u="none" strike="noStrike" cap="none" normalizeH="0" baseline="0" dirty="0">
                <a:ln>
                  <a:noFill/>
                </a:ln>
                <a:solidFill>
                  <a:schemeClr val="accent2">
                    <a:lumMod val="60000"/>
                    <a:lumOff val="40000"/>
                  </a:schemeClr>
                </a:solidFill>
                <a:effectLst/>
                <a:latin typeface="Times New Roman" panose="02020603050405020304" pitchFamily="18" charset="0"/>
                <a:ea typeface="Aptos" panose="020B0004020202020204" pitchFamily="34" charset="0"/>
                <a:cs typeface="Times New Roman" panose="02020603050405020304" pitchFamily="18" charset="0"/>
              </a:rPr>
              <a:t> functions to change structure to table.</a:t>
            </a:r>
            <a:endParaRPr kumimoji="0" lang="en-UG" altLang="en-UG" sz="1100" b="0" i="0" u="none" strike="noStrike" cap="none" normalizeH="0" baseline="0" dirty="0">
              <a:ln>
                <a:noFill/>
              </a:ln>
              <a:solidFill>
                <a:schemeClr val="accent2">
                  <a:lumMod val="60000"/>
                  <a:lumOff val="40000"/>
                </a:schemeClr>
              </a:solidFill>
              <a:effectLst/>
            </a:endParaRPr>
          </a:p>
          <a:p>
            <a:endParaRPr lang="en-UG" dirty="0"/>
          </a:p>
        </p:txBody>
      </p:sp>
      <p:pic>
        <p:nvPicPr>
          <p:cNvPr id="2049" name="Picture 14">
            <a:extLst>
              <a:ext uri="{FF2B5EF4-FFF2-40B4-BE49-F238E27FC236}">
                <a16:creationId xmlns:a16="http://schemas.microsoft.com/office/drawing/2014/main" id="{E6BC86C1-7D0A-ACDC-629F-C431A3C82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704896"/>
            <a:ext cx="9511432" cy="961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3892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94</TotalTime>
  <Words>714</Words>
  <Application>Microsoft Office PowerPoint</Application>
  <PresentationFormat>Widescreen</PresentationFormat>
  <Paragraphs>96</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Century Gothic</vt:lpstr>
      <vt:lpstr>Times New Roman</vt:lpstr>
      <vt:lpstr>Wingdings</vt:lpstr>
      <vt:lpstr>Vapor Trail</vt:lpstr>
      <vt:lpstr>MATLAB ASSIGNMENT  2</vt:lpstr>
      <vt:lpstr>GROUP 16 MEMBERS</vt:lpstr>
      <vt:lpstr>INTRODUCTION TO MATLAB</vt:lpstr>
      <vt:lpstr>question ONE</vt:lpstr>
      <vt:lpstr>Step1: loading the dataset and changing date format to datetime </vt:lpstr>
      <vt:lpstr>Step 2: writing codes in MATLAB </vt:lpstr>
      <vt:lpstr> </vt:lpstr>
      <vt:lpstr>Question 2 </vt:lpstr>
      <vt:lpstr>Step1: loading MATLAB file and changing struct2table into table </vt:lpstr>
      <vt:lpstr>Step two: CODING</vt:lpstr>
      <vt:lpstr>VISUALIZATION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Kabweru Andrew</dc:creator>
  <cp:lastModifiedBy>Kabweru Andrew</cp:lastModifiedBy>
  <cp:revision>5</cp:revision>
  <dcterms:created xsi:type="dcterms:W3CDTF">2025-09-23T09:02:01Z</dcterms:created>
  <dcterms:modified xsi:type="dcterms:W3CDTF">2025-09-23T11:44:05Z</dcterms:modified>
</cp:coreProperties>
</file>