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-2226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6DC28-F061-4A2A-809D-10F372CA72AF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C9FCE-19D9-4284-A203-7D4D3308D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64085-CD63-46A3-8807-48F3523FD7D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EF4E-670F-447C-A3D6-0A85912A4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BD5-F1B0-449C-B30E-4E8080CB55F8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960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E19-E507-4D06-8ACE-C673208B1EEF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61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ED04-211C-4E88-95C5-08ABCD90C45E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003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D46E-500F-4A96-B67F-A723FA6737E8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85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01DE-5736-443F-A703-7695BF82742C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98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F6A6-DFAA-453F-843A-B448110C429F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A915-B9F7-46BE-8DA5-7D6E3206D26D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67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E4F3-AB22-43D5-9B43-5029B6DBB964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2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E9DC-EB4A-4EDF-B354-1DB483BC59E8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63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F806-5C6D-4F13-9705-5379DAB4C68C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9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6F19-3E70-42D5-AF62-05C999FE6FB2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677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D891-DDFB-422C-8ACE-9B3FCCF222DE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99DD-4CC9-4EF5-92F9-CCAAB7D94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74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0109" y="191072"/>
            <a:ext cx="6490942" cy="16668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3" name="Group 2"/>
          <p:cNvGrpSpPr/>
          <p:nvPr/>
        </p:nvGrpSpPr>
        <p:grpSpPr>
          <a:xfrm>
            <a:off x="375563" y="315578"/>
            <a:ext cx="1451808" cy="1401241"/>
            <a:chOff x="2462645" y="1465118"/>
            <a:chExt cx="2088572" cy="1963882"/>
          </a:xfrm>
        </p:grpSpPr>
        <p:sp>
          <p:nvSpPr>
            <p:cNvPr id="4" name="Rounded Rectangle 3"/>
            <p:cNvSpPr/>
            <p:nvPr/>
          </p:nvSpPr>
          <p:spPr>
            <a:xfrm>
              <a:off x="2462645" y="1465118"/>
              <a:ext cx="2088572" cy="19638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591929" y="2805550"/>
              <a:ext cx="1848426" cy="42993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cs typeface="Arial" panose="020B0604020202020204" pitchFamily="34" charset="0"/>
                </a:rPr>
                <a:t>MATLAB PROJECTS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5936" y="1631374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58617" y="1637855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" name="Rectangle 7"/>
            <p:cNvSpPr/>
            <p:nvPr/>
          </p:nvSpPr>
          <p:spPr>
            <a:xfrm rot="18922305">
              <a:off x="3024466" y="16313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Rectangle 8"/>
            <p:cNvSpPr/>
            <p:nvPr/>
          </p:nvSpPr>
          <p:spPr>
            <a:xfrm rot="2854305">
              <a:off x="3287989" y="16379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Flowchart: Delay 10"/>
            <p:cNvSpPr/>
            <p:nvPr/>
          </p:nvSpPr>
          <p:spPr>
            <a:xfrm>
              <a:off x="3761239" y="1637855"/>
              <a:ext cx="529937" cy="62026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Flowchart: Delay 11"/>
            <p:cNvSpPr/>
            <p:nvPr/>
          </p:nvSpPr>
          <p:spPr>
            <a:xfrm>
              <a:off x="3786881" y="1828800"/>
              <a:ext cx="257244" cy="218209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FF0000"/>
                </a:solidFill>
              </a:endParaRPr>
            </a:p>
          </p:txBody>
        </p:sp>
      </p:grpSp>
      <p:sp>
        <p:nvSpPr>
          <p:cNvPr id="14" name="Snip Diagonal Corner Rectangle 13"/>
          <p:cNvSpPr/>
          <p:nvPr/>
        </p:nvSpPr>
        <p:spPr>
          <a:xfrm>
            <a:off x="3261814" y="1952554"/>
            <a:ext cx="3439237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PLOTTING COMMANDS</a:t>
            </a:r>
          </a:p>
          <a:p>
            <a:pPr algn="ctr"/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Graph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X-Y plot and Annotations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Logarithmic and Polar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Scatter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Screen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210109" y="1994596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MATLAB OPERATIONS</a:t>
            </a:r>
          </a:p>
          <a:p>
            <a:endParaRPr lang="en-US" sz="2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Matlab Basic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Matrix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Array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Colon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M-Files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3806295" y="5840320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PROJECTS</a:t>
            </a:r>
          </a:p>
          <a:p>
            <a:pPr algn="ctr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Low pass filter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High pass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Band pass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Rectifiers</a:t>
            </a: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950915" y="383781"/>
            <a:ext cx="4572000" cy="855396"/>
          </a:xfrm>
          <a:prstGeom prst="roundRect">
            <a:avLst>
              <a:gd name="adj" fmla="val 3102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BASIC TRAINING MODULE</a:t>
            </a:r>
            <a:endParaRPr lang="en-US" sz="2800" b="1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210109" y="5212522"/>
            <a:ext cx="3439237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CONTROL STATEMENTS</a:t>
            </a:r>
          </a:p>
          <a:p>
            <a:pPr algn="ctr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For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Nested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If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Nested If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Input Output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3867600" y="8850702"/>
            <a:ext cx="2990400" cy="293298"/>
          </a:xfrm>
        </p:spPr>
        <p:txBody>
          <a:bodyPr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Matlab Projects (powered by </a:t>
            </a:r>
            <a:r>
              <a:rPr lang="en-US" sz="1400" b="1" dirty="0" err="1" smtClean="0">
                <a:solidFill>
                  <a:schemeClr val="tx1"/>
                </a:solidFill>
              </a:rPr>
              <a:t>IITians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Footer Placeholder 19"/>
          <p:cNvSpPr txBox="1">
            <a:spLocks/>
          </p:cNvSpPr>
          <p:nvPr/>
        </p:nvSpPr>
        <p:spPr>
          <a:xfrm>
            <a:off x="0" y="8850702"/>
            <a:ext cx="2990400" cy="29329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www.matlabprojects.in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1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509" y="3342943"/>
            <a:ext cx="5119577" cy="1345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ounded Rectangle 3"/>
          <p:cNvSpPr/>
          <p:nvPr/>
        </p:nvSpPr>
        <p:spPr>
          <a:xfrm>
            <a:off x="1385238" y="3467316"/>
            <a:ext cx="1174822" cy="1104684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ounded Rectangle 4"/>
          <p:cNvSpPr/>
          <p:nvPr/>
        </p:nvSpPr>
        <p:spPr>
          <a:xfrm>
            <a:off x="1502137" y="4229352"/>
            <a:ext cx="940875" cy="233795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b="1" dirty="0">
                <a:solidFill>
                  <a:schemeClr val="bg1"/>
                </a:solidFill>
                <a:cs typeface="Arial" panose="020B0604020202020204" pitchFamily="34" charset="0"/>
              </a:rPr>
              <a:t>MATLAB PROJECTS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3964" y="3560836"/>
            <a:ext cx="128588" cy="566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/>
          <p:cNvSpPr/>
          <p:nvPr/>
        </p:nvSpPr>
        <p:spPr>
          <a:xfrm>
            <a:off x="2001722" y="3564481"/>
            <a:ext cx="128588" cy="566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ectangle 7"/>
          <p:cNvSpPr/>
          <p:nvPr/>
        </p:nvSpPr>
        <p:spPr>
          <a:xfrm rot="18922305">
            <a:off x="1701263" y="3560843"/>
            <a:ext cx="153916" cy="34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Rectangle 8"/>
          <p:cNvSpPr/>
          <p:nvPr/>
        </p:nvSpPr>
        <p:spPr>
          <a:xfrm rot="2854305">
            <a:off x="1849494" y="3564556"/>
            <a:ext cx="153916" cy="34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Flowchart: Delay 10"/>
          <p:cNvSpPr/>
          <p:nvPr/>
        </p:nvSpPr>
        <p:spPr>
          <a:xfrm>
            <a:off x="2115698" y="3564481"/>
            <a:ext cx="298090" cy="34889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Flowchart: Delay 11"/>
          <p:cNvSpPr/>
          <p:nvPr/>
        </p:nvSpPr>
        <p:spPr>
          <a:xfrm>
            <a:off x="2130121" y="3671888"/>
            <a:ext cx="144700" cy="122743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2207" y="1575430"/>
            <a:ext cx="1640623" cy="1337937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2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109" y="191072"/>
            <a:ext cx="6490942" cy="16668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7" name="Group 6"/>
          <p:cNvGrpSpPr/>
          <p:nvPr/>
        </p:nvGrpSpPr>
        <p:grpSpPr>
          <a:xfrm>
            <a:off x="375563" y="315578"/>
            <a:ext cx="1451808" cy="1401241"/>
            <a:chOff x="2462645" y="1465118"/>
            <a:chExt cx="2088572" cy="1963882"/>
          </a:xfrm>
        </p:grpSpPr>
        <p:sp>
          <p:nvSpPr>
            <p:cNvPr id="8" name="Rounded Rectangle 7"/>
            <p:cNvSpPr/>
            <p:nvPr/>
          </p:nvSpPr>
          <p:spPr>
            <a:xfrm>
              <a:off x="2462645" y="1465118"/>
              <a:ext cx="2088572" cy="19638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91929" y="2805550"/>
              <a:ext cx="1848426" cy="42993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cs typeface="Arial" panose="020B0604020202020204" pitchFamily="34" charset="0"/>
                </a:rPr>
                <a:t>MATLAB PROJECTS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15936" y="1631374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58617" y="1637855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Rectangle 11"/>
            <p:cNvSpPr/>
            <p:nvPr/>
          </p:nvSpPr>
          <p:spPr>
            <a:xfrm rot="18922305">
              <a:off x="3024466" y="16313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Rectangle 12"/>
            <p:cNvSpPr/>
            <p:nvPr/>
          </p:nvSpPr>
          <p:spPr>
            <a:xfrm rot="2854305">
              <a:off x="3287989" y="16379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Flowchart: Delay 13"/>
            <p:cNvSpPr/>
            <p:nvPr/>
          </p:nvSpPr>
          <p:spPr>
            <a:xfrm>
              <a:off x="3761239" y="1637855"/>
              <a:ext cx="529937" cy="62026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Flowchart: Delay 14"/>
            <p:cNvSpPr/>
            <p:nvPr/>
          </p:nvSpPr>
          <p:spPr>
            <a:xfrm>
              <a:off x="3786881" y="1828800"/>
              <a:ext cx="257244" cy="218209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FF0000"/>
                </a:solidFill>
              </a:endParaRPr>
            </a:p>
          </p:txBody>
        </p:sp>
      </p:grpSp>
      <p:sp>
        <p:nvSpPr>
          <p:cNvPr id="16" name="Snip Diagonal Corner Rectangle 15"/>
          <p:cNvSpPr/>
          <p:nvPr/>
        </p:nvSpPr>
        <p:spPr>
          <a:xfrm>
            <a:off x="3278038" y="2021566"/>
            <a:ext cx="3371255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FILTER DESIGN &amp; STATISTICAL SIGNAL PROCESSING</a:t>
            </a:r>
          </a:p>
          <a:p>
            <a:pPr algn="ctr"/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IIR Filter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FIR Filter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Correlation &amp; Covariance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Spectral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Yule walker AR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Burg Method</a:t>
            </a:r>
          </a:p>
          <a:p>
            <a:pPr marL="342900" indent="-342900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210109" y="1994596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SIGNAL PROCESSING BASICS</a:t>
            </a:r>
          </a:p>
          <a:p>
            <a:pPr algn="ctr"/>
            <a:endParaRPr lang="en-US" sz="2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Signal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Waveform Generations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Working with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Functions for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Impulse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Frequency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DFT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3806295" y="5840320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Project</a:t>
            </a:r>
          </a:p>
          <a:p>
            <a:pPr algn="ctr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Pilot Aided Channel Estimation for SISO OFDM </a:t>
            </a: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950915" y="383781"/>
            <a:ext cx="4572000" cy="855396"/>
          </a:xfrm>
          <a:prstGeom prst="roundRect">
            <a:avLst>
              <a:gd name="adj" fmla="val 3102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SIGNAL PROCESSING MODULE</a:t>
            </a:r>
            <a:endParaRPr lang="en-US" sz="2400" b="1" dirty="0"/>
          </a:p>
        </p:txBody>
      </p:sp>
      <p:sp>
        <p:nvSpPr>
          <p:cNvPr id="20" name="Snip Diagonal Corner Rectangle 19"/>
          <p:cNvSpPr/>
          <p:nvPr/>
        </p:nvSpPr>
        <p:spPr>
          <a:xfrm>
            <a:off x="210109" y="5212522"/>
            <a:ext cx="3439237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SPECIAL TOPICS</a:t>
            </a:r>
          </a:p>
          <a:p>
            <a:pPr algn="ctr"/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FFT Based Time Frequency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Communication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Median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Chirp Z-Transform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Hilbert 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Footer Placeholder 19"/>
          <p:cNvSpPr txBox="1">
            <a:spLocks/>
          </p:cNvSpPr>
          <p:nvPr/>
        </p:nvSpPr>
        <p:spPr>
          <a:xfrm>
            <a:off x="3867600" y="8850702"/>
            <a:ext cx="2990400" cy="29329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Projects (powered by IITians)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19"/>
          <p:cNvSpPr txBox="1">
            <a:spLocks/>
          </p:cNvSpPr>
          <p:nvPr/>
        </p:nvSpPr>
        <p:spPr>
          <a:xfrm>
            <a:off x="0" y="8850702"/>
            <a:ext cx="2990400" cy="29329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www.matlabprojects.in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Projects (powered by IITians)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109" y="191072"/>
            <a:ext cx="6490942" cy="16668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8" name="Group 7"/>
          <p:cNvGrpSpPr/>
          <p:nvPr/>
        </p:nvGrpSpPr>
        <p:grpSpPr>
          <a:xfrm>
            <a:off x="375563" y="315578"/>
            <a:ext cx="1451808" cy="1401241"/>
            <a:chOff x="2462645" y="1465118"/>
            <a:chExt cx="2088572" cy="1963882"/>
          </a:xfrm>
        </p:grpSpPr>
        <p:sp>
          <p:nvSpPr>
            <p:cNvPr id="9" name="Rounded Rectangle 8"/>
            <p:cNvSpPr/>
            <p:nvPr/>
          </p:nvSpPr>
          <p:spPr>
            <a:xfrm>
              <a:off x="2462645" y="1465118"/>
              <a:ext cx="2088572" cy="19638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91929" y="2805550"/>
              <a:ext cx="1848426" cy="42993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cs typeface="Arial" panose="020B0604020202020204" pitchFamily="34" charset="0"/>
                </a:rPr>
                <a:t>MATLAB PROJECTS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5936" y="1631374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58617" y="1637855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Rectangle 12"/>
            <p:cNvSpPr/>
            <p:nvPr/>
          </p:nvSpPr>
          <p:spPr>
            <a:xfrm rot="18922305">
              <a:off x="3024466" y="16313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Rectangle 13"/>
            <p:cNvSpPr/>
            <p:nvPr/>
          </p:nvSpPr>
          <p:spPr>
            <a:xfrm rot="2854305">
              <a:off x="3287989" y="16379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Flowchart: Delay 14"/>
            <p:cNvSpPr/>
            <p:nvPr/>
          </p:nvSpPr>
          <p:spPr>
            <a:xfrm>
              <a:off x="3761239" y="1637855"/>
              <a:ext cx="529937" cy="62026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Flowchart: Delay 15"/>
            <p:cNvSpPr/>
            <p:nvPr/>
          </p:nvSpPr>
          <p:spPr>
            <a:xfrm>
              <a:off x="3786881" y="1828800"/>
              <a:ext cx="257244" cy="218209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FF0000"/>
                </a:solidFill>
              </a:endParaRPr>
            </a:p>
          </p:txBody>
        </p:sp>
      </p:grpSp>
      <p:sp>
        <p:nvSpPr>
          <p:cNvPr id="17" name="Snip Diagonal Corner Rectangle 16"/>
          <p:cNvSpPr/>
          <p:nvPr/>
        </p:nvSpPr>
        <p:spPr>
          <a:xfrm>
            <a:off x="3278038" y="2021566"/>
            <a:ext cx="3371255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DIGITAL COMMUNICATION</a:t>
            </a:r>
          </a:p>
          <a:p>
            <a:pPr algn="ctr"/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A/D Conversion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Base Band Pulse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BPSK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QPSK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QAM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BER performance of BPSK,QPSK,QAM &amp; FSK</a:t>
            </a:r>
          </a:p>
          <a:p>
            <a:pPr marL="342900" indent="-342900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210109" y="1994596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ANALOG COMMUNICATION</a:t>
            </a:r>
          </a:p>
          <a:p>
            <a:pPr algn="ctr"/>
            <a:endParaRPr lang="en-US" sz="2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DSB-SC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SSB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Noise Performance of all the above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3806295" y="5840320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Project</a:t>
            </a:r>
          </a:p>
          <a:p>
            <a:pPr algn="ctr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MIMO OFDM Transmitter &amp; Receiver</a:t>
            </a: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1950915" y="383781"/>
            <a:ext cx="4572000" cy="855396"/>
          </a:xfrm>
          <a:prstGeom prst="roundRect">
            <a:avLst>
              <a:gd name="adj" fmla="val 3102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COMMUNICATION SYSTEMS MODULE</a:t>
            </a:r>
            <a:endParaRPr lang="en-US" sz="2400" b="1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241540" y="5178017"/>
            <a:ext cx="3439237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CHANNEL MODELING</a:t>
            </a:r>
          </a:p>
          <a:p>
            <a:pPr algn="ctr"/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AWGN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Rayleigh Fading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Frequency Selective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Time Selective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Doubly Selective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Footer Placeholder 19"/>
          <p:cNvSpPr txBox="1">
            <a:spLocks/>
          </p:cNvSpPr>
          <p:nvPr/>
        </p:nvSpPr>
        <p:spPr>
          <a:xfrm>
            <a:off x="3867600" y="8850702"/>
            <a:ext cx="2990400" cy="29329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Projects (powered by IITians)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Footer Placeholder 19"/>
          <p:cNvSpPr txBox="1">
            <a:spLocks/>
          </p:cNvSpPr>
          <p:nvPr/>
        </p:nvSpPr>
        <p:spPr>
          <a:xfrm>
            <a:off x="0" y="8850702"/>
            <a:ext cx="2990400" cy="29329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www.matlabprojects.in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Projects (powered by IITians)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Projects (powered by IITians)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0109" y="191072"/>
            <a:ext cx="6490942" cy="16668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9" name="Group 8"/>
          <p:cNvGrpSpPr/>
          <p:nvPr/>
        </p:nvGrpSpPr>
        <p:grpSpPr>
          <a:xfrm>
            <a:off x="375563" y="315578"/>
            <a:ext cx="1451808" cy="1401241"/>
            <a:chOff x="2462645" y="1465118"/>
            <a:chExt cx="2088572" cy="1963882"/>
          </a:xfrm>
        </p:grpSpPr>
        <p:sp>
          <p:nvSpPr>
            <p:cNvPr id="10" name="Rounded Rectangle 9"/>
            <p:cNvSpPr/>
            <p:nvPr/>
          </p:nvSpPr>
          <p:spPr>
            <a:xfrm>
              <a:off x="2462645" y="1465118"/>
              <a:ext cx="2088572" cy="19638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91929" y="2805550"/>
              <a:ext cx="1848426" cy="42993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cs typeface="Arial" panose="020B0604020202020204" pitchFamily="34" charset="0"/>
                </a:rPr>
                <a:t>MATLAB PROJECTS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5936" y="1631374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58617" y="1637855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Rectangle 13"/>
            <p:cNvSpPr/>
            <p:nvPr/>
          </p:nvSpPr>
          <p:spPr>
            <a:xfrm rot="18922305">
              <a:off x="3024466" y="16313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Rectangle 14"/>
            <p:cNvSpPr/>
            <p:nvPr/>
          </p:nvSpPr>
          <p:spPr>
            <a:xfrm rot="2854305">
              <a:off x="3287989" y="16379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Flowchart: Delay 15"/>
            <p:cNvSpPr/>
            <p:nvPr/>
          </p:nvSpPr>
          <p:spPr>
            <a:xfrm>
              <a:off x="3761239" y="1637855"/>
              <a:ext cx="529937" cy="62026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" name="Flowchart: Delay 16"/>
            <p:cNvSpPr/>
            <p:nvPr/>
          </p:nvSpPr>
          <p:spPr>
            <a:xfrm>
              <a:off x="3786881" y="1828800"/>
              <a:ext cx="257244" cy="218209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FF0000"/>
                </a:solidFill>
              </a:endParaRPr>
            </a:p>
          </p:txBody>
        </p:sp>
      </p:grpSp>
      <p:sp>
        <p:nvSpPr>
          <p:cNvPr id="18" name="Snip Diagonal Corner Rectangle 17"/>
          <p:cNvSpPr/>
          <p:nvPr/>
        </p:nvSpPr>
        <p:spPr>
          <a:xfrm>
            <a:off x="3278038" y="2021566"/>
            <a:ext cx="3371255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DIGITAL COMMUNICATION</a:t>
            </a:r>
          </a:p>
          <a:p>
            <a:pPr algn="ctr"/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A/D Conversion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Base Band Pulse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BPSK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QPSK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QAM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BER performance of BPSK,QPSK,QAM &amp; FSK</a:t>
            </a:r>
          </a:p>
          <a:p>
            <a:pPr marL="342900" indent="-342900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10109" y="1994596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ANALOG COMMUNICATION</a:t>
            </a:r>
          </a:p>
          <a:p>
            <a:pPr algn="ctr"/>
            <a:endParaRPr lang="en-US" sz="2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DSB-SC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SSB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Noise Performance of all the above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3806295" y="5840320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Project</a:t>
            </a:r>
          </a:p>
          <a:p>
            <a:pPr algn="ctr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MIMO OFDM Transmitter &amp; Receiver</a:t>
            </a: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1950915" y="383781"/>
            <a:ext cx="4572000" cy="855396"/>
          </a:xfrm>
          <a:prstGeom prst="roundRect">
            <a:avLst>
              <a:gd name="adj" fmla="val 3102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COMMUNICATION SYSTEMS MODULE</a:t>
            </a:r>
            <a:endParaRPr lang="en-US" sz="2400" b="1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241540" y="5178017"/>
            <a:ext cx="3439237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CHANNEL MODELING</a:t>
            </a:r>
          </a:p>
          <a:p>
            <a:pPr algn="ctr"/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AWGN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Rayleigh Fading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Frequency Selective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Time Selective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Doubly Selective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Footer Placeholder 19"/>
          <p:cNvSpPr txBox="1">
            <a:spLocks/>
          </p:cNvSpPr>
          <p:nvPr/>
        </p:nvSpPr>
        <p:spPr>
          <a:xfrm>
            <a:off x="3867600" y="8850702"/>
            <a:ext cx="2990400" cy="29329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Projects (powered by IITians)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oter Placeholder 19"/>
          <p:cNvSpPr txBox="1">
            <a:spLocks/>
          </p:cNvSpPr>
          <p:nvPr/>
        </p:nvSpPr>
        <p:spPr>
          <a:xfrm>
            <a:off x="0" y="8850702"/>
            <a:ext cx="2990400" cy="29329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www.matlabprojects.in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Matlab Projects (powered by IITians)</a:t>
            </a:r>
            <a:endParaRPr lang="en-US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Projects (powered by IITians)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Projects (powered by IITians)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0109" y="191072"/>
            <a:ext cx="6490942" cy="16668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9" name="Group 8"/>
          <p:cNvGrpSpPr/>
          <p:nvPr/>
        </p:nvGrpSpPr>
        <p:grpSpPr>
          <a:xfrm>
            <a:off x="375563" y="315578"/>
            <a:ext cx="1451808" cy="1401241"/>
            <a:chOff x="2462645" y="1465118"/>
            <a:chExt cx="2088572" cy="1963882"/>
          </a:xfrm>
        </p:grpSpPr>
        <p:sp>
          <p:nvSpPr>
            <p:cNvPr id="10" name="Rounded Rectangle 9"/>
            <p:cNvSpPr/>
            <p:nvPr/>
          </p:nvSpPr>
          <p:spPr>
            <a:xfrm>
              <a:off x="2462645" y="1465118"/>
              <a:ext cx="2088572" cy="196388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91929" y="2805550"/>
              <a:ext cx="1848426" cy="42993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cs typeface="Arial" panose="020B0604020202020204" pitchFamily="34" charset="0"/>
                </a:rPr>
                <a:t>MATLAB PROJECTS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5936" y="1631374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58617" y="1637855"/>
              <a:ext cx="228600" cy="1007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Rectangle 13"/>
            <p:cNvSpPr/>
            <p:nvPr/>
          </p:nvSpPr>
          <p:spPr>
            <a:xfrm rot="18922305">
              <a:off x="3024466" y="16313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" name="Rectangle 14"/>
            <p:cNvSpPr/>
            <p:nvPr/>
          </p:nvSpPr>
          <p:spPr>
            <a:xfrm rot="2854305">
              <a:off x="3287989" y="1637989"/>
              <a:ext cx="273628" cy="619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Flowchart: Delay 15"/>
            <p:cNvSpPr/>
            <p:nvPr/>
          </p:nvSpPr>
          <p:spPr>
            <a:xfrm>
              <a:off x="3761239" y="1637855"/>
              <a:ext cx="529937" cy="62026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7" name="Flowchart: Delay 16"/>
            <p:cNvSpPr/>
            <p:nvPr/>
          </p:nvSpPr>
          <p:spPr>
            <a:xfrm>
              <a:off x="3786881" y="1828800"/>
              <a:ext cx="257244" cy="218209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FF0000"/>
                </a:solidFill>
              </a:endParaRPr>
            </a:p>
          </p:txBody>
        </p:sp>
      </p:grpSp>
      <p:sp>
        <p:nvSpPr>
          <p:cNvPr id="18" name="Snip Diagonal Corner Rectangle 17"/>
          <p:cNvSpPr/>
          <p:nvPr/>
        </p:nvSpPr>
        <p:spPr>
          <a:xfrm>
            <a:off x="3278038" y="2021566"/>
            <a:ext cx="3371255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SPECIAL TOPICS</a:t>
            </a:r>
            <a:endParaRPr lang="en-US" sz="2000" b="1" dirty="0" smtClean="0"/>
          </a:p>
          <a:p>
            <a:pPr algn="ctr"/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Wavelets in Image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SVD in Image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JPEG Image Compression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JPEG 2000 </a:t>
            </a:r>
            <a:endParaRPr lang="en-US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Image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Pattern Recognition</a:t>
            </a:r>
            <a:endParaRPr lang="en-US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Color Image Processing</a:t>
            </a:r>
            <a:endParaRPr lang="en-US" sz="1600" b="1" dirty="0" smtClean="0"/>
          </a:p>
          <a:p>
            <a:pPr marL="342900" indent="-342900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10109" y="1994596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FUNDAMENTALS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endParaRPr lang="en-US" sz="21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Reading, Displaying &amp; Writing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Types of Images &amp;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Intensity Transformation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Histogram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Linear Spatial Filtering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3806295" y="5840320"/>
            <a:ext cx="2894756" cy="3056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PROJECT</a:t>
            </a:r>
          </a:p>
          <a:p>
            <a:pPr algn="ctr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DWT-DCT-SVD based Digital Watermarking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1950915" y="383781"/>
            <a:ext cx="4572000" cy="855396"/>
          </a:xfrm>
          <a:prstGeom prst="roundRect">
            <a:avLst>
              <a:gd name="adj" fmla="val 3102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DIGITAL IMAGE PROCESSING</a:t>
            </a:r>
            <a:endParaRPr lang="en-US" sz="2800" b="1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241540" y="5178017"/>
            <a:ext cx="3439237" cy="3697622"/>
          </a:xfrm>
          <a:prstGeom prst="snip2Diag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FREQUENCY DOMAIN PROCESSING</a:t>
            </a:r>
          </a:p>
          <a:p>
            <a:pPr algn="ctr"/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2D- DFT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Low Pass Frequency Domain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Basic High Pass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Noise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Image Restoration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Footer Placeholder 19"/>
          <p:cNvSpPr txBox="1">
            <a:spLocks/>
          </p:cNvSpPr>
          <p:nvPr/>
        </p:nvSpPr>
        <p:spPr>
          <a:xfrm>
            <a:off x="3867600" y="8850702"/>
            <a:ext cx="2990400" cy="29329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 Projects (powered by IITians)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oter Placeholder 19"/>
          <p:cNvSpPr txBox="1">
            <a:spLocks/>
          </p:cNvSpPr>
          <p:nvPr/>
        </p:nvSpPr>
        <p:spPr>
          <a:xfrm>
            <a:off x="0" y="8850702"/>
            <a:ext cx="2990400" cy="29329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www.matlabprojects.in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427</Words>
  <Application>Microsoft Office PowerPoint</Application>
  <PresentationFormat>On-screen Show (4:3)</PresentationFormat>
  <Paragraphs>225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Jack Sparrow</cp:lastModifiedBy>
  <cp:revision>98</cp:revision>
  <dcterms:created xsi:type="dcterms:W3CDTF">2014-01-19T21:04:53Z</dcterms:created>
  <dcterms:modified xsi:type="dcterms:W3CDTF">2014-01-25T21:43:45Z</dcterms:modified>
</cp:coreProperties>
</file>