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71" r:id="rId5"/>
    <p:sldId id="265" r:id="rId6"/>
    <p:sldId id="266" r:id="rId7"/>
    <p:sldId id="267" r:id="rId8"/>
    <p:sldId id="268" r:id="rId9"/>
    <p:sldId id="261" r:id="rId10"/>
    <p:sldId id="263" r:id="rId11"/>
    <p:sldId id="269" r:id="rId12"/>
    <p:sldId id="270" r:id="rId13"/>
    <p:sldId id="27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/>
      </a:defRPr>
    </a:lvl1pPr>
    <a:lvl2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/>
      </a:defRPr>
    </a:lvl2pPr>
    <a:lvl3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/>
      </a:defRPr>
    </a:lvl3pPr>
    <a:lvl4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/>
      </a:defRPr>
    </a:lvl4pPr>
    <a:lvl5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/>
      </a:defRPr>
    </a:lvl5pPr>
    <a:lvl6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/>
      </a:defRPr>
    </a:lvl6pPr>
    <a:lvl7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/>
      </a:defRPr>
    </a:lvl7pPr>
    <a:lvl8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/>
      </a:defRPr>
    </a:lvl8pPr>
    <a:lvl9pPr marL="0" marR="0" indent="0" algn="l" defTabSz="1087437" rtl="0" fontAlgn="auto" latinLnBrk="0" hangingPunct="0">
      <a:lnSpc>
        <a:spcPct val="120000"/>
      </a:lnSpc>
      <a:spcBef>
        <a:spcPts val="3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6ABA9C"/>
        </a:solidFill>
        <a:effectLst/>
        <a:uFillTx/>
        <a:latin typeface="+mn-lt"/>
        <a:ea typeface="+mn-ea"/>
        <a:cs typeface="+mn-cs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6ABA9C"/>
        </a:fontRef>
        <a:srgbClr val="6ABA9C"/>
      </a:tcTxStyle>
      <a:tcStyle>
        <a:tcBdr>
          <a:left>
            <a:ln w="12700" cap="flat">
              <a:solidFill>
                <a:srgbClr val="3C3C4C"/>
              </a:solidFill>
              <a:prstDash val="solid"/>
              <a:round/>
            </a:ln>
          </a:left>
          <a:right>
            <a:ln w="12700" cap="flat">
              <a:solidFill>
                <a:srgbClr val="3C3C4C"/>
              </a:solidFill>
              <a:prstDash val="solid"/>
              <a:round/>
            </a:ln>
          </a:right>
          <a:top>
            <a:ln w="12700" cap="flat">
              <a:solidFill>
                <a:srgbClr val="3C3C4C"/>
              </a:solidFill>
              <a:prstDash val="solid"/>
              <a:round/>
            </a:ln>
          </a:top>
          <a:bottom>
            <a:ln w="12700" cap="flat">
              <a:solidFill>
                <a:srgbClr val="3C3C4C"/>
              </a:solidFill>
              <a:prstDash val="solid"/>
              <a:round/>
            </a:ln>
          </a:bottom>
          <a:insideH>
            <a:ln w="12700" cap="flat">
              <a:solidFill>
                <a:srgbClr val="3C3C4C"/>
              </a:solidFill>
              <a:prstDash val="solid"/>
              <a:round/>
            </a:ln>
          </a:insideH>
          <a:insideV>
            <a:ln w="12700" cap="flat">
              <a:solidFill>
                <a:srgbClr val="3C3C4C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3C3C4C"/>
        </a:fontRef>
        <a:srgbClr val="3C3C4C"/>
      </a:tcTxStyle>
      <a:tcStyle>
        <a:tcBdr>
          <a:left>
            <a:ln w="12700" cap="flat">
              <a:solidFill>
                <a:srgbClr val="3C3C4C"/>
              </a:solidFill>
              <a:prstDash val="solid"/>
              <a:round/>
            </a:ln>
          </a:left>
          <a:right>
            <a:ln w="12700" cap="flat">
              <a:solidFill>
                <a:srgbClr val="3C3C4C"/>
              </a:solidFill>
              <a:prstDash val="solid"/>
              <a:round/>
            </a:ln>
          </a:right>
          <a:top>
            <a:ln w="12700" cap="flat">
              <a:solidFill>
                <a:srgbClr val="3C3C4C"/>
              </a:solidFill>
              <a:prstDash val="solid"/>
              <a:round/>
            </a:ln>
          </a:top>
          <a:bottom>
            <a:ln w="12700" cap="flat">
              <a:solidFill>
                <a:srgbClr val="3C3C4C"/>
              </a:solidFill>
              <a:prstDash val="solid"/>
              <a:round/>
            </a:ln>
          </a:bottom>
          <a:insideH>
            <a:ln w="12700" cap="flat">
              <a:solidFill>
                <a:srgbClr val="3C3C4C"/>
              </a:solidFill>
              <a:prstDash val="solid"/>
              <a:round/>
            </a:ln>
          </a:insideH>
          <a:insideV>
            <a:ln w="12700" cap="flat">
              <a:solidFill>
                <a:srgbClr val="3C3C4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3C3C4C"/>
        </a:fontRef>
        <a:srgbClr val="3C3C4C"/>
      </a:tcTxStyle>
      <a:tcStyle>
        <a:tcBdr>
          <a:left>
            <a:ln w="12700" cap="flat">
              <a:solidFill>
                <a:srgbClr val="3C3C4C"/>
              </a:solidFill>
              <a:prstDash val="solid"/>
              <a:round/>
            </a:ln>
          </a:left>
          <a:right>
            <a:ln w="12700" cap="flat">
              <a:solidFill>
                <a:srgbClr val="3C3C4C"/>
              </a:solidFill>
              <a:prstDash val="solid"/>
              <a:round/>
            </a:ln>
          </a:right>
          <a:top>
            <a:ln w="38100" cap="flat">
              <a:solidFill>
                <a:srgbClr val="3C3C4C"/>
              </a:solidFill>
              <a:prstDash val="solid"/>
              <a:round/>
            </a:ln>
          </a:top>
          <a:bottom>
            <a:ln w="12700" cap="flat">
              <a:solidFill>
                <a:srgbClr val="3C3C4C"/>
              </a:solidFill>
              <a:prstDash val="solid"/>
              <a:round/>
            </a:ln>
          </a:bottom>
          <a:insideH>
            <a:ln w="12700" cap="flat">
              <a:solidFill>
                <a:srgbClr val="3C3C4C"/>
              </a:solidFill>
              <a:prstDash val="solid"/>
              <a:round/>
            </a:ln>
          </a:insideH>
          <a:insideV>
            <a:ln w="12700" cap="flat">
              <a:solidFill>
                <a:srgbClr val="3C3C4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3C3C4C"/>
        </a:fontRef>
        <a:srgbClr val="3C3C4C"/>
      </a:tcTxStyle>
      <a:tcStyle>
        <a:tcBdr>
          <a:left>
            <a:ln w="12700" cap="flat">
              <a:solidFill>
                <a:srgbClr val="3C3C4C"/>
              </a:solidFill>
              <a:prstDash val="solid"/>
              <a:round/>
            </a:ln>
          </a:left>
          <a:right>
            <a:ln w="12700" cap="flat">
              <a:solidFill>
                <a:srgbClr val="3C3C4C"/>
              </a:solidFill>
              <a:prstDash val="solid"/>
              <a:round/>
            </a:ln>
          </a:right>
          <a:top>
            <a:ln w="12700" cap="flat">
              <a:solidFill>
                <a:srgbClr val="3C3C4C"/>
              </a:solidFill>
              <a:prstDash val="solid"/>
              <a:round/>
            </a:ln>
          </a:top>
          <a:bottom>
            <a:ln w="38100" cap="flat">
              <a:solidFill>
                <a:srgbClr val="3C3C4C"/>
              </a:solidFill>
              <a:prstDash val="solid"/>
              <a:round/>
            </a:ln>
          </a:bottom>
          <a:insideH>
            <a:ln w="12700" cap="flat">
              <a:solidFill>
                <a:srgbClr val="3C3C4C"/>
              </a:solidFill>
              <a:prstDash val="solid"/>
              <a:round/>
            </a:ln>
          </a:insideH>
          <a:insideV>
            <a:ln w="12700" cap="flat">
              <a:solidFill>
                <a:srgbClr val="3C3C4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381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381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381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381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381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381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6ABA9C"/>
        </a:fontRef>
        <a:srgbClr val="6ABA9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F3EF"/>
          </a:solidFill>
        </a:fill>
      </a:tcStyle>
    </a:wholeTbl>
    <a:band2H>
      <a:tcTxStyle/>
      <a:tcStyle>
        <a:tcBdr/>
        <a:fill>
          <a:solidFill>
            <a:srgbClr val="6ABA9C"/>
          </a:solidFill>
        </a:fill>
      </a:tcStyle>
    </a:band2H>
    <a:firstCol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6ABA9C"/>
              </a:solidFill>
              <a:prstDash val="solid"/>
              <a:round/>
            </a:ln>
          </a:top>
          <a:bottom>
            <a:ln w="254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ABA9C"/>
          </a:solidFill>
        </a:fill>
      </a:tcStyle>
    </a:lastRow>
    <a:firstRow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6ABA9C"/>
              </a:solidFill>
              <a:prstDash val="solid"/>
              <a:round/>
            </a:ln>
          </a:top>
          <a:bottom>
            <a:ln w="254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D3E6DE"/>
          </a:solidFill>
        </a:fill>
      </a:tcStyle>
    </a:wholeTbl>
    <a:band2H>
      <a:tcTxStyle/>
      <a:tcStyle>
        <a:tcBdr/>
        <a:fill>
          <a:solidFill>
            <a:srgbClr val="EAF3EF"/>
          </a:solidFill>
        </a:fill>
      </a:tcStyle>
    </a:band2H>
    <a:firstCol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6ABA9C"/>
          </a:solidFill>
        </a:fill>
      </a:tcStyle>
    </a:firstCol>
    <a:lastRow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38100" cap="flat">
              <a:solidFill>
                <a:srgbClr val="6ABA9C"/>
              </a:solidFill>
              <a:prstDash val="solid"/>
              <a:round/>
            </a:ln>
          </a:top>
          <a:bottom>
            <a:ln w="127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6ABA9C"/>
          </a:solidFill>
        </a:fill>
      </a:tcStyle>
    </a:lastRow>
    <a:firstRow>
      <a:tcTxStyle b="on" i="off">
        <a:fontRef idx="minor">
          <a:srgbClr val="6ABA9C"/>
        </a:fontRef>
        <a:srgbClr val="6ABA9C"/>
      </a:tcTxStyle>
      <a:tcStyle>
        <a:tcBdr>
          <a:left>
            <a:ln w="12700" cap="flat">
              <a:solidFill>
                <a:srgbClr val="6ABA9C"/>
              </a:solidFill>
              <a:prstDash val="solid"/>
              <a:round/>
            </a:ln>
          </a:left>
          <a:right>
            <a:ln w="12700" cap="flat">
              <a:solidFill>
                <a:srgbClr val="6ABA9C"/>
              </a:solidFill>
              <a:prstDash val="solid"/>
              <a:round/>
            </a:ln>
          </a:right>
          <a:top>
            <a:ln w="12700" cap="flat">
              <a:solidFill>
                <a:srgbClr val="6ABA9C"/>
              </a:solidFill>
              <a:prstDash val="solid"/>
              <a:round/>
            </a:ln>
          </a:top>
          <a:bottom>
            <a:ln w="38100" cap="flat">
              <a:solidFill>
                <a:srgbClr val="6ABA9C"/>
              </a:solidFill>
              <a:prstDash val="solid"/>
              <a:round/>
            </a:ln>
          </a:bottom>
          <a:insideH>
            <a:ln w="12700" cap="flat">
              <a:solidFill>
                <a:srgbClr val="6ABA9C"/>
              </a:solidFill>
              <a:prstDash val="solid"/>
              <a:round/>
            </a:ln>
          </a:insideH>
          <a:insideV>
            <a:ln w="12700" cap="flat">
              <a:solidFill>
                <a:srgbClr val="6ABA9C"/>
              </a:solidFill>
              <a:prstDash val="solid"/>
              <a:round/>
            </a:ln>
          </a:insideV>
        </a:tcBdr>
        <a:fill>
          <a:solidFill>
            <a:srgbClr val="6ABA9C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60" d="100"/>
          <a:sy n="60" d="100"/>
        </p:scale>
        <p:origin x="800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Arkusz_programu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pl-PL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7896CF"/>
            </a:solidFill>
            <a:ln w="12700" cap="flat">
              <a:noFill/>
              <a:miter lim="400000"/>
            </a:ln>
            <a:effectLst>
              <a:outerShdw dir="2700000" algn="tl">
                <a:srgbClr val="000000">
                  <a:alpha val="0"/>
                </a:srgbClr>
              </a:outerShdw>
            </a:effectLst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1AF3-48C8-B815-DFD2CD0FB836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3-1AF3-48C8-B815-DFD2CD0FB836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5-1AF3-48C8-B815-DFD2CD0FB836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7-1AF3-48C8-B815-DFD2CD0FB836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9-1AF3-48C8-B815-DFD2CD0FB836}"/>
              </c:ext>
            </c:extLst>
          </c:dPt>
          <c:dPt>
            <c:idx val="5"/>
            <c:bubble3D val="0"/>
            <c:spPr>
              <a:solidFill>
                <a:srgbClr val="FED542"/>
              </a:solidFill>
              <a:ln w="12700" cap="flat">
                <a:noFill/>
                <a:miter lim="400000"/>
              </a:ln>
              <a:effectLst>
                <a:outerShdw dir="2700000" algn="tl">
                  <a:srgbClr val="000000">
                    <a:alpha val="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AF3-48C8-B815-DFD2CD0FB836}"/>
              </c:ext>
            </c:extLst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4200" b="0" i="0" u="none" strike="noStrike">
                      <a:solidFill>
                        <a:srgbClr val="7896CF"/>
                      </a:solidFill>
                      <a:latin typeface="Adagio_Slab"/>
                    </a:defRPr>
                  </a:pPr>
                  <a:endParaRPr lang="pl-PL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1AF3-48C8-B815-DFD2CD0FB836}"/>
                </c:ext>
              </c:extLst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4200" b="0" i="0" u="none" strike="noStrike">
                      <a:solidFill>
                        <a:srgbClr val="7896CF"/>
                      </a:solidFill>
                      <a:latin typeface="Adagio_Slab"/>
                    </a:defRPr>
                  </a:pPr>
                  <a:endParaRPr lang="pl-PL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1AF3-48C8-B815-DFD2CD0FB836}"/>
                </c:ext>
              </c:extLst>
            </c:dLbl>
            <c:dLbl>
              <c:idx val="2"/>
              <c:numFmt formatCode="#,##0%" sourceLinked="0"/>
              <c:spPr/>
              <c:txPr>
                <a:bodyPr/>
                <a:lstStyle/>
                <a:p>
                  <a:pPr>
                    <a:defRPr sz="4200" b="0" i="0" u="none" strike="noStrike">
                      <a:solidFill>
                        <a:srgbClr val="7896CF"/>
                      </a:solidFill>
                      <a:latin typeface="Adagio_Slab"/>
                    </a:defRPr>
                  </a:pPr>
                  <a:endParaRPr lang="pl-PL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1AF3-48C8-B815-DFD2CD0FB836}"/>
                </c:ext>
              </c:extLst>
            </c:dLbl>
            <c:dLbl>
              <c:idx val="3"/>
              <c:numFmt formatCode="#,##0%" sourceLinked="0"/>
              <c:spPr/>
              <c:txPr>
                <a:bodyPr/>
                <a:lstStyle/>
                <a:p>
                  <a:pPr>
                    <a:defRPr sz="4200" b="0" i="0" u="none" strike="noStrike">
                      <a:solidFill>
                        <a:srgbClr val="7896CF"/>
                      </a:solidFill>
                      <a:latin typeface="Adagio_Slab"/>
                    </a:defRPr>
                  </a:pPr>
                  <a:endParaRPr lang="pl-PL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1AF3-48C8-B815-DFD2CD0FB836}"/>
                </c:ext>
              </c:extLst>
            </c:dLbl>
            <c:dLbl>
              <c:idx val="4"/>
              <c:numFmt formatCode="#,##0%" sourceLinked="0"/>
              <c:spPr/>
              <c:txPr>
                <a:bodyPr/>
                <a:lstStyle/>
                <a:p>
                  <a:pPr>
                    <a:defRPr sz="4200" b="0" i="0" u="none" strike="noStrike">
                      <a:solidFill>
                        <a:srgbClr val="7896CF"/>
                      </a:solidFill>
                      <a:latin typeface="Adagio_Slab"/>
                    </a:defRPr>
                  </a:pPr>
                  <a:endParaRPr lang="pl-PL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1AF3-48C8-B815-DFD2CD0FB836}"/>
                </c:ext>
              </c:extLst>
            </c:dLbl>
            <c:dLbl>
              <c:idx val="5"/>
              <c:numFmt formatCode="#,##0%" sourceLinked="0"/>
              <c:spPr/>
              <c:txPr>
                <a:bodyPr/>
                <a:lstStyle/>
                <a:p>
                  <a:pPr>
                    <a:defRPr sz="4200" b="0" i="0" u="none" strike="noStrike">
                      <a:solidFill>
                        <a:srgbClr val="7896CF"/>
                      </a:solidFill>
                      <a:latin typeface="Adagio_Slab"/>
                    </a:defRPr>
                  </a:pPr>
                  <a:endParaRPr lang="pl-PL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1AF3-48C8-B815-DFD2CD0FB836}"/>
                </c:ext>
              </c:extLst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4200" b="0" i="0" u="none" strike="noStrike">
                    <a:solidFill>
                      <a:srgbClr val="7896CF"/>
                    </a:solidFill>
                    <a:latin typeface="Adagio_Slab"/>
                  </a:defRPr>
                </a:pPr>
                <a:endParaRPr lang="pl-PL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Sheet1!$B$1:$G$1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91</c:v>
                </c:pt>
                <c:pt idx="1">
                  <c:v>76</c:v>
                </c:pt>
                <c:pt idx="2">
                  <c:v>28</c:v>
                </c:pt>
                <c:pt idx="3">
                  <c:v>26</c:v>
                </c:pt>
                <c:pt idx="4">
                  <c:v>21</c:v>
                </c:pt>
                <c:pt idx="5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AF3-48C8-B815-DFD2CD0FB8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087437" latinLnBrk="0">
      <a:spcBef>
        <a:spcPts val="900"/>
      </a:spcBef>
      <a:defRPr sz="2800">
        <a:latin typeface="+mn-lt"/>
        <a:ea typeface="+mn-ea"/>
        <a:cs typeface="+mn-cs"/>
        <a:sym typeface="Times New Roman"/>
      </a:defRPr>
    </a:lvl1pPr>
    <a:lvl2pPr indent="228600" defTabSz="1087437" latinLnBrk="0">
      <a:spcBef>
        <a:spcPts val="900"/>
      </a:spcBef>
      <a:defRPr sz="2800">
        <a:latin typeface="+mn-lt"/>
        <a:ea typeface="+mn-ea"/>
        <a:cs typeface="+mn-cs"/>
        <a:sym typeface="Times New Roman"/>
      </a:defRPr>
    </a:lvl2pPr>
    <a:lvl3pPr indent="457200" defTabSz="1087437" latinLnBrk="0">
      <a:spcBef>
        <a:spcPts val="900"/>
      </a:spcBef>
      <a:defRPr sz="2800">
        <a:latin typeface="+mn-lt"/>
        <a:ea typeface="+mn-ea"/>
        <a:cs typeface="+mn-cs"/>
        <a:sym typeface="Times New Roman"/>
      </a:defRPr>
    </a:lvl3pPr>
    <a:lvl4pPr indent="685800" defTabSz="1087437" latinLnBrk="0">
      <a:spcBef>
        <a:spcPts val="900"/>
      </a:spcBef>
      <a:defRPr sz="2800">
        <a:latin typeface="+mn-lt"/>
        <a:ea typeface="+mn-ea"/>
        <a:cs typeface="+mn-cs"/>
        <a:sym typeface="Times New Roman"/>
      </a:defRPr>
    </a:lvl4pPr>
    <a:lvl5pPr indent="914400" defTabSz="1087437" latinLnBrk="0">
      <a:spcBef>
        <a:spcPts val="900"/>
      </a:spcBef>
      <a:defRPr sz="2800">
        <a:latin typeface="+mn-lt"/>
        <a:ea typeface="+mn-ea"/>
        <a:cs typeface="+mn-cs"/>
        <a:sym typeface="Times New Roman"/>
      </a:defRPr>
    </a:lvl5pPr>
    <a:lvl6pPr indent="1143000" defTabSz="1087437" latinLnBrk="0">
      <a:spcBef>
        <a:spcPts val="900"/>
      </a:spcBef>
      <a:defRPr sz="2800">
        <a:latin typeface="+mn-lt"/>
        <a:ea typeface="+mn-ea"/>
        <a:cs typeface="+mn-cs"/>
        <a:sym typeface="Times New Roman"/>
      </a:defRPr>
    </a:lvl6pPr>
    <a:lvl7pPr indent="1371600" defTabSz="1087437" latinLnBrk="0">
      <a:spcBef>
        <a:spcPts val="900"/>
      </a:spcBef>
      <a:defRPr sz="2800">
        <a:latin typeface="+mn-lt"/>
        <a:ea typeface="+mn-ea"/>
        <a:cs typeface="+mn-cs"/>
        <a:sym typeface="Times New Roman"/>
      </a:defRPr>
    </a:lvl7pPr>
    <a:lvl8pPr indent="1600200" defTabSz="1087437" latinLnBrk="0">
      <a:spcBef>
        <a:spcPts val="900"/>
      </a:spcBef>
      <a:defRPr sz="2800">
        <a:latin typeface="+mn-lt"/>
        <a:ea typeface="+mn-ea"/>
        <a:cs typeface="+mn-cs"/>
        <a:sym typeface="Times New Roman"/>
      </a:defRPr>
    </a:lvl8pPr>
    <a:lvl9pPr indent="1828800" defTabSz="1087437" latinLnBrk="0">
      <a:spcBef>
        <a:spcPts val="900"/>
      </a:spcBef>
      <a:defRPr sz="28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3C3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/>
          <a:lstStyle>
            <a:lvl1pPr algn="ctr"/>
            <a:lvl2pPr marL="0" indent="0" algn="ctr">
              <a:buSzTx/>
              <a:buNone/>
            </a:lvl2pPr>
            <a:lvl3pPr marL="0" algn="ctr">
              <a:buSzTx/>
              <a:buNone/>
            </a:lvl3pPr>
            <a:lvl4pPr marL="0" algn="ctr">
              <a:buSzTx/>
              <a:buNone/>
            </a:lvl4pPr>
            <a:lvl5pPr marL="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xfrm>
            <a:off x="22599689" y="989012"/>
            <a:ext cx="693701" cy="812801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B4A0AA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1270000" y="898525"/>
            <a:ext cx="20296188" cy="230187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1266825" y="3173409"/>
            <a:ext cx="19483388" cy="8675693"/>
          </a:xfrm>
          <a:prstGeom prst="rect">
            <a:avLst/>
          </a:prstGeom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2A9A240B-F9B9-7549-8E1B-74F8467B7E23}"/>
              </a:ext>
            </a:extLst>
          </p:cNvPr>
          <p:cNvSpPr txBox="1"/>
          <p:nvPr userDrawn="1"/>
        </p:nvSpPr>
        <p:spPr>
          <a:xfrm>
            <a:off x="17784824" y="12662452"/>
            <a:ext cx="5332351" cy="8529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10709" tIns="110709" rIns="110709" bIns="110709" numCol="1" spcCol="38100" rtlCol="0" anchor="b">
            <a:spAutoFit/>
          </a:bodyPr>
          <a:lstStyle/>
          <a:p>
            <a:pPr marL="0" marR="0" indent="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Warszawa, 01 kwietnia 2099 r.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E0459D3-1299-7B4C-8E7D-59E9A5BE85EB}"/>
              </a:ext>
            </a:extLst>
          </p:cNvPr>
          <p:cNvSpPr txBox="1"/>
          <p:nvPr userDrawn="1"/>
        </p:nvSpPr>
        <p:spPr>
          <a:xfrm>
            <a:off x="6738731" y="12662452"/>
            <a:ext cx="10490490" cy="8529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b">
            <a:spAutoFit/>
          </a:bodyPr>
          <a:lstStyle/>
          <a:p>
            <a:pPr marL="0" marR="0" indent="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Ola </a:t>
            </a:r>
            <a:r>
              <a:rPr kumimoji="0" lang="pl-PL" sz="3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Olacka</a:t>
            </a:r>
            <a:r>
              <a:rPr kumimoji="0" lang="pl-PL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, </a:t>
            </a:r>
            <a:r>
              <a:rPr kumimoji="0" lang="pl-PL" sz="32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Metody produkcji Krasnali Ogrodowych</a:t>
            </a:r>
          </a:p>
        </p:txBody>
      </p:sp>
      <p:pic>
        <p:nvPicPr>
          <p:cNvPr id="7" name="image3.png">
            <a:extLst>
              <a:ext uri="{FF2B5EF4-FFF2-40B4-BE49-F238E27FC236}">
                <a16:creationId xmlns:a16="http://schemas.microsoft.com/office/drawing/2014/main" id="{77B247D2-2669-CF40-A5C5-9383B3C73C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53751" y="1276350"/>
            <a:ext cx="5105403" cy="11163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df">
            <a:extLst>
              <a:ext uri="{FF2B5EF4-FFF2-40B4-BE49-F238E27FC236}">
                <a16:creationId xmlns:a16="http://schemas.microsoft.com/office/drawing/2014/main" id="{3FEBF2C8-7012-4A4A-AEDA-59FFB1906E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77547" y="12711948"/>
            <a:ext cx="2226547" cy="75399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1.png">
            <a:extLst>
              <a:ext uri="{FF2B5EF4-FFF2-40B4-BE49-F238E27FC236}">
                <a16:creationId xmlns:a16="http://schemas.microsoft.com/office/drawing/2014/main" id="{DCDE4F05-29E1-9641-94D0-666413A213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2815" y="12782636"/>
            <a:ext cx="1833123" cy="612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BA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/>
          <p:cNvPicPr>
            <a:picLocks noChangeAspect="1"/>
          </p:cNvPicPr>
          <p:nvPr/>
        </p:nvPicPr>
        <p:blipFill>
          <a:blip r:embed="rId5">
            <a:alphaModFix amt="61720"/>
          </a:blip>
          <a:srcRect l="773" t="6618" r="2642" b="17335"/>
          <a:stretch>
            <a:fillRect/>
          </a:stretch>
        </p:blipFill>
        <p:spPr>
          <a:xfrm>
            <a:off x="-2024066" y="-44450"/>
            <a:ext cx="26296944" cy="138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525" y="12460285"/>
            <a:ext cx="2085975" cy="69850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273175" y="898525"/>
            <a:ext cx="20296188" cy="2301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23810696" y="12288837"/>
            <a:ext cx="882867" cy="10541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lnSpc>
                <a:spcPct val="93000"/>
              </a:lnSpc>
              <a:spcBef>
                <a:spcPts val="400"/>
              </a:spcBef>
              <a:defRPr sz="6900">
                <a:solidFill>
                  <a:srgbClr val="3C3C4C"/>
                </a:solidFill>
                <a:latin typeface="Radikal WUT"/>
                <a:ea typeface="Radikal WUT"/>
                <a:cs typeface="Radikal WUT"/>
                <a:sym typeface="Radikal WU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ransition spd="med"/>
  <p:hf hdr="0" ftr="0" dt="0"/>
  <p:txStyles>
    <p:titleStyle>
      <a:lvl1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1087437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3C3C4C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1pPr>
      <a:lvl2pPr marL="681566" marR="0" indent="-338666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-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2pPr>
      <a:lvl3pPr marL="3429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-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3pPr>
      <a:lvl4pPr marL="3429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-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4pPr>
      <a:lvl5pPr marL="3429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-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5pPr>
      <a:lvl6pPr marL="8001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6pPr>
      <a:lvl7pPr marL="12573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7pPr>
      <a:lvl8pPr marL="17145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8pPr>
      <a:lvl9pPr marL="2171700" marR="0" indent="0" algn="l" defTabSz="1087437" rtl="0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9pPr>
    </p:bodyStyle>
    <p:otherStyle>
      <a:lvl1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1pPr>
      <a:lvl2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2pPr>
      <a:lvl3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3pPr>
      <a:lvl4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4pPr>
      <a:lvl5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5pPr>
      <a:lvl6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6pPr>
      <a:lvl7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7pPr>
      <a:lvl8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8pPr>
      <a:lvl9pPr marL="0" marR="0" indent="0" algn="r" defTabSz="1087437" rtl="0" latinLnBrk="0">
        <a:lnSpc>
          <a:spcPct val="93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9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0" y="1157814"/>
            <a:ext cx="5080000" cy="1110776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imag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1059872"/>
            <a:ext cx="3429000" cy="1154756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2667000" y="5051945"/>
            <a:ext cx="15459554" cy="2003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pPr algn="ctr"/>
            <a:r>
              <a:rPr lang="pl-PL" i="1" dirty="0"/>
              <a:t>Metody produkcji </a:t>
            </a:r>
            <a:br>
              <a:rPr lang="pl-PL" i="1" dirty="0"/>
            </a:br>
            <a:r>
              <a:rPr lang="pl-PL" i="1" dirty="0"/>
              <a:t>Krasnali Ogrodowych</a:t>
            </a:r>
            <a:endParaRPr i="1" dirty="0"/>
          </a:p>
        </p:txBody>
      </p:sp>
      <p:pic>
        <p:nvPicPr>
          <p:cNvPr id="72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304" y="1157336"/>
            <a:ext cx="4628477" cy="156737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A783F90A-2F92-4B96-AA06-2331F693E78A}"/>
              </a:ext>
            </a:extLst>
          </p:cNvPr>
          <p:cNvSpPr txBox="1"/>
          <p:nvPr/>
        </p:nvSpPr>
        <p:spPr>
          <a:xfrm>
            <a:off x="7288614" y="7010833"/>
            <a:ext cx="6485206" cy="10007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ctr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i="1" dirty="0">
                <a:solidFill>
                  <a:schemeClr val="tx2">
                    <a:lumMod val="50000"/>
                  </a:schemeClr>
                </a:solidFill>
              </a:rPr>
              <a:t>Ola </a:t>
            </a:r>
            <a:r>
              <a:rPr lang="pl-PL" i="1" dirty="0" err="1">
                <a:solidFill>
                  <a:schemeClr val="tx2">
                    <a:lumMod val="50000"/>
                  </a:schemeClr>
                </a:solidFill>
              </a:rPr>
              <a:t>Olacka</a:t>
            </a:r>
            <a:endParaRPr kumimoji="0" lang="pl-PL" sz="4000" b="0" i="1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Times New Roman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DBD4959-EB84-4C01-8A08-9A2EB05BC4A4}"/>
              </a:ext>
            </a:extLst>
          </p:cNvPr>
          <p:cNvSpPr txBox="1"/>
          <p:nvPr/>
        </p:nvSpPr>
        <p:spPr>
          <a:xfrm>
            <a:off x="5943780" y="8310501"/>
            <a:ext cx="9069391" cy="8529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ctr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3200" dirty="0">
                <a:solidFill>
                  <a:schemeClr val="tx2">
                    <a:lumMod val="50000"/>
                  </a:schemeClr>
                </a:solidFill>
              </a:rPr>
              <a:t>Promotor: </a:t>
            </a:r>
            <a:r>
              <a:rPr lang="pl-PL" sz="3200" i="1" dirty="0">
                <a:solidFill>
                  <a:schemeClr val="tx2">
                    <a:lumMod val="50000"/>
                  </a:schemeClr>
                </a:solidFill>
              </a:rPr>
              <a:t>prof. dr hab. inż. Olgierd </a:t>
            </a:r>
            <a:r>
              <a:rPr lang="pl-PL" sz="3200" i="1" dirty="0" err="1">
                <a:solidFill>
                  <a:schemeClr val="tx2">
                    <a:lumMod val="50000"/>
                  </a:schemeClr>
                </a:solidFill>
              </a:rPr>
              <a:t>Krasnalny</a:t>
            </a:r>
            <a:endParaRPr kumimoji="0" lang="pl-PL" sz="3200" b="0" i="1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Times New Roman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1837A94-AB76-4E73-A62B-2F61224FB63A}"/>
              </a:ext>
            </a:extLst>
          </p:cNvPr>
          <p:cNvSpPr txBox="1"/>
          <p:nvPr/>
        </p:nvSpPr>
        <p:spPr>
          <a:xfrm>
            <a:off x="6893169" y="3756757"/>
            <a:ext cx="7484012" cy="10007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ctr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i="1" dirty="0">
                <a:solidFill>
                  <a:schemeClr val="tx2">
                    <a:lumMod val="50000"/>
                  </a:schemeClr>
                </a:solidFill>
              </a:rPr>
              <a:t>Praca magisterska</a:t>
            </a:r>
            <a:endParaRPr kumimoji="0" lang="pl-PL" sz="4000" b="0" i="1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Times New Roman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AA49275-70E8-4D44-B3CF-1B3E98AA4AC5}"/>
              </a:ext>
            </a:extLst>
          </p:cNvPr>
          <p:cNvSpPr txBox="1"/>
          <p:nvPr/>
        </p:nvSpPr>
        <p:spPr>
          <a:xfrm>
            <a:off x="15013172" y="12566637"/>
            <a:ext cx="6720552" cy="10007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10709" tIns="110709" rIns="110709" bIns="110709" numCol="1" spcCol="38100" rtlCol="0" anchor="t">
            <a:spAutoFit/>
          </a:bodyPr>
          <a:lstStyle/>
          <a:p>
            <a:pPr marL="0" marR="0" indent="0" algn="l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4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Warszawa, 01 kwietnia 2099 r.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1269997" y="898525"/>
            <a:ext cx="20296194" cy="2301875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dirty="0"/>
              <a:t>Wyniki – przykładowy w</a:t>
            </a:r>
            <a:r>
              <a:rPr dirty="0" err="1"/>
              <a:t>ykres</a:t>
            </a:r>
            <a:r>
              <a:rPr dirty="0"/>
              <a:t> z </a:t>
            </a:r>
            <a:r>
              <a:rPr dirty="0" err="1"/>
              <a:t>opisem</a:t>
            </a:r>
            <a:endParaRPr dirty="0"/>
          </a:p>
        </p:txBody>
      </p:sp>
      <p:graphicFrame>
        <p:nvGraphicFramePr>
          <p:cNvPr id="102" name="Chart 102"/>
          <p:cNvGraphicFramePr/>
          <p:nvPr/>
        </p:nvGraphicFramePr>
        <p:xfrm>
          <a:off x="7508296" y="3667555"/>
          <a:ext cx="7819594" cy="781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xfrm>
            <a:off x="720429" y="4566854"/>
            <a:ext cx="5923065" cy="6020996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400"/>
              </a:spcBef>
              <a:buClr>
                <a:srgbClr val="FED542"/>
              </a:buClr>
              <a:buSzPct val="300000"/>
              <a:buChar char="•"/>
              <a:defRPr sz="3500"/>
            </a:pPr>
            <a:r>
              <a:rPr dirty="0"/>
              <a:t> Lorem ipsum lorem ipsum </a:t>
            </a:r>
          </a:p>
          <a:p>
            <a:pPr marL="355600" indent="-355600">
              <a:spcBef>
                <a:spcPts val="400"/>
              </a:spcBef>
              <a:buClr>
                <a:srgbClr val="7896CF"/>
              </a:buClr>
              <a:buSzPct val="300000"/>
              <a:buChar char="•"/>
              <a:defRPr sz="3500"/>
            </a:pPr>
            <a:r>
              <a:rPr dirty="0"/>
              <a:t> Lorem ipsum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6670305-42C1-4D78-938D-79E694470C5C}"/>
              </a:ext>
            </a:extLst>
          </p:cNvPr>
          <p:cNvSpPr txBox="1"/>
          <p:nvPr/>
        </p:nvSpPr>
        <p:spPr>
          <a:xfrm>
            <a:off x="6493166" y="11551025"/>
            <a:ext cx="9849853" cy="926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ctr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3600" b="0" i="1" u="none" strike="noStrike" cap="none" spc="0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Rys.nr_rysunku</a:t>
            </a:r>
            <a:r>
              <a:rPr kumimoji="0" lang="pl-PL" sz="3600" b="0" i="1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,  Nazwa rysunku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2B9C7FC-FBEF-534C-9F3F-296FA098E6C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22231133" y="371474"/>
            <a:ext cx="882867" cy="1054101"/>
          </a:xfrm>
        </p:spPr>
        <p:txBody>
          <a:bodyPr/>
          <a:lstStyle/>
          <a:p>
            <a:fld id="{86CB4B4D-7CA3-9044-876B-883B54F8677D}" type="slidenum">
              <a:rPr lang="pl-PL" smtClean="0"/>
              <a:t>9</a:t>
            </a:fld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4294967295"/>
          </p:nvPr>
        </p:nvSpPr>
        <p:spPr>
          <a:xfrm>
            <a:off x="22644719" y="906463"/>
            <a:ext cx="520079" cy="1054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1087437" rtl="0" eaLnBrk="1" fontAlgn="auto" latinLnBrk="0" hangingPunct="0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6900" b="0" i="0" u="none" strike="noStrike" kern="0" cap="none" spc="0" normalizeH="0" baseline="0" noProof="0">
                <a:ln>
                  <a:noFill/>
                </a:ln>
                <a:solidFill>
                  <a:srgbClr val="3C3C4C"/>
                </a:solidFill>
                <a:effectLst/>
                <a:uLnTx/>
                <a:uFillTx/>
                <a:latin typeface="Radikal WUT"/>
                <a:sym typeface="Radikal WUT"/>
              </a:rPr>
              <a:pPr marL="0" marR="0" lvl="0" indent="0" algn="r" defTabSz="1087437" rtl="0" eaLnBrk="1" fontAlgn="auto" latinLnBrk="0" hangingPunct="0">
                <a:lnSpc>
                  <a:spcPct val="93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6900" b="0" i="0" u="none" strike="noStrike" kern="0" cap="none" spc="0" normalizeH="0" baseline="0" noProof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Radikal WUT"/>
              <a:sym typeface="Radikal WUT"/>
            </a:endParaRPr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1266825" y="3810000"/>
            <a:ext cx="15875000" cy="6985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Odpowiadamy na pytanie:  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	- Co uważam za </a:t>
            </a:r>
            <a:r>
              <a:rPr lang="pl-PL" u="sng" dirty="0"/>
              <a:t>swoje</a:t>
            </a:r>
            <a:r>
              <a:rPr lang="pl-PL" dirty="0"/>
              <a:t> osiągnięcie, dokonanie w prezentowanej pracy? 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	- Co zrobiłem sam, jakie prace, badania, próby, sukcesy i porażki zrealizowałem w czasie pracy nad dyplomem?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dirty="0">
              <a:solidFill>
                <a:srgbClr val="965F77"/>
              </a:solidFill>
              <a:latin typeface="+mj-lt"/>
              <a:ea typeface="+mj-ea"/>
              <a:cs typeface="+mj-cs"/>
              <a:sym typeface="Helvetica"/>
            </a:endParaRPr>
          </a:p>
          <a:p>
            <a:pPr>
              <a:defRPr sz="3500"/>
            </a:pPr>
            <a:r>
              <a:rPr dirty="0"/>
              <a:t>Lorem ipsum lorem ipsum lorem ipsum Lorem ipsum lorem ipsum </a:t>
            </a:r>
          </a:p>
          <a:p>
            <a:pPr>
              <a:defRPr sz="3500"/>
            </a:pPr>
            <a:r>
              <a:rPr dirty="0"/>
              <a:t>lorem ipsum  Lorem ipsum lorem ipsum lorem ipsum Lorem ipsum lorem ipsum lorem ipsum Lorem ipsum lorem ipsum lorem ipsum Lorem ipsum lorem </a:t>
            </a:r>
          </a:p>
          <a:p>
            <a:pPr>
              <a:defRPr sz="3500"/>
            </a:pPr>
            <a:r>
              <a:rPr dirty="0"/>
              <a:t>ipsum lorem ipsum Lorem ipsum lorem ipsum lorem ipsum</a:t>
            </a:r>
          </a:p>
        </p:txBody>
      </p:sp>
      <p:sp>
        <p:nvSpPr>
          <p:cNvPr id="82" name="Shape 82"/>
          <p:cNvSpPr/>
          <p:nvPr/>
        </p:nvSpPr>
        <p:spPr>
          <a:xfrm>
            <a:off x="1266824" y="898525"/>
            <a:ext cx="17348202" cy="1030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pPr marL="0" marR="0" lvl="0" indent="0" algn="l" defTabSz="1087437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/>
            </a:pPr>
            <a:r>
              <a:rPr kumimoji="0" lang="pl-PL" sz="7200" b="0" i="0" u="none" strike="noStrike" kern="0" cap="none" spc="0" normalizeH="0" baseline="0" noProof="0" dirty="0">
                <a:ln>
                  <a:noFill/>
                </a:ln>
                <a:solidFill>
                  <a:srgbClr val="3C3C4C"/>
                </a:solidFill>
                <a:effectLst/>
                <a:uLnTx/>
                <a:uFillTx/>
                <a:latin typeface="Adagio_Slab"/>
                <a:sym typeface="Adagio_Slab"/>
              </a:rPr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39913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4294967295"/>
          </p:nvPr>
        </p:nvSpPr>
        <p:spPr>
          <a:xfrm>
            <a:off x="22644719" y="906463"/>
            <a:ext cx="520079" cy="1054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1087437" rtl="0" eaLnBrk="1" fontAlgn="auto" latinLnBrk="0" hangingPunct="0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6900" b="0" i="0" u="none" strike="noStrike" kern="0" cap="none" spc="0" normalizeH="0" baseline="0" noProof="0">
                <a:ln>
                  <a:noFill/>
                </a:ln>
                <a:solidFill>
                  <a:srgbClr val="3C3C4C"/>
                </a:solidFill>
                <a:effectLst/>
                <a:uLnTx/>
                <a:uFillTx/>
                <a:latin typeface="Radikal WUT"/>
                <a:sym typeface="Radikal WUT"/>
              </a:rPr>
              <a:pPr marL="0" marR="0" lvl="0" indent="0" algn="r" defTabSz="1087437" rtl="0" eaLnBrk="1" fontAlgn="auto" latinLnBrk="0" hangingPunct="0">
                <a:lnSpc>
                  <a:spcPct val="93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6900" b="0" i="0" u="none" strike="noStrike" kern="0" cap="none" spc="0" normalizeH="0" baseline="0" noProof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Radikal WUT"/>
              <a:sym typeface="Radikal WUT"/>
            </a:endParaRPr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1266825" y="3810000"/>
            <a:ext cx="15875000" cy="6985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Wskazujemy możliwe dalsze kierunki badań/rozwoju projektu.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dirty="0">
              <a:solidFill>
                <a:srgbClr val="965F77"/>
              </a:solidFill>
              <a:latin typeface="+mj-lt"/>
              <a:ea typeface="+mj-ea"/>
              <a:cs typeface="+mj-cs"/>
              <a:sym typeface="Helvetica"/>
            </a:endParaRPr>
          </a:p>
          <a:p>
            <a:pPr>
              <a:defRPr sz="3500"/>
            </a:pPr>
            <a:r>
              <a:rPr dirty="0"/>
              <a:t>Lorem ipsum lorem ipsum lorem ipsum Lorem ipsum lorem ipsum </a:t>
            </a:r>
          </a:p>
          <a:p>
            <a:pPr>
              <a:defRPr sz="3500"/>
            </a:pPr>
            <a:r>
              <a:rPr dirty="0"/>
              <a:t>lorem ipsum  Lorem ipsum lorem ipsum lorem ipsum Lorem ipsum lorem ipsum lorem ipsum Lorem ipsum lorem ipsum lorem ipsum Lorem ipsum lorem </a:t>
            </a:r>
          </a:p>
          <a:p>
            <a:pPr>
              <a:defRPr sz="3500"/>
            </a:pPr>
            <a:r>
              <a:rPr dirty="0"/>
              <a:t>ipsum lorem ipsum Lorem ipsum lorem ipsum lorem ipsum</a:t>
            </a:r>
          </a:p>
        </p:txBody>
      </p:sp>
      <p:sp>
        <p:nvSpPr>
          <p:cNvPr id="82" name="Shape 82"/>
          <p:cNvSpPr/>
          <p:nvPr/>
        </p:nvSpPr>
        <p:spPr>
          <a:xfrm>
            <a:off x="1266824" y="898525"/>
            <a:ext cx="17348202" cy="1030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pPr marL="0" marR="0" lvl="0" indent="0" algn="l" defTabSz="1087437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/>
            </a:pPr>
            <a:r>
              <a:rPr lang="pl-PL" sz="7200" dirty="0"/>
              <a:t>Możliwości dalszego rozwoju</a:t>
            </a:r>
            <a:endParaRPr kumimoji="0" lang="pl-PL" sz="7200" b="0" i="0" u="none" strike="noStrike" kern="0" cap="none" spc="0" normalizeH="0" baseline="0" noProof="0" dirty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Adagio_Slab"/>
              <a:sym typeface="Adagio_Slab"/>
            </a:endParaRPr>
          </a:p>
        </p:txBody>
      </p:sp>
    </p:spTree>
    <p:extLst>
      <p:ext uri="{BB962C8B-B14F-4D97-AF65-F5344CB8AC3E}">
        <p14:creationId xmlns:p14="http://schemas.microsoft.com/office/powerpoint/2010/main" val="163556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9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0" y="1157814"/>
            <a:ext cx="5080000" cy="1110776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imag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1059872"/>
            <a:ext cx="3429000" cy="1154756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3018278" y="6078640"/>
            <a:ext cx="15459554" cy="1001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pPr marL="0" marR="0" lvl="0" indent="0" algn="ctr" defTabSz="1087437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7000" b="0" i="1" u="none" strike="noStrike" kern="0" cap="none" spc="0" normalizeH="0" baseline="0" noProof="0" dirty="0">
                <a:ln>
                  <a:noFill/>
                </a:ln>
                <a:solidFill>
                  <a:srgbClr val="3C3C4C"/>
                </a:solidFill>
                <a:effectLst/>
                <a:uLnTx/>
                <a:uFillTx/>
                <a:latin typeface="Adagio_Slab"/>
                <a:sym typeface="Adagio_Slab"/>
              </a:rPr>
              <a:t>Dziękuję za uwagę !!!</a:t>
            </a:r>
            <a:endParaRPr kumimoji="0" sz="7000" b="0" i="1" u="none" strike="noStrike" kern="0" cap="none" spc="0" normalizeH="0" baseline="0" noProof="0" dirty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Adagio_Slab"/>
              <a:sym typeface="Adagio_Slab"/>
            </a:endParaRPr>
          </a:p>
        </p:txBody>
      </p:sp>
      <p:pic>
        <p:nvPicPr>
          <p:cNvPr id="72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304" y="1157336"/>
            <a:ext cx="4628477" cy="15673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6481895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sldNum" sz="quarter" idx="4294967295"/>
          </p:nvPr>
        </p:nvSpPr>
        <p:spPr>
          <a:xfrm>
            <a:off x="22687661" y="906463"/>
            <a:ext cx="477140" cy="1054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 dirty="0"/>
          </a:p>
        </p:txBody>
      </p:sp>
      <p:sp>
        <p:nvSpPr>
          <p:cNvPr id="75" name="Shape 75"/>
          <p:cNvSpPr>
            <a:spLocks noGrp="1"/>
          </p:cNvSpPr>
          <p:nvPr>
            <p:ph type="body" sz="half" idx="1"/>
          </p:nvPr>
        </p:nvSpPr>
        <p:spPr>
          <a:xfrm>
            <a:off x="1266825" y="3810000"/>
            <a:ext cx="15875000" cy="6985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Ten szablon </a:t>
            </a:r>
            <a:r>
              <a:rPr lang="pl-PL" b="1" dirty="0"/>
              <a:t>NIE JEST </a:t>
            </a:r>
            <a:r>
              <a:rPr lang="pl-PL" dirty="0"/>
              <a:t>obowiązującym na Wydziale </a:t>
            </a:r>
            <a:r>
              <a:rPr lang="pl-PL" b="1" dirty="0"/>
              <a:t>standardem</a:t>
            </a:r>
            <a:r>
              <a:rPr lang="pl-PL" dirty="0"/>
              <a:t> prezentacji na obronę pracy dyplomowej.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Ten szablon jest </a:t>
            </a:r>
            <a:r>
              <a:rPr lang="pl-PL" b="1" dirty="0"/>
              <a:t>przykładowym</a:t>
            </a:r>
            <a:r>
              <a:rPr lang="pl-PL" dirty="0"/>
              <a:t> szablonem prezentacji, może podlegać zmianom i dostosowaniom do wymogów Komisji egzaminacyjnej, fantazji dyplomanta, pogody itd.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Zawarte w szablonie punkty należy traktować jako zalecane punkty, które warto przedstawić na obronie.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Zalecany czas trwania prezentacji – 10 minut!!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lang="pl-PL" dirty="0"/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sz="2800" dirty="0"/>
              <a:t>W szablonie zastosowano kolory i identyfikację wizualną Wydziału oraz obowiązujące na PW kroje czcionek.</a:t>
            </a:r>
          </a:p>
        </p:txBody>
      </p:sp>
      <p:sp>
        <p:nvSpPr>
          <p:cNvPr id="76" name="Shape 76"/>
          <p:cNvSpPr/>
          <p:nvPr/>
        </p:nvSpPr>
        <p:spPr>
          <a:xfrm>
            <a:off x="1266824" y="898525"/>
            <a:ext cx="17348202" cy="1001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dirty="0"/>
              <a:t>Cel dokumentu</a:t>
            </a:r>
            <a:endParaRPr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4294967295"/>
          </p:nvPr>
        </p:nvSpPr>
        <p:spPr>
          <a:xfrm>
            <a:off x="22644719" y="906463"/>
            <a:ext cx="520079" cy="1054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1266825" y="3810000"/>
            <a:ext cx="15875000" cy="6985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Tutaj należy zaprezentować motywację do podjęcia tematu pracy i wprowadzić komisję do poruszanej tematyki i przedstawić problem którym się zajmujemy w pracy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dirty="0">
              <a:solidFill>
                <a:srgbClr val="965F77"/>
              </a:solidFill>
              <a:latin typeface="+mj-lt"/>
              <a:ea typeface="+mj-ea"/>
              <a:cs typeface="+mj-cs"/>
              <a:sym typeface="Helvetica"/>
            </a:endParaRPr>
          </a:p>
          <a:p>
            <a:pPr>
              <a:defRPr sz="3500"/>
            </a:pPr>
            <a:r>
              <a:rPr dirty="0"/>
              <a:t>Lorem ipsum lorem ipsum lorem ipsum Lorem ipsum lorem ipsum </a:t>
            </a:r>
          </a:p>
          <a:p>
            <a:pPr>
              <a:defRPr sz="3500"/>
            </a:pPr>
            <a:r>
              <a:rPr dirty="0"/>
              <a:t>lorem ipsum  Lorem ipsum lorem ipsum lorem ipsum Lorem ipsum lorem ipsum lorem ipsum Lorem ipsum lorem ipsum lorem ipsum Lorem ipsum lorem </a:t>
            </a:r>
          </a:p>
          <a:p>
            <a:pPr>
              <a:defRPr sz="3500"/>
            </a:pPr>
            <a:r>
              <a:rPr dirty="0"/>
              <a:t>ipsum lorem ipsum Lorem ipsum lorem ipsum lorem ipsum</a:t>
            </a:r>
          </a:p>
        </p:txBody>
      </p:sp>
      <p:sp>
        <p:nvSpPr>
          <p:cNvPr id="82" name="Shape 82"/>
          <p:cNvSpPr/>
          <p:nvPr/>
        </p:nvSpPr>
        <p:spPr>
          <a:xfrm>
            <a:off x="1266824" y="898525"/>
            <a:ext cx="17348202" cy="1001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dirty="0"/>
              <a:t>Motywacja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4294967295"/>
          </p:nvPr>
        </p:nvSpPr>
        <p:spPr>
          <a:xfrm>
            <a:off x="22644719" y="906463"/>
            <a:ext cx="520079" cy="1054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1087437" rtl="0" eaLnBrk="1" fontAlgn="auto" latinLnBrk="0" hangingPunct="0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6900" b="0" i="0" u="none" strike="noStrike" kern="0" cap="none" spc="0" normalizeH="0" baseline="0" noProof="0">
                <a:ln>
                  <a:noFill/>
                </a:ln>
                <a:solidFill>
                  <a:srgbClr val="3C3C4C"/>
                </a:solidFill>
                <a:effectLst/>
                <a:uLnTx/>
                <a:uFillTx/>
                <a:latin typeface="Radikal WUT"/>
                <a:sym typeface="Radikal WUT"/>
              </a:rPr>
              <a:pPr marL="0" marR="0" lvl="0" indent="0" algn="r" defTabSz="1087437" rtl="0" eaLnBrk="1" fontAlgn="auto" latinLnBrk="0" hangingPunct="0">
                <a:lnSpc>
                  <a:spcPct val="93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6900" b="0" i="0" u="none" strike="noStrike" kern="0" cap="none" spc="0" normalizeH="0" baseline="0" noProof="0" dirty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Radikal WUT"/>
              <a:sym typeface="Radikal WUT"/>
            </a:endParaRPr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1266825" y="3810000"/>
            <a:ext cx="15875000" cy="6985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Tutaj trzeba sformułować cel główny pracy i zdefiniować cele poboczne.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Cel powinien być: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	- zrozumiały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	- osiągalny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	- mierzalny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	- krótko i jasno sformułowany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dirty="0">
              <a:solidFill>
                <a:srgbClr val="965F77"/>
              </a:solidFill>
              <a:latin typeface="+mj-lt"/>
              <a:ea typeface="+mj-ea"/>
              <a:cs typeface="+mj-cs"/>
              <a:sym typeface="Helvetica"/>
            </a:endParaRPr>
          </a:p>
          <a:p>
            <a:pPr>
              <a:defRPr sz="3500"/>
            </a:pPr>
            <a:r>
              <a:rPr dirty="0"/>
              <a:t>Lorem ipsum lorem ipsum lorem ipsum Lorem ipsum lorem ipsum </a:t>
            </a:r>
          </a:p>
          <a:p>
            <a:pPr>
              <a:defRPr sz="3500"/>
            </a:pPr>
            <a:r>
              <a:rPr dirty="0"/>
              <a:t>lorem ipsum  Lorem ipsum lorem ipsum lorem ipsum Lorem ipsum lorem ipsum lorem ipsum Lorem ipsum lorem ipsum lorem ipsum Lorem ipsum lorem </a:t>
            </a:r>
          </a:p>
          <a:p>
            <a:pPr>
              <a:defRPr sz="3500"/>
            </a:pPr>
            <a:r>
              <a:rPr dirty="0"/>
              <a:t>ipsum lorem ipsum Lorem ipsum lorem ipsum lorem ipsum</a:t>
            </a:r>
          </a:p>
        </p:txBody>
      </p:sp>
      <p:sp>
        <p:nvSpPr>
          <p:cNvPr id="82" name="Shape 82"/>
          <p:cNvSpPr/>
          <p:nvPr/>
        </p:nvSpPr>
        <p:spPr>
          <a:xfrm>
            <a:off x="1266824" y="898525"/>
            <a:ext cx="17348202" cy="1001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pPr marL="0" marR="0" lvl="0" indent="0" algn="l" defTabSz="1087437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7000" b="0" i="0" u="none" strike="noStrike" kern="0" cap="none" spc="0" normalizeH="0" baseline="0" noProof="0" dirty="0">
                <a:ln>
                  <a:noFill/>
                </a:ln>
                <a:solidFill>
                  <a:srgbClr val="3C3C4C"/>
                </a:solidFill>
                <a:effectLst/>
                <a:uLnTx/>
                <a:uFillTx/>
                <a:latin typeface="Adagio_Slab"/>
                <a:sym typeface="Adagio_Slab"/>
              </a:rPr>
              <a:t>Cel pracy</a:t>
            </a:r>
            <a:endParaRPr kumimoji="0" sz="7000" b="0" i="0" u="none" strike="noStrike" kern="0" cap="none" spc="0" normalizeH="0" baseline="0" noProof="0" dirty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Adagio_Slab"/>
              <a:sym typeface="Adagio_Slab"/>
            </a:endParaRPr>
          </a:p>
        </p:txBody>
      </p:sp>
    </p:spTree>
    <p:extLst>
      <p:ext uri="{BB962C8B-B14F-4D97-AF65-F5344CB8AC3E}">
        <p14:creationId xmlns:p14="http://schemas.microsoft.com/office/powerpoint/2010/main" val="199354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4294967295"/>
          </p:nvPr>
        </p:nvSpPr>
        <p:spPr>
          <a:xfrm>
            <a:off x="22644719" y="906463"/>
            <a:ext cx="520079" cy="1054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1087437" rtl="0" eaLnBrk="1" fontAlgn="auto" latinLnBrk="0" hangingPunct="0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6900" b="0" i="0" u="none" strike="noStrike" kern="0" cap="none" spc="0" normalizeH="0" baseline="0" noProof="0">
                <a:ln>
                  <a:noFill/>
                </a:ln>
                <a:solidFill>
                  <a:srgbClr val="3C3C4C"/>
                </a:solidFill>
                <a:effectLst/>
                <a:uLnTx/>
                <a:uFillTx/>
                <a:latin typeface="Radikal WUT"/>
                <a:sym typeface="Radikal WUT"/>
              </a:rPr>
              <a:pPr marL="0" marR="0" lvl="0" indent="0" algn="r" defTabSz="1087437" rtl="0" eaLnBrk="1" fontAlgn="auto" latinLnBrk="0" hangingPunct="0">
                <a:lnSpc>
                  <a:spcPct val="93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sz="6900" b="0" i="0" u="none" strike="noStrike" kern="0" cap="none" spc="0" normalizeH="0" baseline="0" noProof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Radikal WUT"/>
              <a:sym typeface="Radikal WUT"/>
            </a:endParaRPr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1266825" y="3810000"/>
            <a:ext cx="15875000" cy="6985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Tu prezentujemy KRÓTKO dziedzinę problemową i  stan wiedzy / znane np. w literaturze sposoby rozwiązania problemów, którymi się zajmujemy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dirty="0">
              <a:solidFill>
                <a:srgbClr val="965F77"/>
              </a:solidFill>
              <a:latin typeface="+mj-lt"/>
              <a:ea typeface="+mj-ea"/>
              <a:cs typeface="+mj-cs"/>
              <a:sym typeface="Helvetica"/>
            </a:endParaRPr>
          </a:p>
          <a:p>
            <a:pPr>
              <a:defRPr sz="3500"/>
            </a:pPr>
            <a:r>
              <a:rPr dirty="0"/>
              <a:t>Lorem ipsum lorem ipsum lorem ipsum Lorem ipsum lorem ipsum </a:t>
            </a:r>
          </a:p>
          <a:p>
            <a:pPr>
              <a:defRPr sz="3500"/>
            </a:pPr>
            <a:r>
              <a:rPr dirty="0"/>
              <a:t>lorem ipsum  Lorem ipsum lorem ipsum lorem ipsum Lorem ipsum lorem ipsum lorem ipsum Lorem ipsum lorem ipsum lorem ipsum Lorem ipsum lorem </a:t>
            </a:r>
          </a:p>
          <a:p>
            <a:pPr>
              <a:defRPr sz="3500"/>
            </a:pPr>
            <a:r>
              <a:rPr dirty="0"/>
              <a:t>ipsum lorem ipsum Lorem ipsum lorem ipsum lorem ipsum</a:t>
            </a:r>
          </a:p>
        </p:txBody>
      </p:sp>
      <p:sp>
        <p:nvSpPr>
          <p:cNvPr id="82" name="Shape 82"/>
          <p:cNvSpPr/>
          <p:nvPr/>
        </p:nvSpPr>
        <p:spPr>
          <a:xfrm>
            <a:off x="1266824" y="898525"/>
            <a:ext cx="17348202" cy="1030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pPr>
              <a:defRPr sz="3500"/>
            </a:pPr>
            <a:r>
              <a:rPr lang="pl-PL" sz="7200" dirty="0"/>
              <a:t>Przeanalizowane metody i narzędzia</a:t>
            </a:r>
          </a:p>
        </p:txBody>
      </p:sp>
    </p:spTree>
    <p:extLst>
      <p:ext uri="{BB962C8B-B14F-4D97-AF65-F5344CB8AC3E}">
        <p14:creationId xmlns:p14="http://schemas.microsoft.com/office/powerpoint/2010/main" val="394079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4294967295"/>
          </p:nvPr>
        </p:nvSpPr>
        <p:spPr>
          <a:xfrm>
            <a:off x="22644719" y="906463"/>
            <a:ext cx="520079" cy="1054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1087437" rtl="0" eaLnBrk="1" fontAlgn="auto" latinLnBrk="0" hangingPunct="0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6900" b="0" i="0" u="none" strike="noStrike" kern="0" cap="none" spc="0" normalizeH="0" baseline="0" noProof="0">
                <a:ln>
                  <a:noFill/>
                </a:ln>
                <a:solidFill>
                  <a:srgbClr val="3C3C4C"/>
                </a:solidFill>
                <a:effectLst/>
                <a:uLnTx/>
                <a:uFillTx/>
                <a:latin typeface="Radikal WUT"/>
                <a:sym typeface="Radikal WUT"/>
              </a:rPr>
              <a:pPr marL="0" marR="0" lvl="0" indent="0" algn="r" defTabSz="1087437" rtl="0" eaLnBrk="1" fontAlgn="auto" latinLnBrk="0" hangingPunct="0">
                <a:lnSpc>
                  <a:spcPct val="93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sz="6900" b="0" i="0" u="none" strike="noStrike" kern="0" cap="none" spc="0" normalizeH="0" baseline="0" noProof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Radikal WUT"/>
              <a:sym typeface="Radikal WUT"/>
            </a:endParaRPr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1266825" y="3810000"/>
            <a:ext cx="15875000" cy="6985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Charakteryzujemy najważniejsze metody i narzędzia użyte w pracy do osiągnięcia postawionych celów.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dirty="0">
              <a:solidFill>
                <a:srgbClr val="965F77"/>
              </a:solidFill>
              <a:latin typeface="+mj-lt"/>
              <a:ea typeface="+mj-ea"/>
              <a:cs typeface="+mj-cs"/>
              <a:sym typeface="Helvetica"/>
            </a:endParaRPr>
          </a:p>
          <a:p>
            <a:pPr>
              <a:defRPr sz="3500"/>
            </a:pPr>
            <a:r>
              <a:rPr dirty="0"/>
              <a:t>Lorem ipsum lorem ipsum lorem ipsum Lorem ipsum lorem ipsum </a:t>
            </a:r>
          </a:p>
          <a:p>
            <a:pPr>
              <a:defRPr sz="3500"/>
            </a:pPr>
            <a:r>
              <a:rPr dirty="0"/>
              <a:t>lorem ipsum  Lorem ipsum lorem ipsum lorem ipsum Lorem ipsum lorem ipsum lorem ipsum Lorem ipsum lorem ipsum lorem ipsum Lorem ipsum lorem </a:t>
            </a:r>
          </a:p>
          <a:p>
            <a:pPr>
              <a:defRPr sz="3500"/>
            </a:pPr>
            <a:r>
              <a:rPr dirty="0"/>
              <a:t>ipsum lorem ipsum Lorem ipsum lorem ipsum lorem ipsum</a:t>
            </a:r>
          </a:p>
        </p:txBody>
      </p:sp>
      <p:sp>
        <p:nvSpPr>
          <p:cNvPr id="82" name="Shape 82"/>
          <p:cNvSpPr/>
          <p:nvPr/>
        </p:nvSpPr>
        <p:spPr>
          <a:xfrm>
            <a:off x="1266824" y="898525"/>
            <a:ext cx="17348202" cy="1030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pPr lvl="0">
              <a:defRPr sz="3500"/>
            </a:pPr>
            <a:r>
              <a:rPr lang="pl-PL" sz="7200" dirty="0"/>
              <a:t>Wykorzystane metody i narzędzia</a:t>
            </a:r>
            <a:endParaRPr kumimoji="0" lang="pl-PL" sz="7200" b="0" i="0" u="none" strike="noStrike" kern="0" cap="none" spc="0" normalizeH="0" baseline="0" noProof="0" dirty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Adagio_Slab"/>
              <a:sym typeface="Adagio_Slab"/>
            </a:endParaRPr>
          </a:p>
        </p:txBody>
      </p:sp>
    </p:spTree>
    <p:extLst>
      <p:ext uri="{BB962C8B-B14F-4D97-AF65-F5344CB8AC3E}">
        <p14:creationId xmlns:p14="http://schemas.microsoft.com/office/powerpoint/2010/main" val="60656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4294967295"/>
          </p:nvPr>
        </p:nvSpPr>
        <p:spPr>
          <a:xfrm>
            <a:off x="22644719" y="906463"/>
            <a:ext cx="520079" cy="1054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1087437" rtl="0" eaLnBrk="1" fontAlgn="auto" latinLnBrk="0" hangingPunct="0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6900" b="0" i="0" u="none" strike="noStrike" kern="0" cap="none" spc="0" normalizeH="0" baseline="0" noProof="0">
                <a:ln>
                  <a:noFill/>
                </a:ln>
                <a:solidFill>
                  <a:srgbClr val="3C3C4C"/>
                </a:solidFill>
                <a:effectLst/>
                <a:uLnTx/>
                <a:uFillTx/>
                <a:latin typeface="Radikal WUT"/>
                <a:sym typeface="Radikal WUT"/>
              </a:rPr>
              <a:pPr marL="0" marR="0" lvl="0" indent="0" algn="r" defTabSz="1087437" rtl="0" eaLnBrk="1" fontAlgn="auto" latinLnBrk="0" hangingPunct="0">
                <a:lnSpc>
                  <a:spcPct val="93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sz="6900" b="0" i="0" u="none" strike="noStrike" kern="0" cap="none" spc="0" normalizeH="0" baseline="0" noProof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Radikal WUT"/>
              <a:sym typeface="Radikal WUT"/>
            </a:endParaRPr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1266825" y="3810000"/>
            <a:ext cx="15875000" cy="6985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Przedstawiamy sposób rozwiązania problemu i drogę dojścia do zdefiniowanego celu.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dirty="0">
              <a:solidFill>
                <a:srgbClr val="965F77"/>
              </a:solidFill>
              <a:latin typeface="+mj-lt"/>
              <a:ea typeface="+mj-ea"/>
              <a:cs typeface="+mj-cs"/>
              <a:sym typeface="Helvetica"/>
            </a:endParaRPr>
          </a:p>
          <a:p>
            <a:pPr>
              <a:defRPr sz="3500"/>
            </a:pPr>
            <a:r>
              <a:rPr dirty="0"/>
              <a:t>Lorem ipsum lorem ipsum lorem ipsum Lorem ipsum lorem ipsum </a:t>
            </a:r>
          </a:p>
          <a:p>
            <a:pPr>
              <a:defRPr sz="3500"/>
            </a:pPr>
            <a:r>
              <a:rPr dirty="0"/>
              <a:t>lorem ipsum  Lorem ipsum lorem ipsum lorem ipsum Lorem ipsum lorem ipsum lorem ipsum Lorem ipsum lorem ipsum lorem ipsum Lorem ipsum lorem </a:t>
            </a:r>
          </a:p>
          <a:p>
            <a:pPr>
              <a:defRPr sz="3500"/>
            </a:pPr>
            <a:r>
              <a:rPr dirty="0"/>
              <a:t>ipsum lorem ipsum Lorem ipsum lorem ipsum lorem ipsum</a:t>
            </a:r>
          </a:p>
        </p:txBody>
      </p:sp>
      <p:sp>
        <p:nvSpPr>
          <p:cNvPr id="82" name="Shape 82"/>
          <p:cNvSpPr/>
          <p:nvPr/>
        </p:nvSpPr>
        <p:spPr>
          <a:xfrm>
            <a:off x="1266824" y="898525"/>
            <a:ext cx="17348202" cy="1030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pPr lvl="0">
              <a:defRPr sz="3500"/>
            </a:pPr>
            <a:r>
              <a:rPr lang="pl-PL" sz="7200" dirty="0"/>
              <a:t>Sposób rozwiązania problemu</a:t>
            </a:r>
            <a:endParaRPr kumimoji="0" lang="pl-PL" sz="7200" b="0" i="0" u="none" strike="noStrike" kern="0" cap="none" spc="0" normalizeH="0" baseline="0" noProof="0" dirty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Adagio_Slab"/>
              <a:sym typeface="Adagio_Slab"/>
            </a:endParaRPr>
          </a:p>
        </p:txBody>
      </p:sp>
    </p:spTree>
    <p:extLst>
      <p:ext uri="{BB962C8B-B14F-4D97-AF65-F5344CB8AC3E}">
        <p14:creationId xmlns:p14="http://schemas.microsoft.com/office/powerpoint/2010/main" val="350473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4294967295"/>
          </p:nvPr>
        </p:nvSpPr>
        <p:spPr>
          <a:xfrm>
            <a:off x="22644719" y="906463"/>
            <a:ext cx="520079" cy="1054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1087437" rtl="0" eaLnBrk="1" fontAlgn="auto" latinLnBrk="0" hangingPunct="0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6900" b="0" i="0" u="none" strike="noStrike" kern="0" cap="none" spc="0" normalizeH="0" baseline="0" noProof="0">
                <a:ln>
                  <a:noFill/>
                </a:ln>
                <a:solidFill>
                  <a:srgbClr val="3C3C4C"/>
                </a:solidFill>
                <a:effectLst/>
                <a:uLnTx/>
                <a:uFillTx/>
                <a:latin typeface="Radikal WUT"/>
                <a:sym typeface="Radikal WUT"/>
              </a:rPr>
              <a:pPr marL="0" marR="0" lvl="0" indent="0" algn="r" defTabSz="1087437" rtl="0" eaLnBrk="1" fontAlgn="auto" latinLnBrk="0" hangingPunct="0">
                <a:lnSpc>
                  <a:spcPct val="93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6900" b="0" i="0" u="none" strike="noStrike" kern="0" cap="none" spc="0" normalizeH="0" baseline="0" noProof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Radikal WUT"/>
              <a:sym typeface="Radikal WUT"/>
            </a:endParaRPr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1266825" y="3810000"/>
            <a:ext cx="15875000" cy="6985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Przedstawiamy najważniejsze rezultaty pracy, badań, testów, itp.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r>
              <a:rPr lang="pl-PL" dirty="0"/>
              <a:t>Podkreślamy i koncentrujemy się na SWOICH osiągnięciach.</a:t>
            </a:r>
          </a:p>
          <a:p>
            <a:pPr>
              <a:defRPr sz="3500" i="1">
                <a:solidFill>
                  <a:srgbClr val="7896CF"/>
                </a:solidFill>
                <a:latin typeface="Adagio_Slab-Regular_italic"/>
                <a:ea typeface="Adagio_Slab-Regular_italic"/>
                <a:cs typeface="Adagio_Slab-Regular_italic"/>
                <a:sym typeface="Adagio_Slab-Regular_italic"/>
              </a:defRPr>
            </a:pPr>
            <a:endParaRPr dirty="0">
              <a:solidFill>
                <a:srgbClr val="965F77"/>
              </a:solidFill>
              <a:latin typeface="+mj-lt"/>
              <a:ea typeface="+mj-ea"/>
              <a:cs typeface="+mj-cs"/>
              <a:sym typeface="Helvetica"/>
            </a:endParaRPr>
          </a:p>
          <a:p>
            <a:pPr>
              <a:defRPr sz="3500"/>
            </a:pPr>
            <a:r>
              <a:rPr dirty="0"/>
              <a:t>Lorem ipsum lorem ipsum lorem ipsum Lorem ipsum lorem ipsum </a:t>
            </a:r>
          </a:p>
          <a:p>
            <a:pPr>
              <a:defRPr sz="3500"/>
            </a:pPr>
            <a:r>
              <a:rPr dirty="0"/>
              <a:t>lorem ipsum  Lorem ipsum lorem ipsum lorem ipsum Lorem ipsum lorem ipsum lorem ipsum Lorem ipsum lorem ipsum lorem ipsum Lorem ipsum lorem </a:t>
            </a:r>
          </a:p>
          <a:p>
            <a:pPr>
              <a:defRPr sz="3500"/>
            </a:pPr>
            <a:r>
              <a:rPr dirty="0"/>
              <a:t>ipsum lorem ipsum Lorem ipsum lorem ipsum lorem ipsum</a:t>
            </a:r>
          </a:p>
        </p:txBody>
      </p:sp>
      <p:sp>
        <p:nvSpPr>
          <p:cNvPr id="82" name="Shape 82"/>
          <p:cNvSpPr/>
          <p:nvPr/>
        </p:nvSpPr>
        <p:spPr>
          <a:xfrm>
            <a:off x="1266824" y="898525"/>
            <a:ext cx="17348202" cy="1030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0"/>
              </a:spcBef>
              <a:defRPr sz="7000">
                <a:solidFill>
                  <a:srgbClr val="3C3C4C"/>
                </a:solidFill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pPr marL="0" marR="0" lvl="0" indent="0" algn="l" defTabSz="1087437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/>
            </a:pPr>
            <a:r>
              <a:rPr lang="pl-PL" sz="7200" dirty="0"/>
              <a:t>Osiągnięte rezultaty</a:t>
            </a:r>
            <a:endParaRPr kumimoji="0" lang="pl-PL" sz="7200" b="0" i="0" u="none" strike="noStrike" kern="0" cap="none" spc="0" normalizeH="0" baseline="0" noProof="0" dirty="0">
              <a:ln>
                <a:noFill/>
              </a:ln>
              <a:solidFill>
                <a:srgbClr val="3C3C4C"/>
              </a:solidFill>
              <a:effectLst/>
              <a:uLnTx/>
              <a:uFillTx/>
              <a:latin typeface="Adagio_Slab"/>
              <a:sym typeface="Adagio_Slab"/>
            </a:endParaRPr>
          </a:p>
        </p:txBody>
      </p:sp>
    </p:spTree>
    <p:extLst>
      <p:ext uri="{BB962C8B-B14F-4D97-AF65-F5344CB8AC3E}">
        <p14:creationId xmlns:p14="http://schemas.microsoft.com/office/powerpoint/2010/main" val="41945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sldNum" sz="quarter" idx="4294967295"/>
          </p:nvPr>
        </p:nvSpPr>
        <p:spPr>
          <a:xfrm>
            <a:off x="22658740" y="906463"/>
            <a:ext cx="506058" cy="1054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 dirty="0"/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1269997" y="898525"/>
            <a:ext cx="20296194" cy="2301875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/>
                <a:ea typeface="Adagio_Slab"/>
                <a:cs typeface="Adagio_Slab"/>
                <a:sym typeface="Adagio_Slab"/>
              </a:defRPr>
            </a:lvl1pPr>
          </a:lstStyle>
          <a:p>
            <a:r>
              <a:rPr lang="pl-PL" dirty="0"/>
              <a:t>Wyniki - p</a:t>
            </a:r>
            <a:r>
              <a:rPr dirty="0" err="1"/>
              <a:t>rzykładowa</a:t>
            </a:r>
            <a:r>
              <a:rPr dirty="0"/>
              <a:t> </a:t>
            </a:r>
            <a:r>
              <a:rPr dirty="0" err="1"/>
              <a:t>tabela</a:t>
            </a:r>
            <a:endParaRPr dirty="0"/>
          </a:p>
        </p:txBody>
      </p:sp>
      <p:graphicFrame>
        <p:nvGraphicFramePr>
          <p:cNvPr id="93" name="Table 93"/>
          <p:cNvGraphicFramePr/>
          <p:nvPr>
            <p:extLst>
              <p:ext uri="{D42A27DB-BD31-4B8C-83A1-F6EECF244321}">
                <p14:modId xmlns:p14="http://schemas.microsoft.com/office/powerpoint/2010/main" val="564584249"/>
              </p:ext>
            </p:extLst>
          </p:nvPr>
        </p:nvGraphicFramePr>
        <p:xfrm>
          <a:off x="5340350" y="3704160"/>
          <a:ext cx="13703300" cy="789781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3C3C4C"/>
                          </a:solidFill>
                          <a:latin typeface="Adagio_Slab-SemiBold"/>
                          <a:ea typeface="Adagio_Slab-SemiBold"/>
                          <a:cs typeface="Adagio_Slab-SemiBold"/>
                          <a:sym typeface="Adagio_Slab-SemiBold"/>
                        </a:rPr>
                        <a:t>temat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 err="1">
                          <a:solidFill>
                            <a:srgbClr val="3C3C4C"/>
                          </a:solidFill>
                          <a:latin typeface="Adagio_Slab-SemiBold"/>
                          <a:ea typeface="Adagio_Slab-SemiBold"/>
                          <a:cs typeface="Adagio_Slab-SemiBold"/>
                          <a:sym typeface="Adagio_Slab-SemiBold"/>
                        </a:rPr>
                        <a:t>temat</a:t>
                      </a:r>
                      <a:endParaRPr sz="28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3C3C4C"/>
                          </a:solidFill>
                          <a:latin typeface="Adagio_Slab-SemiBold"/>
                          <a:ea typeface="Adagio_Slab-SemiBold"/>
                          <a:cs typeface="Adagio_Slab-SemiBold"/>
                          <a:sym typeface="Adagio_Slab-SemiBold"/>
                        </a:rPr>
                        <a:t>temat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3C3C4C"/>
                          </a:solidFill>
                          <a:latin typeface="Adagio_Slab-SemiBold"/>
                          <a:ea typeface="Adagio_Slab-SemiBold"/>
                          <a:cs typeface="Adagio_Slab-SemiBold"/>
                          <a:sym typeface="Adagio_Slab-SemiBold"/>
                        </a:rPr>
                        <a:t>temat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562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horzOverflow="overflow">
                    <a:lnL w="25400">
                      <a:solidFill>
                        <a:srgbClr val="7896CF"/>
                      </a:solidFill>
                    </a:lnL>
                    <a:lnR w="25400">
                      <a:solidFill>
                        <a:srgbClr val="7896CF"/>
                      </a:solidFill>
                    </a:lnR>
                    <a:lnT w="25400">
                      <a:solidFill>
                        <a:srgbClr val="7896CF"/>
                      </a:solidFill>
                    </a:lnT>
                    <a:lnB w="25400">
                      <a:solidFill>
                        <a:srgbClr val="7896C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FC5489B7-3D07-4165-8261-25E9C25CAD4A}"/>
              </a:ext>
            </a:extLst>
          </p:cNvPr>
          <p:cNvSpPr txBox="1"/>
          <p:nvPr/>
        </p:nvSpPr>
        <p:spPr>
          <a:xfrm>
            <a:off x="7118809" y="2525430"/>
            <a:ext cx="9849853" cy="926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0709" tIns="110709" rIns="110709" bIns="110709" numCol="1" spcCol="38100" rtlCol="0" anchor="t">
            <a:spAutoFit/>
          </a:bodyPr>
          <a:lstStyle/>
          <a:p>
            <a:pPr marL="0" marR="0" indent="0" algn="ctr" defTabSz="1087437" rtl="0" fontAlgn="auto" latinLnBrk="0" hangingPunc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3600" b="0" i="1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Tabela </a:t>
            </a:r>
            <a:r>
              <a:rPr kumimoji="0" lang="pl-PL" sz="3600" b="0" i="1" u="none" strike="noStrike" cap="none" spc="0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nr_tabeli</a:t>
            </a:r>
            <a:r>
              <a:rPr kumimoji="0" lang="pl-PL" sz="3600" b="0" i="1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: Tytuł tabeli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rgbClr val="6ABA9C"/>
      </a:dk1>
      <a:lt1>
        <a:srgbClr val="6ABA9C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ABA9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437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437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ABA9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437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437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686</Words>
  <Application>Microsoft Macintosh PowerPoint</Application>
  <PresentationFormat>Niestandardowy</PresentationFormat>
  <Paragraphs>97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20" baseType="lpstr">
      <vt:lpstr>Adagio_Slab</vt:lpstr>
      <vt:lpstr>Adagio_Slab-Regular_italic</vt:lpstr>
      <vt:lpstr>Adagio_Slab-SemiBold</vt:lpstr>
      <vt:lpstr>Helvetica</vt:lpstr>
      <vt:lpstr>Radikal WUT</vt:lpstr>
      <vt:lpstr>Times New Roman</vt:lpstr>
      <vt:lpstr>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Wyniki - przykładowa tabela</vt:lpstr>
      <vt:lpstr>Wyniki – przykładowy wykres z opisem</vt:lpstr>
      <vt:lpstr>Prezentacja programu PowerPoint</vt:lpstr>
      <vt:lpstr>Prezentacja programu PowerPoint</vt:lpstr>
      <vt:lpstr>Prezentacja programu PowerPoint</vt:lpstr>
    </vt:vector>
  </TitlesOfParts>
  <Manager/>
  <Company>Wydział Elektryczny, Politechnika Warszawska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na obronę pracy dyolomowej</dc:title>
  <dc:subject/>
  <dc:creator>Grzegorz Sarwas, Włodzimierz Dąbrowski</dc:creator>
  <cp:keywords>Prace dyplomowe</cp:keywords>
  <dc:description>Przykładowy szablon prezentacji na obronę pracy dyplomowej z uwzględnieniem obowiązującej identyfikacji wizualnej PW.
Wersja 1.0</dc:description>
  <cp:lastModifiedBy>Dąbrowski Włodzimierz</cp:lastModifiedBy>
  <cp:revision>17</cp:revision>
  <dcterms:modified xsi:type="dcterms:W3CDTF">2019-10-24T21:07:31Z</dcterms:modified>
  <cp:category>Dyplom</cp:category>
</cp:coreProperties>
</file>