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96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0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0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5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31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3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2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47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65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D42C19-421B-488A-8E19-C5A8DD1D053E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CC09B28-EC65-4FF7-9E86-658990F26F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1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5A3D2-0FD0-4408-91B5-164910497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grupowy "Klasyfikacja rodzajów szkła"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D18E7C-4C31-4B3F-9F29-F2C46E9FF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Zespół 17:</a:t>
            </a:r>
          </a:p>
          <a:p>
            <a:r>
              <a:rPr lang="pl-PL" dirty="0"/>
              <a:t>Maria Mierzejewska, </a:t>
            </a:r>
          </a:p>
          <a:p>
            <a:r>
              <a:rPr lang="pl-PL" dirty="0"/>
              <a:t>Karol Cieślik,</a:t>
            </a:r>
          </a:p>
          <a:p>
            <a:r>
              <a:rPr lang="pl-PL" dirty="0"/>
              <a:t>Jakub Matłacz</a:t>
            </a:r>
          </a:p>
        </p:txBody>
      </p:sp>
    </p:spTree>
    <p:extLst>
      <p:ext uri="{BB962C8B-B14F-4D97-AF65-F5344CB8AC3E}">
        <p14:creationId xmlns:p14="http://schemas.microsoft.com/office/powerpoint/2010/main" val="158320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5A770-9C7B-4395-8BD6-7CFDC7A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Oryginalny 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294968-C226-4D19-91C9-AF379D7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9 atrybutów opisujących i 1 decydujący</a:t>
            </a:r>
          </a:p>
          <a:p>
            <a:r>
              <a:rPr lang="pl-PL" dirty="0"/>
              <a:t>Zawiera cechy szkła takie jak zawartość 8 różnych pierwiastków oraz Refractive index</a:t>
            </a:r>
          </a:p>
          <a:p>
            <a:r>
              <a:rPr lang="pl-PL" dirty="0"/>
              <a:t>Każdy obiekt może mieć klasę – 1 z 7 rodzajów szkła </a:t>
            </a:r>
          </a:p>
          <a:p>
            <a:r>
              <a:rPr lang="pl-PL" dirty="0"/>
              <a:t>1 z klas nie posiada instancji -&gt; w rzeczywistości jest więc 6 klas szkła</a:t>
            </a:r>
          </a:p>
        </p:txBody>
      </p:sp>
    </p:spTree>
    <p:extLst>
      <p:ext uri="{BB962C8B-B14F-4D97-AF65-F5344CB8AC3E}">
        <p14:creationId xmlns:p14="http://schemas.microsoft.com/office/powerpoint/2010/main" val="31546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157AB1-2F6A-48D8-90FA-62D02E7D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94F950-DA18-4972-BA9E-768CF55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jest utworzenie modelu klasyfikującego obiekt-szkło jako jeden z 6 rodzajów.</a:t>
            </a:r>
          </a:p>
        </p:txBody>
      </p:sp>
    </p:spTree>
    <p:extLst>
      <p:ext uri="{BB962C8B-B14F-4D97-AF65-F5344CB8AC3E}">
        <p14:creationId xmlns:p14="http://schemas.microsoft.com/office/powerpoint/2010/main" val="397640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46A745-52C2-46FE-BF13-10D01E62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5A9C91-CA5F-42F2-A91F-4A11191C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Wykresy pudełkowe –&gt; zmienność cech w zbiorze i poszczególnych klasach</a:t>
            </a:r>
          </a:p>
          <a:p>
            <a:r>
              <a:rPr lang="pl-PL" dirty="0"/>
              <a:t>Ewentualnie wykresy skrzypcowe </a:t>
            </a:r>
          </a:p>
          <a:p>
            <a:r>
              <a:rPr lang="pl-PL" dirty="0"/>
              <a:t>Macierz korelacji -&gt; by ew. usunąć zbędne atrybuty</a:t>
            </a:r>
          </a:p>
          <a:p>
            <a:r>
              <a:rPr lang="pl-PL" dirty="0"/>
              <a:t>Macierz wykresów punktowych -&gt; jak </a:t>
            </a:r>
            <a:r>
              <a:rPr lang="pl-PL" dirty="0" err="1"/>
              <a:t>atr</a:t>
            </a:r>
            <a:r>
              <a:rPr lang="pl-PL" dirty="0"/>
              <a:t>. dzielą ob. na klasy oraz wyobrażenie wyglądu zbioru</a:t>
            </a:r>
          </a:p>
          <a:p>
            <a:r>
              <a:rPr lang="pl-PL" dirty="0"/>
              <a:t>Wykres F1 od k dla modelu </a:t>
            </a:r>
            <a:r>
              <a:rPr lang="pl-PL" dirty="0" err="1"/>
              <a:t>kNN</a:t>
            </a:r>
            <a:r>
              <a:rPr lang="pl-PL" dirty="0"/>
              <a:t> -&gt; najlepsze k</a:t>
            </a:r>
          </a:p>
          <a:p>
            <a:r>
              <a:rPr lang="pl-PL" dirty="0"/>
              <a:t>Wykres instancji klas -&gt; badanie zbalansowania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400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2023EE-75F7-43C6-BC89-3CB4C75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F38FC8-EB04-44D6-A5D0-D4770900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4529"/>
          </a:xfrm>
        </p:spPr>
        <p:txBody>
          <a:bodyPr/>
          <a:lstStyle/>
          <a:p>
            <a:r>
              <a:rPr lang="pl-PL" dirty="0"/>
              <a:t>Dla oryginalnego zbioru:</a:t>
            </a:r>
          </a:p>
          <a:p>
            <a:pPr lvl="1"/>
            <a:r>
              <a:rPr lang="pl-PL" dirty="0"/>
              <a:t>Średnia wartość cechy w zbiorze i poszczególnych klasach</a:t>
            </a:r>
          </a:p>
          <a:p>
            <a:pPr lvl="1"/>
            <a:r>
              <a:rPr lang="pl-PL" dirty="0"/>
              <a:t>Również odchylenie standardowe</a:t>
            </a:r>
          </a:p>
          <a:p>
            <a:pPr lvl="1"/>
            <a:r>
              <a:rPr lang="pl-PL" dirty="0"/>
              <a:t>Min, max, 3 </a:t>
            </a:r>
            <a:r>
              <a:rPr lang="pl-PL" dirty="0" err="1"/>
              <a:t>kwartyle</a:t>
            </a: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7A3BC09D-D784-4A3B-AAAD-754BCE0F4386}"/>
              </a:ext>
            </a:extLst>
          </p:cNvPr>
          <p:cNvSpPr txBox="1">
            <a:spLocks/>
          </p:cNvSpPr>
          <p:nvPr/>
        </p:nvSpPr>
        <p:spPr>
          <a:xfrm>
            <a:off x="838200" y="3540154"/>
            <a:ext cx="10515600" cy="1714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Badając wyniki trenowania modeli:</a:t>
            </a:r>
          </a:p>
          <a:p>
            <a:pPr lvl="1"/>
            <a:r>
              <a:rPr lang="pl-PL" dirty="0"/>
              <a:t>Precision</a:t>
            </a:r>
          </a:p>
          <a:p>
            <a:pPr lvl="1"/>
            <a:r>
              <a:rPr lang="pl-PL" dirty="0" err="1"/>
              <a:t>Recall</a:t>
            </a:r>
            <a:endParaRPr lang="pl-PL" dirty="0"/>
          </a:p>
          <a:p>
            <a:pPr lvl="1"/>
            <a:r>
              <a:rPr lang="pl-PL" dirty="0"/>
              <a:t>F1</a:t>
            </a:r>
          </a:p>
          <a:p>
            <a:pPr lvl="1"/>
            <a:r>
              <a:rPr lang="pl-PL" dirty="0" err="1"/>
              <a:t>Accuracy</a:t>
            </a:r>
            <a:r>
              <a:rPr lang="pl-PL" dirty="0"/>
              <a:t> 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84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FB4AF-0940-4107-AF75-72C001A6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Testowane modele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252D7F-C959-4390-89CB-098EA4C0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kNN</a:t>
            </a:r>
            <a:endParaRPr lang="pl-PL" dirty="0"/>
          </a:p>
          <a:p>
            <a:r>
              <a:rPr lang="pl-PL" dirty="0"/>
              <a:t>DD</a:t>
            </a:r>
          </a:p>
          <a:p>
            <a:r>
              <a:rPr lang="pl-PL" dirty="0"/>
              <a:t>Naiwny Bayesa</a:t>
            </a:r>
          </a:p>
          <a:p>
            <a:r>
              <a:rPr lang="pl-PL" dirty="0"/>
              <a:t>Najbliższy centroid</a:t>
            </a:r>
          </a:p>
        </p:txBody>
      </p:sp>
    </p:spTree>
    <p:extLst>
      <p:ext uri="{BB962C8B-B14F-4D97-AF65-F5344CB8AC3E}">
        <p14:creationId xmlns:p14="http://schemas.microsoft.com/office/powerpoint/2010/main" val="182918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788FA1-1510-4E05-B2BE-1AF858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A9326-8E6A-4024-8C51-F3D6739B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Dokonana przy użyciu walidacji krzyżowej </a:t>
            </a:r>
            <a:r>
              <a:rPr lang="pl-PL" dirty="0" err="1"/>
              <a:t>StratifiedKFold</a:t>
            </a:r>
            <a:r>
              <a:rPr lang="pl-PL" dirty="0"/>
              <a:t>. </a:t>
            </a:r>
          </a:p>
          <a:p>
            <a:r>
              <a:rPr lang="pl-PL" dirty="0"/>
              <a:t>Dla każdego z podziałów część ucząca jest </a:t>
            </a:r>
            <a:r>
              <a:rPr lang="pl-PL" dirty="0" err="1"/>
              <a:t>oversamplowana</a:t>
            </a:r>
            <a:r>
              <a:rPr lang="pl-PL" dirty="0"/>
              <a:t> by ją zbalansować z użyciem SMOTE. </a:t>
            </a:r>
          </a:p>
          <a:p>
            <a:r>
              <a:rPr lang="pl-PL" dirty="0"/>
              <a:t>Część testowa pozostaje niezmienna. </a:t>
            </a:r>
          </a:p>
          <a:p>
            <a:r>
              <a:rPr lang="pl-PL" dirty="0"/>
              <a:t>Przykładamy wagę do metryk F1, precyzji i czułości, a mniejszą do </a:t>
            </a:r>
            <a:r>
              <a:rPr lang="pl-PL" dirty="0" err="1"/>
              <a:t>accuracy</a:t>
            </a:r>
            <a:r>
              <a:rPr lang="pl-PL" dirty="0"/>
              <a:t>, bo zbiór jest niezbalansowany.</a:t>
            </a:r>
          </a:p>
          <a:p>
            <a:r>
              <a:rPr lang="pl-PL" dirty="0"/>
              <a:t>Liczymy średnie metryki w n-podziałach.</a:t>
            </a:r>
          </a:p>
        </p:txBody>
      </p:sp>
    </p:spTree>
    <p:extLst>
      <p:ext uri="{BB962C8B-B14F-4D97-AF65-F5344CB8AC3E}">
        <p14:creationId xmlns:p14="http://schemas.microsoft.com/office/powerpoint/2010/main" val="135649244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Wielkomiejski</Template>
  <TotalTime>57</TotalTime>
  <Words>226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Wielkomiejski</vt:lpstr>
      <vt:lpstr>Projekt grupowy "Klasyfikacja rodzajów szkła"</vt:lpstr>
      <vt:lpstr>Oryginalny zbiór danych</vt:lpstr>
      <vt:lpstr>Cel</vt:lpstr>
      <vt:lpstr>Wizualizacja</vt:lpstr>
      <vt:lpstr>Miary</vt:lpstr>
      <vt:lpstr>Testowane modele</vt:lpstr>
      <vt:lpstr>Walidacja modeli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grupowy "Klasyfikacja rodzajów szkła"</dc:title>
  <dc:creator>Kuba Matłacz</dc:creator>
  <cp:lastModifiedBy>Kuba Matłacz</cp:lastModifiedBy>
  <cp:revision>3</cp:revision>
  <dcterms:created xsi:type="dcterms:W3CDTF">2021-01-11T15:24:46Z</dcterms:created>
  <dcterms:modified xsi:type="dcterms:W3CDTF">2021-01-11T16:22:21Z</dcterms:modified>
</cp:coreProperties>
</file>