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swald Bold" charset="1" panose="00000800000000000000"/>
      <p:regular r:id="rId25"/>
    </p:embeddedFont>
    <p:embeddedFont>
      <p:font typeface="Open Sauce" charset="1" panose="00000500000000000000"/>
      <p:regular r:id="rId26"/>
    </p:embeddedFont>
    <p:embeddedFont>
      <p:font typeface="DM Sans Bold" charset="1" panose="00000000000000000000"/>
      <p:regular r:id="rId27"/>
    </p:embeddedFont>
    <p:embeddedFont>
      <p:font typeface="Open Sauce Bold" charset="1" panose="00000800000000000000"/>
      <p:regular r:id="rId28"/>
    </p:embeddedFont>
    <p:embeddedFont>
      <p:font typeface="Oswald" charset="1" panose="00000500000000000000"/>
      <p:regular r:id="rId29"/>
    </p:embeddedFont>
    <p:embeddedFont>
      <p:font typeface="DM Sans" charset="1" panose="00000000000000000000"/>
      <p:regular r:id="rId30"/>
    </p:embeddedFont>
    <p:embeddedFont>
      <p:font typeface="Montserrat Light" charset="1" panose="00000400000000000000"/>
      <p:regular r:id="rId31"/>
    </p:embeddedFont>
    <p:embeddedFont>
      <p:font typeface="Montserrat Light Bold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19.png" Type="http://schemas.openxmlformats.org/officeDocument/2006/relationships/image"/><Relationship Id="rId6" Target="../media/image20.jpeg" Type="http://schemas.openxmlformats.org/officeDocument/2006/relationships/image"/><Relationship Id="rId7" Target="../media/image21.jpe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1.png" Type="http://schemas.openxmlformats.org/officeDocument/2006/relationships/image"/><Relationship Id="rId4" Target="../media/image14.jpe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36485"/>
            <a:ext cx="18288000" cy="10326664"/>
          </a:xfrm>
          <a:custGeom>
            <a:avLst/>
            <a:gdLst/>
            <a:ahLst/>
            <a:cxnLst/>
            <a:rect r="r" b="b" t="t" l="l"/>
            <a:pathLst>
              <a:path h="10326664" w="18288000">
                <a:moveTo>
                  <a:pt x="0" y="0"/>
                </a:moveTo>
                <a:lnTo>
                  <a:pt x="18288000" y="0"/>
                </a:lnTo>
                <a:lnTo>
                  <a:pt x="18288000" y="10326665"/>
                </a:lnTo>
                <a:lnTo>
                  <a:pt x="0" y="1032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915" r="0" b="-251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236347" y="3202251"/>
            <a:ext cx="9657487" cy="3771747"/>
            <a:chOff x="0" y="0"/>
            <a:chExt cx="1865018" cy="72838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5018" cy="728386"/>
            </a:xfrm>
            <a:custGeom>
              <a:avLst/>
              <a:gdLst/>
              <a:ahLst/>
              <a:cxnLst/>
              <a:rect r="r" b="b" t="t" l="l"/>
              <a:pathLst>
                <a:path h="728386" w="1865018">
                  <a:moveTo>
                    <a:pt x="0" y="0"/>
                  </a:moveTo>
                  <a:lnTo>
                    <a:pt x="1865018" y="0"/>
                  </a:lnTo>
                  <a:lnTo>
                    <a:pt x="1865018" y="728386"/>
                  </a:lnTo>
                  <a:lnTo>
                    <a:pt x="0" y="72838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865018" cy="747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86542" y="7183547"/>
            <a:ext cx="3714916" cy="813094"/>
          </a:xfrm>
          <a:custGeom>
            <a:avLst/>
            <a:gdLst/>
            <a:ahLst/>
            <a:cxnLst/>
            <a:rect r="r" b="b" t="t" l="l"/>
            <a:pathLst>
              <a:path h="813094" w="3714916">
                <a:moveTo>
                  <a:pt x="0" y="0"/>
                </a:moveTo>
                <a:lnTo>
                  <a:pt x="3714916" y="0"/>
                </a:lnTo>
                <a:lnTo>
                  <a:pt x="3714916" y="813094"/>
                </a:lnTo>
                <a:lnTo>
                  <a:pt x="0" y="813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53042" r="-569" b="-20644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236347" y="8206191"/>
            <a:ext cx="9657487" cy="439371"/>
            <a:chOff x="0" y="0"/>
            <a:chExt cx="1865018" cy="848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5018" cy="84850"/>
            </a:xfrm>
            <a:custGeom>
              <a:avLst/>
              <a:gdLst/>
              <a:ahLst/>
              <a:cxnLst/>
              <a:rect r="r" b="b" t="t" l="l"/>
              <a:pathLst>
                <a:path h="84850" w="1865018">
                  <a:moveTo>
                    <a:pt x="0" y="0"/>
                  </a:moveTo>
                  <a:lnTo>
                    <a:pt x="1865018" y="0"/>
                  </a:lnTo>
                  <a:lnTo>
                    <a:pt x="1865018" y="84850"/>
                  </a:lnTo>
                  <a:lnTo>
                    <a:pt x="0" y="84850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865018" cy="103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847045" y="4053413"/>
            <a:ext cx="8436091" cy="2332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7"/>
              </a:lnSpc>
            </a:pPr>
            <a:r>
              <a:rPr lang="en-US" b="true" sz="6773" spc="663">
                <a:solidFill>
                  <a:srgbClr val="131211"/>
                </a:solidFill>
                <a:latin typeface="Oswald Bold"/>
                <a:ea typeface="Oswald Bold"/>
                <a:cs typeface="Oswald Bold"/>
                <a:sym typeface="Oswald Bold"/>
              </a:rPr>
              <a:t>SISTEMA LIBRETA DIGITAL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5707" y="3466586"/>
            <a:ext cx="6478766" cy="55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b="true" sz="3303" spc="323">
                <a:solidFill>
                  <a:srgbClr val="131211"/>
                </a:solidFill>
                <a:latin typeface="Oswald Bold"/>
                <a:ea typeface="Oswald Bold"/>
                <a:cs typeface="Oswald Bold"/>
                <a:sym typeface="Oswald Bold"/>
              </a:rPr>
              <a:t>DEFINICIÓN PROYECTO APT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6225" y="6367102"/>
            <a:ext cx="7897730" cy="36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4"/>
              </a:lnSpc>
            </a:pPr>
            <a:r>
              <a:rPr lang="en-US" b="true" sz="2155" spc="211">
                <a:solidFill>
                  <a:srgbClr val="131211"/>
                </a:solidFill>
                <a:latin typeface="Oswald Bold"/>
                <a:ea typeface="Oswald Bold"/>
                <a:cs typeface="Oswald Bold"/>
                <a:sym typeface="Oswald Bold"/>
              </a:rPr>
              <a:t>CAPSTONE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00193" y="8297924"/>
            <a:ext cx="4487614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  <a:spcBef>
                <a:spcPct val="0"/>
              </a:spcBef>
            </a:pPr>
            <a:r>
              <a:rPr lang="en-US" sz="1600">
                <a:solidFill>
                  <a:srgbClr val="131211"/>
                </a:solidFill>
                <a:latin typeface="Open Sauce"/>
                <a:ea typeface="Open Sauce"/>
                <a:cs typeface="Open Sauce"/>
                <a:sym typeface="Open Sauce"/>
              </a:rPr>
              <a:t>Alejandro Cabello, Matias Leal y Matías Ossio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3953" y="4288578"/>
            <a:ext cx="882009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04 SOLUCIÓN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24613" y="8165065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5"/>
                </a:lnTo>
                <a:lnTo>
                  <a:pt x="0" y="871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40439">
            <a:off x="14696945" y="-2596429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15088" y="3998788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4"/>
                </a:lnTo>
                <a:lnTo>
                  <a:pt x="0" y="871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24613" y="2664140"/>
            <a:ext cx="8229249" cy="1847584"/>
            <a:chOff x="0" y="0"/>
            <a:chExt cx="2529539" cy="5679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29539" cy="567918"/>
            </a:xfrm>
            <a:custGeom>
              <a:avLst/>
              <a:gdLst/>
              <a:ahLst/>
              <a:cxnLst/>
              <a:rect r="r" b="b" t="t" l="l"/>
              <a:pathLst>
                <a:path h="567918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538754"/>
                  </a:lnTo>
                  <a:cubicBezTo>
                    <a:pt x="2529539" y="546488"/>
                    <a:pt x="2526466" y="553906"/>
                    <a:pt x="2520997" y="559376"/>
                  </a:cubicBezTo>
                  <a:cubicBezTo>
                    <a:pt x="2515527" y="564845"/>
                    <a:pt x="2508109" y="567918"/>
                    <a:pt x="2500375" y="567918"/>
                  </a:cubicBezTo>
                  <a:lnTo>
                    <a:pt x="29164" y="567918"/>
                  </a:lnTo>
                  <a:cubicBezTo>
                    <a:pt x="21429" y="567918"/>
                    <a:pt x="14011" y="564845"/>
                    <a:pt x="8542" y="559376"/>
                  </a:cubicBezTo>
                  <a:cubicBezTo>
                    <a:pt x="3073" y="553906"/>
                    <a:pt x="0" y="546488"/>
                    <a:pt x="0" y="538754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EFEFE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529539" cy="577443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015088" y="5983118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5"/>
                </a:lnTo>
                <a:lnTo>
                  <a:pt x="0" y="871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495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015088" y="4889322"/>
            <a:ext cx="8229249" cy="1612855"/>
            <a:chOff x="0" y="0"/>
            <a:chExt cx="2529539" cy="4957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29539" cy="495766"/>
            </a:xfrm>
            <a:custGeom>
              <a:avLst/>
              <a:gdLst/>
              <a:ahLst/>
              <a:cxnLst/>
              <a:rect r="r" b="b" t="t" l="l"/>
              <a:pathLst>
                <a:path h="495766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466601"/>
                  </a:lnTo>
                  <a:cubicBezTo>
                    <a:pt x="2529539" y="474336"/>
                    <a:pt x="2526466" y="481754"/>
                    <a:pt x="2520997" y="487224"/>
                  </a:cubicBezTo>
                  <a:cubicBezTo>
                    <a:pt x="2515527" y="492693"/>
                    <a:pt x="2508109" y="495766"/>
                    <a:pt x="2500375" y="495766"/>
                  </a:cubicBezTo>
                  <a:lnTo>
                    <a:pt x="29164" y="495766"/>
                  </a:lnTo>
                  <a:cubicBezTo>
                    <a:pt x="21429" y="495766"/>
                    <a:pt x="14011" y="492693"/>
                    <a:pt x="8542" y="487224"/>
                  </a:cubicBezTo>
                  <a:cubicBezTo>
                    <a:pt x="3073" y="481754"/>
                    <a:pt x="0" y="474336"/>
                    <a:pt x="0" y="466601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EFEFEF">
                <a:alpha val="9882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529539" cy="505291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053188" y="6921278"/>
            <a:ext cx="8229249" cy="1772293"/>
            <a:chOff x="0" y="0"/>
            <a:chExt cx="2529539" cy="54477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29539" cy="544774"/>
            </a:xfrm>
            <a:custGeom>
              <a:avLst/>
              <a:gdLst/>
              <a:ahLst/>
              <a:cxnLst/>
              <a:rect r="r" b="b" t="t" l="l"/>
              <a:pathLst>
                <a:path h="544774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515610"/>
                  </a:lnTo>
                  <a:cubicBezTo>
                    <a:pt x="2529539" y="523345"/>
                    <a:pt x="2526466" y="530763"/>
                    <a:pt x="2520997" y="536232"/>
                  </a:cubicBezTo>
                  <a:cubicBezTo>
                    <a:pt x="2515527" y="541702"/>
                    <a:pt x="2508109" y="544774"/>
                    <a:pt x="2500375" y="544774"/>
                  </a:cubicBezTo>
                  <a:lnTo>
                    <a:pt x="29164" y="544774"/>
                  </a:lnTo>
                  <a:cubicBezTo>
                    <a:pt x="21429" y="544774"/>
                    <a:pt x="14011" y="541702"/>
                    <a:pt x="8542" y="536232"/>
                  </a:cubicBezTo>
                  <a:cubicBezTo>
                    <a:pt x="3073" y="530763"/>
                    <a:pt x="0" y="523345"/>
                    <a:pt x="0" y="515610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EFEFEF">
                <a:alpha val="9882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2529539" cy="554299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251814" y="2712759"/>
            <a:ext cx="2268219" cy="1750346"/>
          </a:xfrm>
          <a:custGeom>
            <a:avLst/>
            <a:gdLst/>
            <a:ahLst/>
            <a:cxnLst/>
            <a:rect r="r" b="b" t="t" l="l"/>
            <a:pathLst>
              <a:path h="1750346" w="2268219">
                <a:moveTo>
                  <a:pt x="0" y="0"/>
                </a:moveTo>
                <a:lnTo>
                  <a:pt x="2268219" y="0"/>
                </a:lnTo>
                <a:lnTo>
                  <a:pt x="2268219" y="1750346"/>
                </a:lnTo>
                <a:lnTo>
                  <a:pt x="0" y="17503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967" r="0" b="-26619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333354" y="4818608"/>
            <a:ext cx="2105140" cy="1754283"/>
          </a:xfrm>
          <a:custGeom>
            <a:avLst/>
            <a:gdLst/>
            <a:ahLst/>
            <a:cxnLst/>
            <a:rect r="r" b="b" t="t" l="l"/>
            <a:pathLst>
              <a:path h="1754283" w="2105140">
                <a:moveTo>
                  <a:pt x="0" y="0"/>
                </a:moveTo>
                <a:lnTo>
                  <a:pt x="2105140" y="0"/>
                </a:lnTo>
                <a:lnTo>
                  <a:pt x="2105140" y="1754284"/>
                </a:lnTo>
                <a:lnTo>
                  <a:pt x="0" y="1754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73332" y="7512099"/>
            <a:ext cx="2625184" cy="431212"/>
          </a:xfrm>
          <a:custGeom>
            <a:avLst/>
            <a:gdLst/>
            <a:ahLst/>
            <a:cxnLst/>
            <a:rect r="r" b="b" t="t" l="l"/>
            <a:pathLst>
              <a:path h="431212" w="2625184">
                <a:moveTo>
                  <a:pt x="0" y="0"/>
                </a:moveTo>
                <a:lnTo>
                  <a:pt x="2625184" y="0"/>
                </a:lnTo>
                <a:lnTo>
                  <a:pt x="2625184" y="431212"/>
                </a:lnTo>
                <a:lnTo>
                  <a:pt x="0" y="4312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53479" y="3023788"/>
            <a:ext cx="1932300" cy="1363118"/>
          </a:xfrm>
          <a:custGeom>
            <a:avLst/>
            <a:gdLst/>
            <a:ahLst/>
            <a:cxnLst/>
            <a:rect r="r" b="b" t="t" l="l"/>
            <a:pathLst>
              <a:path h="1363118" w="1932300">
                <a:moveTo>
                  <a:pt x="0" y="0"/>
                </a:moveTo>
                <a:lnTo>
                  <a:pt x="1932300" y="0"/>
                </a:lnTo>
                <a:lnTo>
                  <a:pt x="1932300" y="1363117"/>
                </a:lnTo>
                <a:lnTo>
                  <a:pt x="0" y="1363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4116" r="-2935" b="-2180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148362" y="941413"/>
            <a:ext cx="8134075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04 SOLUCIÓN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17686" y="2870294"/>
            <a:ext cx="7643103" cy="177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000000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Implementar un sistema de notificación digital </a:t>
            </a:r>
            <a:r>
              <a:rPr lang="en-US" sz="199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que reemplace la libreta física, compuesto por una </a:t>
            </a:r>
            <a:r>
              <a:rPr lang="en-US" b="true" sz="1993">
                <a:solidFill>
                  <a:srgbClr val="000000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aplicación móvil </a:t>
            </a:r>
            <a:r>
              <a:rPr lang="en-US" sz="199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 un</a:t>
            </a:r>
            <a:r>
              <a:rPr lang="en-US" b="true" sz="1993">
                <a:solidFill>
                  <a:srgbClr val="000000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 sistema web</a:t>
            </a:r>
            <a:r>
              <a:rPr lang="en-US" sz="199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el cual mejorará la gestión y actualización de la información.</a:t>
            </a:r>
          </a:p>
          <a:p>
            <a:pPr algn="l">
              <a:lnSpc>
                <a:spcPts val="279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308161" y="5095477"/>
            <a:ext cx="7643103" cy="141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Incorporar funciones de notificación a apoderados</a:t>
            </a:r>
            <a:r>
              <a:rPr lang="en-US" sz="1993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sobre reuniones, cobros y protocolos a través de la app, complementado ello con un </a:t>
            </a:r>
            <a:r>
              <a:rPr lang="en-US" b="true" sz="1993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Chatbot </a:t>
            </a:r>
            <a:r>
              <a:rPr lang="en-US" sz="1993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para consultas.</a:t>
            </a:r>
          </a:p>
          <a:p>
            <a:pPr algn="l">
              <a:lnSpc>
                <a:spcPts val="279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5308161" y="7039936"/>
            <a:ext cx="7643103" cy="176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Posibilitar firma electrónica de apoderados con Clave Única, </a:t>
            </a:r>
            <a:r>
              <a:rPr lang="en-US" sz="1993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y la correspondiente notificación de conformidad de las informaciones notificadas por la institución, garantizando autenticidad y seguridad en el proceso.</a:t>
            </a:r>
          </a:p>
          <a:p>
            <a:pPr algn="l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5398" y="4206517"/>
            <a:ext cx="813720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05 EQUIPO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87923">
            <a:off x="-6937517" y="-8747353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80377">
            <a:off x="14353485" y="3593109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6"/>
                </a:lnTo>
                <a:lnTo>
                  <a:pt x="0" y="124190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416119" y="4821179"/>
            <a:ext cx="3145217" cy="3434885"/>
            <a:chOff x="0" y="0"/>
            <a:chExt cx="862412" cy="9418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3603406" y="3655690"/>
            <a:ext cx="2706695" cy="2696122"/>
            <a:chOff x="0" y="0"/>
            <a:chExt cx="6502400" cy="6477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9598" t="-6225" r="-8723" b="-6882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571796" y="4821179"/>
            <a:ext cx="3145217" cy="3434885"/>
            <a:chOff x="0" y="0"/>
            <a:chExt cx="862412" cy="9418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7759084" y="3655690"/>
            <a:ext cx="2706695" cy="2696122"/>
            <a:chOff x="0" y="0"/>
            <a:chExt cx="6502400" cy="6477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223" t="0" r="223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726664" y="4821179"/>
            <a:ext cx="3145217" cy="3434885"/>
            <a:chOff x="0" y="0"/>
            <a:chExt cx="862412" cy="9418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62412" cy="941838"/>
            </a:xfrm>
            <a:custGeom>
              <a:avLst/>
              <a:gdLst/>
              <a:ahLst/>
              <a:cxnLst/>
              <a:rect r="r" b="b" t="t" l="l"/>
              <a:pathLst>
                <a:path h="941838" w="862412">
                  <a:moveTo>
                    <a:pt x="0" y="0"/>
                  </a:moveTo>
                  <a:lnTo>
                    <a:pt x="862412" y="0"/>
                  </a:lnTo>
                  <a:lnTo>
                    <a:pt x="862412" y="941838"/>
                  </a:lnTo>
                  <a:lnTo>
                    <a:pt x="0" y="941838"/>
                  </a:lnTo>
                  <a:close/>
                </a:path>
              </a:pathLst>
            </a:custGeom>
            <a:solidFill>
              <a:srgbClr val="100F0D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62412" cy="989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1901706" y="3655690"/>
            <a:ext cx="2706695" cy="2696122"/>
            <a:chOff x="0" y="0"/>
            <a:chExt cx="6502400" cy="6477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223" t="-1433" r="223" b="-31898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3416119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571796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8" y="0"/>
                </a:lnTo>
                <a:lnTo>
                  <a:pt x="3145218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726664" y="8256064"/>
            <a:ext cx="3145217" cy="333081"/>
          </a:xfrm>
          <a:custGeom>
            <a:avLst/>
            <a:gdLst/>
            <a:ahLst/>
            <a:cxnLst/>
            <a:rect r="r" b="b" t="t" l="l"/>
            <a:pathLst>
              <a:path h="333081" w="3145217">
                <a:moveTo>
                  <a:pt x="0" y="0"/>
                </a:moveTo>
                <a:lnTo>
                  <a:pt x="3145217" y="0"/>
                </a:lnTo>
                <a:lnTo>
                  <a:pt x="3145217" y="333081"/>
                </a:lnTo>
                <a:lnTo>
                  <a:pt x="0" y="3330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86495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05 EQUIPO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860187" y="6558496"/>
            <a:ext cx="225708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8" spc="13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Matias Ossio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805705" y="7488242"/>
            <a:ext cx="2302097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Scrum Master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05441" y="6558496"/>
            <a:ext cx="2213980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8" spc="13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Matías </a:t>
            </a:r>
          </a:p>
          <a:p>
            <a:pPr algn="ctr">
              <a:lnSpc>
                <a:spcPts val="3286"/>
              </a:lnSpc>
            </a:pPr>
            <a:r>
              <a:rPr lang="en-US" b="true" sz="2738" spc="13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Leal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854111" y="7488242"/>
            <a:ext cx="2516641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Desarrollador y Seguridad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94659" y="6558496"/>
            <a:ext cx="200922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6"/>
              </a:lnSpc>
            </a:pPr>
            <a:r>
              <a:rPr lang="en-US" b="true" sz="2738" spc="136">
                <a:solidFill>
                  <a:srgbClr val="FFFBFB"/>
                </a:solidFill>
                <a:latin typeface="DM Sans Bold"/>
                <a:ea typeface="DM Sans Bold"/>
                <a:cs typeface="DM Sans Bold"/>
                <a:sym typeface="DM Sans Bold"/>
              </a:rPr>
              <a:t>Alejandro Cabello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04005" y="7488242"/>
            <a:ext cx="230209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</a:pPr>
            <a:r>
              <a:rPr lang="en-US" sz="2053" spc="102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Requerimientos y Calidad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4898" y="8574089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6"/>
                </a:lnTo>
                <a:lnTo>
                  <a:pt x="0" y="52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74898" y="3291116"/>
            <a:ext cx="4931836" cy="5509545"/>
            <a:chOff x="0" y="0"/>
            <a:chExt cx="1889600" cy="21109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9600" cy="2110945"/>
            </a:xfrm>
            <a:custGeom>
              <a:avLst/>
              <a:gdLst/>
              <a:ahLst/>
              <a:cxnLst/>
              <a:rect r="r" b="b" t="t" l="l"/>
              <a:pathLst>
                <a:path h="2110945" w="1889600">
                  <a:moveTo>
                    <a:pt x="0" y="0"/>
                  </a:moveTo>
                  <a:lnTo>
                    <a:pt x="1889600" y="0"/>
                  </a:lnTo>
                  <a:lnTo>
                    <a:pt x="1889600" y="2110945"/>
                  </a:lnTo>
                  <a:lnTo>
                    <a:pt x="0" y="21109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89600" cy="2129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99382" y="4186193"/>
            <a:ext cx="4506770" cy="297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9"/>
              </a:lnSpc>
            </a:pPr>
            <a:r>
              <a:rPr lang="en-US" sz="1941" spc="19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FULL STACK DEVELOPER</a:t>
            </a:r>
          </a:p>
          <a:p>
            <a:pPr algn="l">
              <a:lnSpc>
                <a:spcPts val="2679"/>
              </a:lnSpc>
            </a:pPr>
          </a:p>
          <a:p>
            <a:pPr algn="l" marL="419154" indent="-209577" lvl="1">
              <a:lnSpc>
                <a:spcPts val="2679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Diseñar y desarrollar la base de datos e </a:t>
            </a: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implementar funcionalidades del sistema</a:t>
            </a: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679"/>
              </a:lnSpc>
            </a:pPr>
          </a:p>
          <a:p>
            <a:pPr algn="l" marL="419154" indent="-209577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Implementar </a:t>
            </a: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medidas de seguridad</a:t>
            </a: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para proteger la información sensible.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74898" y="3291116"/>
            <a:ext cx="3474003" cy="647719"/>
            <a:chOff x="0" y="0"/>
            <a:chExt cx="914964" cy="1705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MATIAS LEAL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60795" y="8539518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5"/>
                </a:lnTo>
                <a:lnTo>
                  <a:pt x="0" y="522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60795" y="3291116"/>
            <a:ext cx="4889593" cy="5509545"/>
            <a:chOff x="0" y="0"/>
            <a:chExt cx="1905555" cy="21471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5555" cy="2147161"/>
            </a:xfrm>
            <a:custGeom>
              <a:avLst/>
              <a:gdLst/>
              <a:ahLst/>
              <a:cxnLst/>
              <a:rect r="r" b="b" t="t" l="l"/>
              <a:pathLst>
                <a:path h="2147161" w="1905555">
                  <a:moveTo>
                    <a:pt x="0" y="0"/>
                  </a:moveTo>
                  <a:lnTo>
                    <a:pt x="1905555" y="0"/>
                  </a:lnTo>
                  <a:lnTo>
                    <a:pt x="1905555" y="2147161"/>
                  </a:lnTo>
                  <a:lnTo>
                    <a:pt x="0" y="214716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905555" cy="2156686"/>
            </a:xfrm>
            <a:prstGeom prst="rect">
              <a:avLst/>
            </a:prstGeom>
          </p:spPr>
          <p:txBody>
            <a:bodyPr anchor="ctr" rtlCol="false" tIns="49943" lIns="49943" bIns="49943" rIns="49943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59494" y="3291116"/>
            <a:ext cx="3415407" cy="636794"/>
            <a:chOff x="0" y="0"/>
            <a:chExt cx="914964" cy="1705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964" cy="170593"/>
            </a:xfrm>
            <a:custGeom>
              <a:avLst/>
              <a:gdLst/>
              <a:ahLst/>
              <a:cxnLst/>
              <a:rect r="r" b="b" t="t" l="l"/>
              <a:pathLst>
                <a:path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</p:spPr>
          <p:txBody>
            <a:bodyPr anchor="ctr" rtlCol="false" tIns="49943" lIns="49943" bIns="49943" rIns="49943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MATIAS OSSIO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37294" y="4167143"/>
            <a:ext cx="4293052" cy="332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908" spc="18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SCRUM MASTER: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buFont typeface="Arial"/>
              <a:buChar char="•"/>
            </a:pPr>
            <a:r>
              <a:rPr lang="en-US" b="true" sz="1908" spc="1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Planificar, coordinar y supervisar</a:t>
            </a: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Facilitar reuniones diarias, </a:t>
            </a:r>
            <a:r>
              <a:rPr lang="en-US" b="true" sz="1908" spc="1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gestionar el backlog</a:t>
            </a: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spcBef>
                <a:spcPct val="0"/>
              </a:spcBef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Informar progreso y </a:t>
            </a:r>
            <a:r>
              <a:rPr lang="en-US" b="true" sz="1908" spc="18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tomar medidas.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2442584" y="8539518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5"/>
                </a:lnTo>
                <a:lnTo>
                  <a:pt x="0" y="522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442584" y="3291116"/>
            <a:ext cx="4931836" cy="5509545"/>
            <a:chOff x="0" y="0"/>
            <a:chExt cx="1889600" cy="21109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9600" cy="2110945"/>
            </a:xfrm>
            <a:custGeom>
              <a:avLst/>
              <a:gdLst/>
              <a:ahLst/>
              <a:cxnLst/>
              <a:rect r="r" b="b" t="t" l="l"/>
              <a:pathLst>
                <a:path h="2110945" w="1889600">
                  <a:moveTo>
                    <a:pt x="0" y="0"/>
                  </a:moveTo>
                  <a:lnTo>
                    <a:pt x="1889600" y="0"/>
                  </a:lnTo>
                  <a:lnTo>
                    <a:pt x="1889600" y="2110945"/>
                  </a:lnTo>
                  <a:lnTo>
                    <a:pt x="0" y="21109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1889600" cy="2129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442584" y="3291116"/>
            <a:ext cx="4343133" cy="647719"/>
            <a:chOff x="0" y="0"/>
            <a:chExt cx="1143870" cy="1705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43870" cy="170593"/>
            </a:xfrm>
            <a:custGeom>
              <a:avLst/>
              <a:gdLst/>
              <a:ahLst/>
              <a:cxnLst/>
              <a:rect r="r" b="b" t="t" l="l"/>
              <a:pathLst>
                <a:path h="170593" w="1143870">
                  <a:moveTo>
                    <a:pt x="0" y="0"/>
                  </a:moveTo>
                  <a:lnTo>
                    <a:pt x="1143870" y="0"/>
                  </a:lnTo>
                  <a:lnTo>
                    <a:pt x="114387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143870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ALEJANDRO CABELLO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4452678" y="-386194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2752530" y="4158742"/>
            <a:ext cx="4506770" cy="4641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9"/>
              </a:lnSpc>
            </a:pPr>
            <a:r>
              <a:rPr lang="en-US" sz="1941" spc="19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CALIDAD y REQUERIMIENTOS</a:t>
            </a:r>
          </a:p>
          <a:p>
            <a:pPr algn="l">
              <a:lnSpc>
                <a:spcPts val="2679"/>
              </a:lnSpc>
            </a:pPr>
          </a:p>
          <a:p>
            <a:pPr algn="l" marL="419154" indent="-209577" lvl="1">
              <a:lnSpc>
                <a:spcPts val="2679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Realizar entrevistas y encuestas para recopilar </a:t>
            </a: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necesidades de usuarios.</a:t>
            </a:r>
          </a:p>
          <a:p>
            <a:pPr algn="l">
              <a:lnSpc>
                <a:spcPts val="2679"/>
              </a:lnSpc>
            </a:pPr>
          </a:p>
          <a:p>
            <a:pPr algn="l" marL="419154" indent="-209577" lvl="1">
              <a:lnSpc>
                <a:spcPts val="2679"/>
              </a:lnSpc>
              <a:buFont typeface="Arial"/>
              <a:buChar char="•"/>
            </a:pP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Documentar requisitos</a:t>
            </a: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y </a:t>
            </a: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asegurar su implementación</a:t>
            </a: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en el desarrollo.</a:t>
            </a:r>
          </a:p>
          <a:p>
            <a:pPr algn="l">
              <a:lnSpc>
                <a:spcPts val="2679"/>
              </a:lnSpc>
            </a:pPr>
          </a:p>
          <a:p>
            <a:pPr algn="l" marL="419154" indent="-209577" lvl="1">
              <a:lnSpc>
                <a:spcPts val="2679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Realizar </a:t>
            </a:r>
            <a:r>
              <a:rPr lang="en-US" b="true" sz="1941" spc="19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pruebas de calidad y usabilidad</a:t>
            </a: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para garantizar una buena experiencia.</a:t>
            </a:r>
          </a:p>
          <a:p>
            <a:pPr algn="l">
              <a:lnSpc>
                <a:spcPts val="2679"/>
              </a:lnSpc>
              <a:spcBef>
                <a:spcPct val="0"/>
              </a:spcBef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05 EQUIPO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75398" y="3325454"/>
            <a:ext cx="8137204" cy="346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06 PLAN DE TRABAJO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90335" y="181116"/>
            <a:ext cx="9307329" cy="9924769"/>
          </a:xfrm>
          <a:custGeom>
            <a:avLst/>
            <a:gdLst/>
            <a:ahLst/>
            <a:cxnLst/>
            <a:rect r="r" b="b" t="t" l="l"/>
            <a:pathLst>
              <a:path h="9924769" w="9307329">
                <a:moveTo>
                  <a:pt x="0" y="0"/>
                </a:moveTo>
                <a:lnTo>
                  <a:pt x="9307330" y="0"/>
                </a:lnTo>
                <a:lnTo>
                  <a:pt x="9307330" y="9924768"/>
                </a:lnTo>
                <a:lnTo>
                  <a:pt x="0" y="99247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470255" y="-851463"/>
            <a:ext cx="7038265" cy="12691953"/>
          </a:xfrm>
          <a:custGeom>
            <a:avLst/>
            <a:gdLst/>
            <a:ahLst/>
            <a:cxnLst/>
            <a:rect r="r" b="b" t="t" l="l"/>
            <a:pathLst>
              <a:path h="12691953" w="7038265">
                <a:moveTo>
                  <a:pt x="0" y="0"/>
                </a:moveTo>
                <a:lnTo>
                  <a:pt x="7038265" y="0"/>
                </a:lnTo>
                <a:lnTo>
                  <a:pt x="7038265" y="12691953"/>
                </a:lnTo>
                <a:lnTo>
                  <a:pt x="0" y="12691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224330" y="-851463"/>
            <a:ext cx="7038265" cy="12691953"/>
          </a:xfrm>
          <a:custGeom>
            <a:avLst/>
            <a:gdLst/>
            <a:ahLst/>
            <a:cxnLst/>
            <a:rect r="r" b="b" t="t" l="l"/>
            <a:pathLst>
              <a:path h="12691953" w="7038265">
                <a:moveTo>
                  <a:pt x="0" y="0"/>
                </a:moveTo>
                <a:lnTo>
                  <a:pt x="7038265" y="0"/>
                </a:lnTo>
                <a:lnTo>
                  <a:pt x="7038265" y="12691953"/>
                </a:lnTo>
                <a:lnTo>
                  <a:pt x="0" y="126919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8152" y="4206517"/>
            <a:ext cx="13011696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07 VIABILIDAD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74898" y="9133685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6"/>
                </a:lnTo>
                <a:lnTo>
                  <a:pt x="0" y="52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574898" y="3291116"/>
            <a:ext cx="4931836" cy="5967184"/>
            <a:chOff x="0" y="0"/>
            <a:chExt cx="1889600" cy="2286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9600" cy="2286287"/>
            </a:xfrm>
            <a:custGeom>
              <a:avLst/>
              <a:gdLst/>
              <a:ahLst/>
              <a:cxnLst/>
              <a:rect r="r" b="b" t="t" l="l"/>
              <a:pathLst>
                <a:path h="2286287" w="1889600">
                  <a:moveTo>
                    <a:pt x="0" y="0"/>
                  </a:moveTo>
                  <a:lnTo>
                    <a:pt x="1889600" y="0"/>
                  </a:lnTo>
                  <a:lnTo>
                    <a:pt x="1889600" y="2286287"/>
                  </a:lnTo>
                  <a:lnTo>
                    <a:pt x="0" y="22862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89600" cy="2305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74898" y="3291116"/>
            <a:ext cx="4931836" cy="647719"/>
            <a:chOff x="0" y="0"/>
            <a:chExt cx="1298920" cy="1705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98920" cy="170593"/>
            </a:xfrm>
            <a:custGeom>
              <a:avLst/>
              <a:gdLst/>
              <a:ahLst/>
              <a:cxnLst/>
              <a:rect r="r" b="b" t="t" l="l"/>
              <a:pathLst>
                <a:path h="170593" w="1298920">
                  <a:moveTo>
                    <a:pt x="0" y="0"/>
                  </a:moveTo>
                  <a:lnTo>
                    <a:pt x="1298920" y="0"/>
                  </a:lnTo>
                  <a:lnTo>
                    <a:pt x="129892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98920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DESARROLLO MOVIL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60795" y="9133685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6"/>
                </a:lnTo>
                <a:lnTo>
                  <a:pt x="0" y="52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60795" y="3291116"/>
            <a:ext cx="4889593" cy="5967184"/>
            <a:chOff x="0" y="0"/>
            <a:chExt cx="1905555" cy="23255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05555" cy="2325511"/>
            </a:xfrm>
            <a:custGeom>
              <a:avLst/>
              <a:gdLst/>
              <a:ahLst/>
              <a:cxnLst/>
              <a:rect r="r" b="b" t="t" l="l"/>
              <a:pathLst>
                <a:path h="2325511" w="1905555">
                  <a:moveTo>
                    <a:pt x="0" y="0"/>
                  </a:moveTo>
                  <a:lnTo>
                    <a:pt x="1905555" y="0"/>
                  </a:lnTo>
                  <a:lnTo>
                    <a:pt x="1905555" y="2325511"/>
                  </a:lnTo>
                  <a:lnTo>
                    <a:pt x="0" y="23255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905555" cy="2335035"/>
            </a:xfrm>
            <a:prstGeom prst="rect">
              <a:avLst/>
            </a:prstGeom>
          </p:spPr>
          <p:txBody>
            <a:bodyPr anchor="ctr" rtlCol="false" tIns="49943" lIns="49943" bIns="49943" rIns="49943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9494" y="3291116"/>
            <a:ext cx="4933137" cy="636794"/>
            <a:chOff x="0" y="0"/>
            <a:chExt cx="1321553" cy="1705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21553" cy="170593"/>
            </a:xfrm>
            <a:custGeom>
              <a:avLst/>
              <a:gdLst/>
              <a:ahLst/>
              <a:cxnLst/>
              <a:rect r="r" b="b" t="t" l="l"/>
              <a:pathLst>
                <a:path h="170593" w="1321553">
                  <a:moveTo>
                    <a:pt x="0" y="0"/>
                  </a:moveTo>
                  <a:lnTo>
                    <a:pt x="1321553" y="0"/>
                  </a:lnTo>
                  <a:lnTo>
                    <a:pt x="1321553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21553" cy="227743"/>
            </a:xfrm>
            <a:prstGeom prst="rect">
              <a:avLst/>
            </a:prstGeom>
          </p:spPr>
          <p:txBody>
            <a:bodyPr anchor="ctr" rtlCol="false" tIns="49943" lIns="49943" bIns="49943" rIns="49943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BASE DE DATOS Y API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9192317">
            <a:off x="14768868" y="-3054861"/>
            <a:ext cx="7038265" cy="12691953"/>
          </a:xfrm>
          <a:custGeom>
            <a:avLst/>
            <a:gdLst/>
            <a:ahLst/>
            <a:cxnLst/>
            <a:rect r="r" b="b" t="t" l="l"/>
            <a:pathLst>
              <a:path h="12691953" w="7038265">
                <a:moveTo>
                  <a:pt x="0" y="0"/>
                </a:moveTo>
                <a:lnTo>
                  <a:pt x="7038264" y="0"/>
                </a:lnTo>
                <a:lnTo>
                  <a:pt x="7038264" y="12691953"/>
                </a:lnTo>
                <a:lnTo>
                  <a:pt x="0" y="12691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442584" y="9133685"/>
            <a:ext cx="4931836" cy="522286"/>
          </a:xfrm>
          <a:custGeom>
            <a:avLst/>
            <a:gdLst/>
            <a:ahLst/>
            <a:cxnLst/>
            <a:rect r="r" b="b" t="t" l="l"/>
            <a:pathLst>
              <a:path h="522286" w="4931836">
                <a:moveTo>
                  <a:pt x="0" y="0"/>
                </a:moveTo>
                <a:lnTo>
                  <a:pt x="4931836" y="0"/>
                </a:lnTo>
                <a:lnTo>
                  <a:pt x="4931836" y="522286"/>
                </a:lnTo>
                <a:lnTo>
                  <a:pt x="0" y="522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442584" y="3291116"/>
            <a:ext cx="4931836" cy="5967184"/>
            <a:chOff x="0" y="0"/>
            <a:chExt cx="1889600" cy="228628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9600" cy="2286287"/>
            </a:xfrm>
            <a:custGeom>
              <a:avLst/>
              <a:gdLst/>
              <a:ahLst/>
              <a:cxnLst/>
              <a:rect r="r" b="b" t="t" l="l"/>
              <a:pathLst>
                <a:path h="2286287" w="1889600">
                  <a:moveTo>
                    <a:pt x="0" y="0"/>
                  </a:moveTo>
                  <a:lnTo>
                    <a:pt x="1889600" y="0"/>
                  </a:lnTo>
                  <a:lnTo>
                    <a:pt x="1889600" y="2286287"/>
                  </a:lnTo>
                  <a:lnTo>
                    <a:pt x="0" y="228628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1889600" cy="2305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442584" y="3291116"/>
            <a:ext cx="4931836" cy="647719"/>
            <a:chOff x="0" y="0"/>
            <a:chExt cx="1298920" cy="1705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8920" cy="170593"/>
            </a:xfrm>
            <a:custGeom>
              <a:avLst/>
              <a:gdLst/>
              <a:ahLst/>
              <a:cxnLst/>
              <a:rect r="r" b="b" t="t" l="l"/>
              <a:pathLst>
                <a:path h="170593" w="1298920">
                  <a:moveTo>
                    <a:pt x="0" y="0"/>
                  </a:moveTo>
                  <a:lnTo>
                    <a:pt x="1298920" y="0"/>
                  </a:lnTo>
                  <a:lnTo>
                    <a:pt x="1298920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298920" cy="227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  <a:r>
                <a:rPr lang="en-US" b="true" sz="2981" spc="2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DESARROLLO WEB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899382" y="4119518"/>
            <a:ext cx="4506770" cy="466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Aplicación móvil nativa para uso de apoderados a partir de JavaScript y React.</a:t>
            </a:r>
          </a:p>
          <a:p>
            <a:pPr algn="l">
              <a:lnSpc>
                <a:spcPts val="3397"/>
              </a:lnSpc>
            </a:pPr>
          </a:p>
          <a:p>
            <a:pPr algn="l">
              <a:lnSpc>
                <a:spcPts val="3397"/>
              </a:lnSpc>
            </a:pPr>
            <a:r>
              <a:rPr lang="en-US" sz="1941" spc="19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SOFTWARE:</a:t>
            </a:r>
          </a:p>
          <a:p>
            <a:pPr algn="l">
              <a:lnSpc>
                <a:spcPts val="3397"/>
              </a:lnSpc>
            </a:pP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React Native con TypeScript.</a:t>
            </a: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Redux.</a:t>
            </a: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React Native Paper.</a:t>
            </a: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React Native Reanimated.</a:t>
            </a:r>
          </a:p>
          <a:p>
            <a:pPr algn="l">
              <a:lnSpc>
                <a:spcPts val="3397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37294" y="4139692"/>
            <a:ext cx="4293052" cy="1994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Gestión de datos e integración de plataformas.</a:t>
            </a:r>
          </a:p>
          <a:p>
            <a:pPr algn="l">
              <a:lnSpc>
                <a:spcPts val="2633"/>
              </a:lnSpc>
            </a:pPr>
          </a:p>
          <a:p>
            <a:pPr algn="l">
              <a:lnSpc>
                <a:spcPts val="2633"/>
              </a:lnSpc>
            </a:pPr>
            <a:r>
              <a:rPr lang="en-US" sz="1908" spc="18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SERVIDOR: 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spcBef>
                <a:spcPct val="0"/>
              </a:spcBef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ORACLE FREE TIER.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52530" y="4092067"/>
            <a:ext cx="4506770" cy="3807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Gestión y administración a notificar a apoderados.</a:t>
            </a:r>
          </a:p>
          <a:p>
            <a:pPr algn="l">
              <a:lnSpc>
                <a:spcPts val="3397"/>
              </a:lnSpc>
            </a:pPr>
          </a:p>
          <a:p>
            <a:pPr algn="l">
              <a:lnSpc>
                <a:spcPts val="3397"/>
              </a:lnSpc>
            </a:pPr>
            <a:r>
              <a:rPr lang="en-US" sz="1941" spc="190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SOFTWARE:</a:t>
            </a:r>
          </a:p>
          <a:p>
            <a:pPr algn="l">
              <a:lnSpc>
                <a:spcPts val="3397"/>
              </a:lnSpc>
            </a:pP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React.</a:t>
            </a: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Redux.</a:t>
            </a:r>
          </a:p>
          <a:p>
            <a:pPr algn="l" marL="419154" indent="-209577" lvl="1">
              <a:lnSpc>
                <a:spcPts val="3397"/>
              </a:lnSpc>
              <a:buFont typeface="Arial"/>
              <a:buChar char="•"/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Ant Design.</a:t>
            </a:r>
          </a:p>
          <a:p>
            <a:pPr algn="l">
              <a:lnSpc>
                <a:spcPts val="3397"/>
              </a:lnSpc>
            </a:pPr>
            <a:r>
              <a:rPr lang="en-US" sz="1941" spc="190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49142" y="885825"/>
            <a:ext cx="16389715" cy="148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88"/>
              </a:lnSpc>
              <a:spcBef>
                <a:spcPct val="0"/>
              </a:spcBef>
            </a:pPr>
            <a:r>
              <a:rPr lang="en-US" b="true" sz="8832" spc="8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07 VIABILIDAD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37294" y="6287250"/>
            <a:ext cx="4293052" cy="132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908" spc="18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BD: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PostgreSQL 15.x.</a:t>
            </a:r>
          </a:p>
          <a:p>
            <a:pPr algn="l" marL="412085" indent="-206042" lvl="1">
              <a:lnSpc>
                <a:spcPts val="2633"/>
              </a:lnSpc>
              <a:spcBef>
                <a:spcPct val="0"/>
              </a:spcBef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PgAdmin 4</a:t>
            </a: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37294" y="7824768"/>
            <a:ext cx="4293052" cy="1327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1908" spc="187" b="true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API:</a:t>
            </a:r>
          </a:p>
          <a:p>
            <a:pPr algn="l">
              <a:lnSpc>
                <a:spcPts val="2633"/>
              </a:lnSpc>
            </a:pPr>
          </a:p>
          <a:p>
            <a:pPr algn="l" marL="412085" indent="-206042" lvl="1">
              <a:lnSpc>
                <a:spcPts val="2633"/>
              </a:lnSpc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Node.JS con Express</a:t>
            </a: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412085" indent="-206042" lvl="1">
              <a:lnSpc>
                <a:spcPts val="2633"/>
              </a:lnSpc>
              <a:spcBef>
                <a:spcPct val="0"/>
              </a:spcBef>
              <a:buFont typeface="Arial"/>
              <a:buChar char="•"/>
            </a:pPr>
            <a:r>
              <a:rPr lang="en-US" sz="1908" spc="18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Helmet, Bcrypt, pg, etc.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15850" y="-1559696"/>
            <a:ext cx="19203850" cy="22089232"/>
          </a:xfrm>
          <a:custGeom>
            <a:avLst/>
            <a:gdLst/>
            <a:ahLst/>
            <a:cxnLst/>
            <a:rect r="r" b="b" t="t" l="l"/>
            <a:pathLst>
              <a:path h="22089232" w="19203850">
                <a:moveTo>
                  <a:pt x="0" y="0"/>
                </a:moveTo>
                <a:lnTo>
                  <a:pt x="19203850" y="0"/>
                </a:lnTo>
                <a:lnTo>
                  <a:pt x="19203850" y="22089232"/>
                </a:lnTo>
                <a:lnTo>
                  <a:pt x="0" y="22089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8" t="-6269" r="-2118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15256" y="3781969"/>
            <a:ext cx="9657487" cy="2723062"/>
            <a:chOff x="0" y="0"/>
            <a:chExt cx="12876650" cy="36307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066927" y="2546624"/>
              <a:ext cx="4953222" cy="1084125"/>
            </a:xfrm>
            <a:custGeom>
              <a:avLst/>
              <a:gdLst/>
              <a:ahLst/>
              <a:cxnLst/>
              <a:rect r="r" b="b" t="t" l="l"/>
              <a:pathLst>
                <a:path h="1084125" w="4953222">
                  <a:moveTo>
                    <a:pt x="0" y="0"/>
                  </a:moveTo>
                  <a:lnTo>
                    <a:pt x="4953222" y="0"/>
                  </a:lnTo>
                  <a:lnTo>
                    <a:pt x="4953222" y="1084125"/>
                  </a:lnTo>
                  <a:lnTo>
                    <a:pt x="0" y="10841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53042" r="-569" b="-206443"/>
              </a:stretch>
            </a:blipFill>
          </p:spPr>
        </p:sp>
        <p:grpSp>
          <p:nvGrpSpPr>
            <p:cNvPr name="Group 5" id="5"/>
            <p:cNvGrpSpPr/>
            <p:nvPr/>
          </p:nvGrpSpPr>
          <p:grpSpPr>
            <a:xfrm rot="0">
              <a:off x="0" y="0"/>
              <a:ext cx="12876650" cy="2246924"/>
              <a:chOff x="0" y="0"/>
              <a:chExt cx="1865018" cy="325438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865018" cy="325438"/>
              </a:xfrm>
              <a:custGeom>
                <a:avLst/>
                <a:gdLst/>
                <a:ahLst/>
                <a:cxnLst/>
                <a:rect r="r" b="b" t="t" l="l"/>
                <a:pathLst>
                  <a:path h="325438" w="1865018">
                    <a:moveTo>
                      <a:pt x="0" y="0"/>
                    </a:moveTo>
                    <a:lnTo>
                      <a:pt x="1865018" y="0"/>
                    </a:lnTo>
                    <a:lnTo>
                      <a:pt x="1865018" y="325438"/>
                    </a:lnTo>
                    <a:lnTo>
                      <a:pt x="0" y="325438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19050"/>
                <a:ext cx="1865018" cy="3444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5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814264" y="303312"/>
              <a:ext cx="11248121" cy="14932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47"/>
                </a:lnSpc>
              </a:pPr>
              <a:r>
                <a:rPr lang="en-US" b="true" sz="6773" spc="663">
                  <a:solidFill>
                    <a:srgbClr val="131211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GRACIAS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-4155477" y="5301531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81988" y="2943932"/>
            <a:ext cx="1400485" cy="6271882"/>
            <a:chOff x="0" y="0"/>
            <a:chExt cx="368852" cy="165185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8852" cy="1651854"/>
            </a:xfrm>
            <a:custGeom>
              <a:avLst/>
              <a:gdLst/>
              <a:ahLst/>
              <a:cxnLst/>
              <a:rect r="r" b="b" t="t" l="l"/>
              <a:pathLst>
                <a:path h="1651854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651854"/>
                  </a:lnTo>
                  <a:lnTo>
                    <a:pt x="0" y="1651854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68852" cy="16709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88478" y="774430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CONTENIDO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016048">
            <a:off x="12243487" y="-1005305"/>
            <a:ext cx="10749463" cy="2687366"/>
          </a:xfrm>
          <a:custGeom>
            <a:avLst/>
            <a:gdLst/>
            <a:ahLst/>
            <a:cxnLst/>
            <a:rect r="r" b="b" t="t" l="l"/>
            <a:pathLst>
              <a:path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94020" y="326742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94020" y="4064539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94020" y="494569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94020" y="574281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70098" y="3375373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CONTEXTO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70098" y="4184332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70098" y="505074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OBJETIVOS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70098" y="585982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SOLUCIÓN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613622" y="654291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70098" y="6668894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EQUIPO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13622" y="734301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70098" y="747796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PLAN TRABAJO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70098" y="8287041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b="true" sz="2524" spc="247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VIABILIDAD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94020" y="8143116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06514" y="3440983"/>
            <a:ext cx="9274973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01 CONTEXTO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-4696947" y="10150458"/>
            <a:ext cx="12471670" cy="5351480"/>
          </a:xfrm>
          <a:custGeom>
            <a:avLst/>
            <a:gdLst/>
            <a:ahLst/>
            <a:cxnLst/>
            <a:rect r="r" b="b" t="t" l="l"/>
            <a:pathLst>
              <a:path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1910" y="4320934"/>
            <a:ext cx="6970047" cy="556589"/>
          </a:xfrm>
          <a:custGeom>
            <a:avLst/>
            <a:gdLst/>
            <a:ahLst/>
            <a:cxnLst/>
            <a:rect r="r" b="b" t="t" l="l"/>
            <a:pathLst>
              <a:path h="556589" w="6970047">
                <a:moveTo>
                  <a:pt x="0" y="0"/>
                </a:moveTo>
                <a:lnTo>
                  <a:pt x="6970047" y="0"/>
                </a:lnTo>
                <a:lnTo>
                  <a:pt x="6970047" y="556589"/>
                </a:lnTo>
                <a:lnTo>
                  <a:pt x="0" y="5565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1016" r="0" b="-1630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01910" y="2510150"/>
            <a:ext cx="7099105" cy="2089079"/>
            <a:chOff x="0" y="0"/>
            <a:chExt cx="2576376" cy="75815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76376" cy="758159"/>
            </a:xfrm>
            <a:custGeom>
              <a:avLst/>
              <a:gdLst/>
              <a:ahLst/>
              <a:cxnLst/>
              <a:rect r="r" b="b" t="t" l="l"/>
              <a:pathLst>
                <a:path h="758159" w="2576376">
                  <a:moveTo>
                    <a:pt x="33807" y="0"/>
                  </a:moveTo>
                  <a:lnTo>
                    <a:pt x="2542569" y="0"/>
                  </a:lnTo>
                  <a:cubicBezTo>
                    <a:pt x="2561240" y="0"/>
                    <a:pt x="2576376" y="15136"/>
                    <a:pt x="2576376" y="33807"/>
                  </a:cubicBezTo>
                  <a:lnTo>
                    <a:pt x="2576376" y="724352"/>
                  </a:lnTo>
                  <a:cubicBezTo>
                    <a:pt x="2576376" y="743023"/>
                    <a:pt x="2561240" y="758159"/>
                    <a:pt x="2542569" y="758159"/>
                  </a:cubicBezTo>
                  <a:lnTo>
                    <a:pt x="33807" y="758159"/>
                  </a:lnTo>
                  <a:cubicBezTo>
                    <a:pt x="24841" y="758159"/>
                    <a:pt x="16242" y="754597"/>
                    <a:pt x="9902" y="748257"/>
                  </a:cubicBezTo>
                  <a:cubicBezTo>
                    <a:pt x="3562" y="741917"/>
                    <a:pt x="0" y="733318"/>
                    <a:pt x="0" y="724352"/>
                  </a:cubicBezTo>
                  <a:lnTo>
                    <a:pt x="0" y="33807"/>
                  </a:lnTo>
                  <a:cubicBezTo>
                    <a:pt x="0" y="24841"/>
                    <a:pt x="3562" y="16242"/>
                    <a:pt x="9902" y="9902"/>
                  </a:cubicBezTo>
                  <a:cubicBezTo>
                    <a:pt x="16242" y="3562"/>
                    <a:pt x="24841" y="0"/>
                    <a:pt x="33807" y="0"/>
                  </a:cubicBezTo>
                  <a:close/>
                </a:path>
              </a:pathLst>
            </a:custGeom>
            <a:solidFill>
              <a:srgbClr val="F2F2F2">
                <a:alpha val="9882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576376" cy="767684"/>
            </a:xfrm>
            <a:prstGeom prst="rect">
              <a:avLst/>
            </a:prstGeom>
          </p:spPr>
          <p:txBody>
            <a:bodyPr anchor="ctr" rtlCol="false" tIns="51341" lIns="51341" bIns="51341" rIns="51341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01910" y="5912270"/>
            <a:ext cx="6970047" cy="393724"/>
          </a:xfrm>
          <a:custGeom>
            <a:avLst/>
            <a:gdLst/>
            <a:ahLst/>
            <a:cxnLst/>
            <a:rect r="r" b="b" t="t" l="l"/>
            <a:pathLst>
              <a:path h="393724" w="6970047">
                <a:moveTo>
                  <a:pt x="0" y="0"/>
                </a:moveTo>
                <a:lnTo>
                  <a:pt x="6970047" y="0"/>
                </a:lnTo>
                <a:lnTo>
                  <a:pt x="6970047" y="393724"/>
                </a:lnTo>
                <a:lnTo>
                  <a:pt x="0" y="39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5894" r="0" b="-4373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1910" y="4915317"/>
            <a:ext cx="7099105" cy="1206503"/>
            <a:chOff x="0" y="0"/>
            <a:chExt cx="2576376" cy="4378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76376" cy="437859"/>
            </a:xfrm>
            <a:custGeom>
              <a:avLst/>
              <a:gdLst/>
              <a:ahLst/>
              <a:cxnLst/>
              <a:rect r="r" b="b" t="t" l="l"/>
              <a:pathLst>
                <a:path h="437859" w="2576376">
                  <a:moveTo>
                    <a:pt x="33807" y="0"/>
                  </a:moveTo>
                  <a:lnTo>
                    <a:pt x="2542569" y="0"/>
                  </a:lnTo>
                  <a:cubicBezTo>
                    <a:pt x="2561240" y="0"/>
                    <a:pt x="2576376" y="15136"/>
                    <a:pt x="2576376" y="33807"/>
                  </a:cubicBezTo>
                  <a:lnTo>
                    <a:pt x="2576376" y="404052"/>
                  </a:lnTo>
                  <a:cubicBezTo>
                    <a:pt x="2576376" y="422723"/>
                    <a:pt x="2561240" y="437859"/>
                    <a:pt x="2542569" y="437859"/>
                  </a:cubicBezTo>
                  <a:lnTo>
                    <a:pt x="33807" y="437859"/>
                  </a:lnTo>
                  <a:cubicBezTo>
                    <a:pt x="24841" y="437859"/>
                    <a:pt x="16242" y="434297"/>
                    <a:pt x="9902" y="427957"/>
                  </a:cubicBezTo>
                  <a:cubicBezTo>
                    <a:pt x="3562" y="421617"/>
                    <a:pt x="0" y="413018"/>
                    <a:pt x="0" y="404052"/>
                  </a:cubicBezTo>
                  <a:lnTo>
                    <a:pt x="0" y="33807"/>
                  </a:lnTo>
                  <a:cubicBezTo>
                    <a:pt x="0" y="24841"/>
                    <a:pt x="3562" y="16242"/>
                    <a:pt x="9902" y="9902"/>
                  </a:cubicBezTo>
                  <a:cubicBezTo>
                    <a:pt x="16242" y="3562"/>
                    <a:pt x="24841" y="0"/>
                    <a:pt x="33807" y="0"/>
                  </a:cubicBezTo>
                  <a:close/>
                </a:path>
              </a:pathLst>
            </a:custGeom>
            <a:solidFill>
              <a:srgbClr val="F2F2F2">
                <a:alpha val="9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2576376" cy="447384"/>
            </a:xfrm>
            <a:prstGeom prst="rect">
              <a:avLst/>
            </a:prstGeom>
          </p:spPr>
          <p:txBody>
            <a:bodyPr anchor="ctr" rtlCol="false" tIns="51341" lIns="51341" bIns="51341" rIns="51341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175964" y="7471726"/>
            <a:ext cx="6970047" cy="393724"/>
          </a:xfrm>
          <a:custGeom>
            <a:avLst/>
            <a:gdLst/>
            <a:ahLst/>
            <a:cxnLst/>
            <a:rect r="r" b="b" t="t" l="l"/>
            <a:pathLst>
              <a:path h="393724" w="6970047">
                <a:moveTo>
                  <a:pt x="0" y="0"/>
                </a:moveTo>
                <a:lnTo>
                  <a:pt x="6970047" y="0"/>
                </a:lnTo>
                <a:lnTo>
                  <a:pt x="6970047" y="393724"/>
                </a:lnTo>
                <a:lnTo>
                  <a:pt x="0" y="39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5894" r="0" b="-43737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11435" y="6518236"/>
            <a:ext cx="7099105" cy="1206503"/>
            <a:chOff x="0" y="0"/>
            <a:chExt cx="2576376" cy="43785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76376" cy="437859"/>
            </a:xfrm>
            <a:custGeom>
              <a:avLst/>
              <a:gdLst/>
              <a:ahLst/>
              <a:cxnLst/>
              <a:rect r="r" b="b" t="t" l="l"/>
              <a:pathLst>
                <a:path h="437859" w="2576376">
                  <a:moveTo>
                    <a:pt x="33807" y="0"/>
                  </a:moveTo>
                  <a:lnTo>
                    <a:pt x="2542569" y="0"/>
                  </a:lnTo>
                  <a:cubicBezTo>
                    <a:pt x="2561240" y="0"/>
                    <a:pt x="2576376" y="15136"/>
                    <a:pt x="2576376" y="33807"/>
                  </a:cubicBezTo>
                  <a:lnTo>
                    <a:pt x="2576376" y="404052"/>
                  </a:lnTo>
                  <a:cubicBezTo>
                    <a:pt x="2576376" y="422723"/>
                    <a:pt x="2561240" y="437859"/>
                    <a:pt x="2542569" y="437859"/>
                  </a:cubicBezTo>
                  <a:lnTo>
                    <a:pt x="33807" y="437859"/>
                  </a:lnTo>
                  <a:cubicBezTo>
                    <a:pt x="24841" y="437859"/>
                    <a:pt x="16242" y="434297"/>
                    <a:pt x="9902" y="427957"/>
                  </a:cubicBezTo>
                  <a:cubicBezTo>
                    <a:pt x="3562" y="421617"/>
                    <a:pt x="0" y="413018"/>
                    <a:pt x="0" y="404052"/>
                  </a:cubicBezTo>
                  <a:lnTo>
                    <a:pt x="0" y="33807"/>
                  </a:lnTo>
                  <a:cubicBezTo>
                    <a:pt x="0" y="24841"/>
                    <a:pt x="3562" y="16242"/>
                    <a:pt x="9902" y="9902"/>
                  </a:cubicBezTo>
                  <a:cubicBezTo>
                    <a:pt x="16242" y="3562"/>
                    <a:pt x="24841" y="0"/>
                    <a:pt x="33807" y="0"/>
                  </a:cubicBezTo>
                  <a:close/>
                </a:path>
              </a:pathLst>
            </a:custGeom>
            <a:solidFill>
              <a:srgbClr val="F2F2F2">
                <a:alpha val="9882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2576376" cy="447384"/>
            </a:xfrm>
            <a:prstGeom prst="rect">
              <a:avLst/>
            </a:prstGeom>
          </p:spPr>
          <p:txBody>
            <a:bodyPr anchor="ctr" rtlCol="false" tIns="51341" lIns="51341" bIns="51341" rIns="51341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080555" y="3128773"/>
            <a:ext cx="5334772" cy="4126248"/>
          </a:xfrm>
          <a:custGeom>
            <a:avLst/>
            <a:gdLst/>
            <a:ahLst/>
            <a:cxnLst/>
            <a:rect r="r" b="b" t="t" l="l"/>
            <a:pathLst>
              <a:path h="4126248" w="5334772">
                <a:moveTo>
                  <a:pt x="0" y="0"/>
                </a:moveTo>
                <a:lnTo>
                  <a:pt x="5334772" y="0"/>
                </a:lnTo>
                <a:lnTo>
                  <a:pt x="5334772" y="4126248"/>
                </a:lnTo>
                <a:lnTo>
                  <a:pt x="0" y="4126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397185" y="867917"/>
            <a:ext cx="9885922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01 CONTEXTO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0473" y="2767680"/>
            <a:ext cx="6181979" cy="143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El</a:t>
            </a: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Jardín Infantil Paloma</a:t>
            </a: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 es una institución educacional parvularia ubicada en Viña del Mar, fundada hace 43 años, que se enfoca en el desarrollo integral de niñas y niños.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60473" y="5172847"/>
            <a:ext cx="618197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La institución informa a los apoderados mediante una </a:t>
            </a: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libreta física.</a:t>
            </a: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69998" y="6775766"/>
            <a:ext cx="6181979" cy="71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Existen desafíos en </a:t>
            </a:r>
            <a:r>
              <a:rPr lang="en-US" b="true" sz="2199">
                <a:solidFill>
                  <a:srgbClr val="231F2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comunicación efectiva </a:t>
            </a:r>
            <a:r>
              <a:rPr lang="en-US" sz="2199">
                <a:solidFill>
                  <a:srgbClr val="231F20"/>
                </a:solidFill>
                <a:latin typeface="Open Sauce"/>
                <a:ea typeface="Open Sauce"/>
                <a:cs typeface="Open Sauce"/>
                <a:sym typeface="Open Sauce"/>
              </a:rPr>
              <a:t>entre las y los apoderados y la institución.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5546" y="3695439"/>
            <a:ext cx="9011748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02 PROBLEMA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87286" y="866775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02 PROBLEMA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20085" y="7526459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STRATEGY N°2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257863">
            <a:off x="13865618" y="8277613"/>
            <a:ext cx="21273218" cy="9128145"/>
          </a:xfrm>
          <a:custGeom>
            <a:avLst/>
            <a:gdLst/>
            <a:ahLst/>
            <a:cxnLst/>
            <a:rect r="r" b="b" t="t" l="l"/>
            <a:pathLst>
              <a:path h="9128145" w="21273218">
                <a:moveTo>
                  <a:pt x="0" y="0"/>
                </a:moveTo>
                <a:lnTo>
                  <a:pt x="21273218" y="0"/>
                </a:lnTo>
                <a:lnTo>
                  <a:pt x="21273218" y="9128144"/>
                </a:lnTo>
                <a:lnTo>
                  <a:pt x="0" y="91281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29383" y="3351146"/>
            <a:ext cx="11629234" cy="4464302"/>
            <a:chOff x="0" y="0"/>
            <a:chExt cx="2109877" cy="8099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9877" cy="809953"/>
            </a:xfrm>
            <a:custGeom>
              <a:avLst/>
              <a:gdLst/>
              <a:ahLst/>
              <a:cxnLst/>
              <a:rect r="r" b="b" t="t" l="l"/>
              <a:pathLst>
                <a:path h="809953" w="2109877">
                  <a:moveTo>
                    <a:pt x="0" y="0"/>
                  </a:moveTo>
                  <a:lnTo>
                    <a:pt x="2109877" y="0"/>
                  </a:lnTo>
                  <a:lnTo>
                    <a:pt x="2109877" y="809953"/>
                  </a:lnTo>
                  <a:lnTo>
                    <a:pt x="0" y="8099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09877" cy="829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649579" y="4269394"/>
            <a:ext cx="11093353" cy="2589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121" indent="-230061" lvl="1">
              <a:lnSpc>
                <a:spcPts val="2941"/>
              </a:lnSpc>
              <a:buFont typeface="Arial"/>
              <a:buChar char="•"/>
            </a:pP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Existen ineficiencias y dificultades de </a:t>
            </a:r>
            <a:r>
              <a:rPr lang="en-US" b="true" sz="2131" spc="20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actualización informativa</a:t>
            </a: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 </a:t>
            </a:r>
          </a:p>
          <a:p>
            <a:pPr algn="l">
              <a:lnSpc>
                <a:spcPts val="2941"/>
              </a:lnSpc>
            </a:pPr>
          </a:p>
          <a:p>
            <a:pPr algn="l" marL="460121" indent="-230061" lvl="1">
              <a:lnSpc>
                <a:spcPts val="2941"/>
              </a:lnSpc>
              <a:buFont typeface="Arial"/>
              <a:buChar char="•"/>
            </a:pP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La comunicación a apoderados está </a:t>
            </a:r>
            <a:r>
              <a:rPr lang="en-US" b="true" sz="2131" spc="20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limitada a la presencialidad</a:t>
            </a: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2941"/>
              </a:lnSpc>
            </a:pPr>
          </a:p>
          <a:p>
            <a:pPr algn="l" marL="460121" indent="-230061" lvl="1">
              <a:lnSpc>
                <a:spcPts val="2941"/>
              </a:lnSpc>
              <a:buFont typeface="Arial"/>
              <a:buChar char="•"/>
            </a:pP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Existe alto </a:t>
            </a:r>
            <a:r>
              <a:rPr lang="en-US" b="true" sz="2131" spc="20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riesgo de la seguridad</a:t>
            </a: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de los datos personales. </a:t>
            </a:r>
          </a:p>
          <a:p>
            <a:pPr algn="l">
              <a:lnSpc>
                <a:spcPts val="2941"/>
              </a:lnSpc>
            </a:pPr>
          </a:p>
          <a:p>
            <a:pPr algn="l" marL="460121" indent="-230061" lvl="1">
              <a:lnSpc>
                <a:spcPts val="2941"/>
              </a:lnSpc>
              <a:buFont typeface="Arial"/>
              <a:buChar char="•"/>
            </a:pP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Se requiere modernizar el </a:t>
            </a:r>
            <a:r>
              <a:rPr lang="en-US" b="true" sz="2131" spc="208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sistema de registro y comunicación</a:t>
            </a:r>
            <a:r>
              <a:rPr lang="en-US" sz="2131" spc="20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887923">
            <a:off x="-11957699" y="-51779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636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169367" y="-10264537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62443" y="3887093"/>
            <a:ext cx="9363114" cy="1702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48"/>
              </a:lnSpc>
            </a:pPr>
            <a:r>
              <a:rPr lang="en-US" b="true" sz="10107" spc="990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03 OBJETIVOS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447294" y="-3843198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2"/>
                </a:lnTo>
                <a:lnTo>
                  <a:pt x="0" y="16255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162050"/>
            <a:ext cx="11181417" cy="2560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03"/>
              </a:lnSpc>
            </a:pPr>
            <a:r>
              <a:rPr lang="en-US" b="true" sz="9431" spc="924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OBJETIVO</a:t>
            </a:r>
          </a:p>
          <a:p>
            <a:pPr algn="ctr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GENERAL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13817" y="4929036"/>
            <a:ext cx="7553783" cy="2707228"/>
            <a:chOff x="0" y="0"/>
            <a:chExt cx="10071711" cy="3609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2591812"/>
              <a:ext cx="10071711" cy="1017825"/>
            </a:xfrm>
            <a:custGeom>
              <a:avLst/>
              <a:gdLst/>
              <a:ahLst/>
              <a:cxnLst/>
              <a:rect r="r" b="b" t="t" l="l"/>
              <a:pathLst>
                <a:path h="1017825" w="10071711">
                  <a:moveTo>
                    <a:pt x="0" y="0"/>
                  </a:moveTo>
                  <a:lnTo>
                    <a:pt x="10071711" y="0"/>
                  </a:lnTo>
                  <a:lnTo>
                    <a:pt x="10071711" y="1017825"/>
                  </a:lnTo>
                  <a:lnTo>
                    <a:pt x="0" y="10178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93036" r="0" b="-2396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10071711" cy="2947130"/>
              <a:chOff x="0" y="0"/>
              <a:chExt cx="2324446" cy="68016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24446" cy="680167"/>
              </a:xfrm>
              <a:custGeom>
                <a:avLst/>
                <a:gdLst/>
                <a:ahLst/>
                <a:cxnLst/>
                <a:rect r="r" b="b" t="t" l="l"/>
                <a:pathLst>
                  <a:path h="680167" w="2324446">
                    <a:moveTo>
                      <a:pt x="31772" y="0"/>
                    </a:moveTo>
                    <a:lnTo>
                      <a:pt x="2292674" y="0"/>
                    </a:lnTo>
                    <a:cubicBezTo>
                      <a:pt x="2301100" y="0"/>
                      <a:pt x="2309182" y="3347"/>
                      <a:pt x="2315140" y="9306"/>
                    </a:cubicBezTo>
                    <a:cubicBezTo>
                      <a:pt x="2321098" y="15264"/>
                      <a:pt x="2324446" y="23346"/>
                      <a:pt x="2324446" y="31772"/>
                    </a:cubicBezTo>
                    <a:lnTo>
                      <a:pt x="2324446" y="648395"/>
                    </a:lnTo>
                    <a:cubicBezTo>
                      <a:pt x="2324446" y="665942"/>
                      <a:pt x="2310221" y="680167"/>
                      <a:pt x="2292674" y="680167"/>
                    </a:cubicBezTo>
                    <a:lnTo>
                      <a:pt x="31772" y="680167"/>
                    </a:lnTo>
                    <a:cubicBezTo>
                      <a:pt x="23346" y="680167"/>
                      <a:pt x="15264" y="676819"/>
                      <a:pt x="9306" y="670861"/>
                    </a:cubicBezTo>
                    <a:cubicBezTo>
                      <a:pt x="3347" y="664903"/>
                      <a:pt x="0" y="656821"/>
                      <a:pt x="0" y="648395"/>
                    </a:cubicBezTo>
                    <a:lnTo>
                      <a:pt x="0" y="31772"/>
                    </a:lnTo>
                    <a:cubicBezTo>
                      <a:pt x="0" y="23346"/>
                      <a:pt x="3347" y="15264"/>
                      <a:pt x="9306" y="9306"/>
                    </a:cubicBezTo>
                    <a:cubicBezTo>
                      <a:pt x="15264" y="3347"/>
                      <a:pt x="23346" y="0"/>
                      <a:pt x="31772" y="0"/>
                    </a:cubicBezTo>
                    <a:close/>
                  </a:path>
                </a:pathLst>
              </a:custGeom>
              <a:solidFill>
                <a:srgbClr val="FFFFFF">
                  <a:alpha val="98824"/>
                </a:srgbClr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2324446" cy="689692"/>
              </a:xfrm>
              <a:prstGeom prst="rect">
                <a:avLst/>
              </a:prstGeom>
            </p:spPr>
            <p:txBody>
              <a:bodyPr anchor="ctr" rtlCol="false" tIns="60550" lIns="60550" bIns="60550" rIns="60550"/>
              <a:lstStyle/>
              <a:p>
                <a:pPr algn="ctr">
                  <a:lnSpc>
                    <a:spcPts val="28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17437" y="304518"/>
              <a:ext cx="9436838" cy="23328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87"/>
                </a:lnSpc>
              </a:pPr>
              <a:r>
                <a:rPr lang="en-US" sz="1990">
                  <a:solidFill>
                    <a:srgbClr val="100F0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Implementar un </a:t>
              </a:r>
              <a:r>
                <a:rPr lang="en-US" sz="1990" b="true">
                  <a:solidFill>
                    <a:srgbClr val="100F0D"/>
                  </a:solidFill>
                  <a:latin typeface="Montserrat Light Bold"/>
                  <a:ea typeface="Montserrat Light Bold"/>
                  <a:cs typeface="Montserrat Light Bold"/>
                  <a:sym typeface="Montserrat Light Bold"/>
                </a:rPr>
                <a:t>sistema de notificación a apoderados </a:t>
              </a:r>
              <a:r>
                <a:rPr lang="en-US" sz="1990">
                  <a:solidFill>
                    <a:srgbClr val="100F0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que optimice la gestión de la información de los alumnos, facilitando la comunicación entre docentes y padres,</a:t>
              </a:r>
              <a:r>
                <a:rPr lang="en-US" sz="1990">
                  <a:solidFill>
                    <a:srgbClr val="100F0D"/>
                  </a:solidFill>
                  <a:latin typeface="Montserrat Light"/>
                  <a:ea typeface="Montserrat Light"/>
                  <a:cs typeface="Montserrat Light"/>
                  <a:sym typeface="Montserrat Light"/>
                </a:rPr>
                <a:t> mejorando la eficiencia administrativa y el involucramiento educacional de las familias.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943715" y="0"/>
            <a:ext cx="9230544" cy="10499958"/>
          </a:xfrm>
          <a:custGeom>
            <a:avLst/>
            <a:gdLst/>
            <a:ahLst/>
            <a:cxnLst/>
            <a:rect r="r" b="b" t="t" l="l"/>
            <a:pathLst>
              <a:path h="10499958" w="9230544">
                <a:moveTo>
                  <a:pt x="0" y="0"/>
                </a:moveTo>
                <a:lnTo>
                  <a:pt x="9230544" y="0"/>
                </a:lnTo>
                <a:lnTo>
                  <a:pt x="9230544" y="10499958"/>
                </a:lnTo>
                <a:lnTo>
                  <a:pt x="0" y="10499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51" r="-19725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554126">
            <a:off x="-8748604" y="3946515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407869">
            <a:off x="-5505863" y="7651207"/>
            <a:ext cx="14970312" cy="6423625"/>
          </a:xfrm>
          <a:custGeom>
            <a:avLst/>
            <a:gdLst/>
            <a:ahLst/>
            <a:cxnLst/>
            <a:rect r="r" b="b" t="t" l="l"/>
            <a:pathLst>
              <a:path h="6423625" w="14970312">
                <a:moveTo>
                  <a:pt x="0" y="0"/>
                </a:moveTo>
                <a:lnTo>
                  <a:pt x="14970312" y="0"/>
                </a:lnTo>
                <a:lnTo>
                  <a:pt x="14970312" y="6423624"/>
                </a:lnTo>
                <a:lnTo>
                  <a:pt x="0" y="6423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40439">
            <a:off x="14237938" y="71921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4613" y="3879528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4"/>
                </a:lnTo>
                <a:lnTo>
                  <a:pt x="0" y="87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034138" y="2439078"/>
            <a:ext cx="8229249" cy="1847584"/>
            <a:chOff x="0" y="0"/>
            <a:chExt cx="2529539" cy="5679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29539" cy="567918"/>
            </a:xfrm>
            <a:custGeom>
              <a:avLst/>
              <a:gdLst/>
              <a:ahLst/>
              <a:cxnLst/>
              <a:rect r="r" b="b" t="t" l="l"/>
              <a:pathLst>
                <a:path h="567918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538754"/>
                  </a:lnTo>
                  <a:cubicBezTo>
                    <a:pt x="2529539" y="546488"/>
                    <a:pt x="2526466" y="553906"/>
                    <a:pt x="2520997" y="559376"/>
                  </a:cubicBezTo>
                  <a:cubicBezTo>
                    <a:pt x="2515527" y="564845"/>
                    <a:pt x="2508109" y="567918"/>
                    <a:pt x="2500375" y="567918"/>
                  </a:cubicBezTo>
                  <a:lnTo>
                    <a:pt x="29164" y="567918"/>
                  </a:lnTo>
                  <a:cubicBezTo>
                    <a:pt x="21429" y="567918"/>
                    <a:pt x="14011" y="564845"/>
                    <a:pt x="8542" y="559376"/>
                  </a:cubicBezTo>
                  <a:cubicBezTo>
                    <a:pt x="3073" y="553906"/>
                    <a:pt x="0" y="546488"/>
                    <a:pt x="0" y="538754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2529539" cy="577443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327211" y="2645233"/>
            <a:ext cx="7643103" cy="1406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000000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Crear una base de datos segura y accesible</a:t>
            </a:r>
            <a:r>
              <a:rPr lang="en-US" sz="1993">
                <a:solidFill>
                  <a:srgbClr val="000000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almacene la información personal y de actividades atingentes a cada estudiante, eliminando la necesidad de libretas físicas y facilitando su gestión.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015088" y="6313813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4"/>
                </a:lnTo>
                <a:lnTo>
                  <a:pt x="0" y="87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024613" y="4574725"/>
            <a:ext cx="8229249" cy="2174830"/>
            <a:chOff x="0" y="0"/>
            <a:chExt cx="2529539" cy="6685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29539" cy="668508"/>
            </a:xfrm>
            <a:custGeom>
              <a:avLst/>
              <a:gdLst/>
              <a:ahLst/>
              <a:cxnLst/>
              <a:rect r="r" b="b" t="t" l="l"/>
              <a:pathLst>
                <a:path h="668508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639344"/>
                  </a:lnTo>
                  <a:cubicBezTo>
                    <a:pt x="2529539" y="647078"/>
                    <a:pt x="2526466" y="654496"/>
                    <a:pt x="2520997" y="659966"/>
                  </a:cubicBezTo>
                  <a:cubicBezTo>
                    <a:pt x="2515527" y="665435"/>
                    <a:pt x="2508109" y="668508"/>
                    <a:pt x="2500375" y="668508"/>
                  </a:cubicBezTo>
                  <a:lnTo>
                    <a:pt x="29164" y="668508"/>
                  </a:lnTo>
                  <a:cubicBezTo>
                    <a:pt x="21429" y="668508"/>
                    <a:pt x="14011" y="665435"/>
                    <a:pt x="8542" y="659966"/>
                  </a:cubicBezTo>
                  <a:cubicBezTo>
                    <a:pt x="3073" y="654496"/>
                    <a:pt x="0" y="647078"/>
                    <a:pt x="0" y="639344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EFEFEF">
                <a:alpha val="9882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2529539" cy="678033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317686" y="4780879"/>
            <a:ext cx="7643103" cy="176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Implementar un sistema de notificaciones y reportes en tiempo real</a:t>
            </a:r>
            <a:r>
              <a:rPr lang="en-US" sz="1993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que permita a los apoderados acceder y contibuír fácilmente al progreso y desarrollo de sus hijos, fomentando una comunicación efectiva entre la institución y las familias.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034138" y="8774393"/>
            <a:ext cx="8229249" cy="871484"/>
          </a:xfrm>
          <a:custGeom>
            <a:avLst/>
            <a:gdLst/>
            <a:ahLst/>
            <a:cxnLst/>
            <a:rect r="r" b="b" t="t" l="l"/>
            <a:pathLst>
              <a:path h="871484" w="8229249">
                <a:moveTo>
                  <a:pt x="0" y="0"/>
                </a:moveTo>
                <a:lnTo>
                  <a:pt x="8229249" y="0"/>
                </a:lnTo>
                <a:lnTo>
                  <a:pt x="8229249" y="871484"/>
                </a:lnTo>
                <a:lnTo>
                  <a:pt x="0" y="87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6495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5043663" y="7035305"/>
            <a:ext cx="8229249" cy="2174830"/>
            <a:chOff x="0" y="0"/>
            <a:chExt cx="2529539" cy="6685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29539" cy="668508"/>
            </a:xfrm>
            <a:custGeom>
              <a:avLst/>
              <a:gdLst/>
              <a:ahLst/>
              <a:cxnLst/>
              <a:rect r="r" b="b" t="t" l="l"/>
              <a:pathLst>
                <a:path h="668508" w="2529539">
                  <a:moveTo>
                    <a:pt x="29164" y="0"/>
                  </a:moveTo>
                  <a:lnTo>
                    <a:pt x="2500375" y="0"/>
                  </a:lnTo>
                  <a:cubicBezTo>
                    <a:pt x="2508109" y="0"/>
                    <a:pt x="2515527" y="3073"/>
                    <a:pt x="2520997" y="8542"/>
                  </a:cubicBezTo>
                  <a:cubicBezTo>
                    <a:pt x="2526466" y="14011"/>
                    <a:pt x="2529539" y="21429"/>
                    <a:pt x="2529539" y="29164"/>
                  </a:cubicBezTo>
                  <a:lnTo>
                    <a:pt x="2529539" y="639344"/>
                  </a:lnTo>
                  <a:cubicBezTo>
                    <a:pt x="2529539" y="647078"/>
                    <a:pt x="2526466" y="654496"/>
                    <a:pt x="2520997" y="659966"/>
                  </a:cubicBezTo>
                  <a:cubicBezTo>
                    <a:pt x="2515527" y="665435"/>
                    <a:pt x="2508109" y="668508"/>
                    <a:pt x="2500375" y="668508"/>
                  </a:cubicBezTo>
                  <a:lnTo>
                    <a:pt x="29164" y="668508"/>
                  </a:lnTo>
                  <a:cubicBezTo>
                    <a:pt x="21429" y="668508"/>
                    <a:pt x="14011" y="665435"/>
                    <a:pt x="8542" y="659966"/>
                  </a:cubicBezTo>
                  <a:cubicBezTo>
                    <a:pt x="3073" y="654496"/>
                    <a:pt x="0" y="647078"/>
                    <a:pt x="0" y="639344"/>
                  </a:cubicBezTo>
                  <a:lnTo>
                    <a:pt x="0" y="29164"/>
                  </a:lnTo>
                  <a:cubicBezTo>
                    <a:pt x="0" y="21429"/>
                    <a:pt x="3073" y="14011"/>
                    <a:pt x="8542" y="8542"/>
                  </a:cubicBezTo>
                  <a:cubicBezTo>
                    <a:pt x="14011" y="3073"/>
                    <a:pt x="21429" y="0"/>
                    <a:pt x="2916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2529539" cy="678033"/>
            </a:xfrm>
            <a:prstGeom prst="rect">
              <a:avLst/>
            </a:prstGeom>
          </p:spPr>
          <p:txBody>
            <a:bodyPr anchor="ctr" rtlCol="false" tIns="60616" lIns="60616" bIns="60616" rIns="60616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5336736" y="7241459"/>
            <a:ext cx="7643103" cy="176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308" indent="-215154" lvl="1">
              <a:lnSpc>
                <a:spcPts val="2790"/>
              </a:lnSpc>
              <a:buFont typeface="Arial"/>
              <a:buChar char="•"/>
            </a:pPr>
            <a:r>
              <a:rPr lang="en-US" b="true" sz="1993">
                <a:solidFill>
                  <a:srgbClr val="100F0D"/>
                </a:solidFill>
                <a:latin typeface="Montserrat Light Bold"/>
                <a:ea typeface="Montserrat Light Bold"/>
                <a:cs typeface="Montserrat Light Bold"/>
                <a:sym typeface="Montserrat Light Bold"/>
              </a:rPr>
              <a:t>Establecer protocolos de seguridad para proteger la información sensible de los estudiantes</a:t>
            </a:r>
            <a:r>
              <a:rPr lang="en-US" sz="1993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asegurando que el sistema cumpla con las normativas de privacidad y protección de datos personales, generando confianza en su uso.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3700" y="687777"/>
            <a:ext cx="14289175" cy="1303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3"/>
              </a:lnSpc>
            </a:pPr>
            <a:r>
              <a:rPr lang="en-US" b="true" sz="9431" spc="924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OBJETIVOS ESPECÍFICOS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DAGPqR_uxQo</dc:identifier>
  <dcterms:modified xsi:type="dcterms:W3CDTF">2011-08-01T06:04:30Z</dcterms:modified>
  <cp:revision>1</cp:revision>
  <dc:title>Definicion Proyecto APT</dc:title>
</cp:coreProperties>
</file>