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75F"/>
    <a:srgbClr val="0B1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-102"/>
      </p:cViewPr>
      <p:guideLst>
        <p:guide orient="horz" pos="2160"/>
        <p:guide pos="3840"/>
        <p:guide pos="325"/>
        <p:guide pos="7355"/>
        <p:guide orient="horz" pos="23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D315-2846-4B4B-A190-EEBD2C7F90E5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9A9C-4C5D-4D2E-851D-CC5B15E53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39A9C-4C5D-4D2E-851D-CC5B15E53E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3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879F-87AB-A149-8DF4-1B5DA67F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B5471-7647-348F-9DC9-BB7B3A89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09954-A9D7-630B-7BCA-6D36AA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E4EC2-1C38-998A-4A05-EE77D553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3A3B2-8AAD-9D28-1F85-D049970D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78CD5-89EA-61AA-0BE8-3D31F06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8777A-3F6F-71FC-AF39-DECA20D8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D78E0-E2F0-9DD8-F9A0-835D2485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EDA5F-BC32-81B6-DEF8-38FD0FE2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3F5A8-5E0C-F693-C618-96C14FF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50E04-54D0-26BC-E2FA-4C1E997F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FBE88E-323E-C305-AB05-E868539E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5EF57-EC90-A2AE-93D2-DE28986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C5039-7678-C904-2D2B-BE12C16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F93A9-32A6-A19E-53C5-C50DE030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0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BE99-BCB6-AE3A-B1C1-D97EBF5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89F2E-04F1-B560-DE6D-74E1590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554CE-3592-1028-DEE4-321B11E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C254-9AB5-DBBE-C6E0-E6B7114A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D4C17-8F46-CC5D-3BA8-13821390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05-210B-9DC7-64FF-C853FB6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30C933-46B7-D7B6-50CD-3DBE368D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F60DB-9244-6881-E44C-D3E8E4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C88F2-E6C0-66D1-B6F6-A39D57FE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79DCC-CEFD-0313-81EB-D02443AE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9C592-1312-4F46-D6DF-497407B5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F8E47-3EAD-08E8-3AB8-EE4ACAC10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6EF4D-928E-21F3-8200-6713A614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D4101-C5BC-28FF-4EF4-A8744455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A8987-4F96-03BD-0260-128695B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679AA-979F-4C07-EC69-A88F3491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B1A9E-BF47-A983-A633-99A6BC8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4CFC5-06EB-32A9-25C3-EC5D64E9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75F988-4427-7684-D93F-7BAC617C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0E4912-E3E3-83ED-4351-CEB6A02C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F2EADA-00F5-D260-7EE4-AC6E651A6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484AE-5C16-1B90-3B16-8064D084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11E231-E38D-B138-9CC5-DFBF0C68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A9FF3-BD09-4DD0-4213-8041D9D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C9FA-FB90-3445-98A3-1EE73537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E79ADF-81D6-46B9-43F6-2D8D4C4B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D7AB95-6590-B89F-27CC-7537ED91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A24090-CDEA-3FD1-5BAD-1482AE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6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4319E-69D2-5CE4-0B05-F0195676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8EF73A-326D-C066-1486-88E728A9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441B0E-0843-1A8C-CA0B-C65D4D53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AE4BE-E773-A67D-2BAF-0056C87A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4ED07-0C97-43C8-834E-1978F48C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47997-1801-BBCE-708F-C33DE69E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94121F-2F8E-C386-C968-40E8784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E7FB4-9024-B16D-6A2C-815D6966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2893AD-07B5-F776-CF91-A198548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2C757-6D85-19BF-6D67-5E48C1D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3A47C-C8F9-ED58-0651-9C5CCEFCA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3790AA-98CB-D3CB-CC11-8AA25BF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733E2-0C80-2863-B654-78BE5D0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D6EBF-D617-3607-77C4-7B7899B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D20863-F6F7-0E45-B5ED-1755B8A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A02A96-D7EE-E440-6C72-E88DD73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4C48F-BE11-2CAE-AF0F-3A95341C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1C6F1-64A3-3CE7-1879-1CD99719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0971E-85D7-4925-A186-D4F946D63362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EC542-450C-65AB-FD27-20057256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76E76-1202-B796-69C0-C6D51247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011EA2E-6710-7034-DE8C-7763A92DDF6F}"/>
              </a:ext>
            </a:extLst>
          </p:cNvPr>
          <p:cNvSpPr/>
          <p:nvPr/>
        </p:nvSpPr>
        <p:spPr>
          <a:xfrm>
            <a:off x="9500616" y="0"/>
            <a:ext cx="2691384" cy="6858000"/>
          </a:xfrm>
          <a:prstGeom prst="rect">
            <a:avLst/>
          </a:prstGeom>
          <a:solidFill>
            <a:srgbClr val="0B1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95B112-6409-F075-1133-B7970A39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19" y="5785505"/>
            <a:ext cx="1727842" cy="5232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F17DBEF-8670-6B79-D2E0-A097BDC20B6D}"/>
              </a:ext>
            </a:extLst>
          </p:cNvPr>
          <p:cNvGrpSpPr/>
          <p:nvPr/>
        </p:nvGrpSpPr>
        <p:grpSpPr>
          <a:xfrm>
            <a:off x="589090" y="1966052"/>
            <a:ext cx="8984680" cy="2925896"/>
            <a:chOff x="515937" y="2124456"/>
            <a:chExt cx="8984680" cy="29258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45B729-44C4-C0C2-5BF5-FA4BE9156DC4}"/>
                </a:ext>
              </a:extLst>
            </p:cNvPr>
            <p:cNvSpPr txBox="1"/>
            <p:nvPr/>
          </p:nvSpPr>
          <p:spPr>
            <a:xfrm>
              <a:off x="515937" y="2124456"/>
              <a:ext cx="89846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solidFill>
                    <a:srgbClr val="B2275F"/>
                  </a:solidFill>
                  <a:latin typeface="TT Fors Trial DemiBold" panose="020B0003030001020000" pitchFamily="34" charset="0"/>
                </a:rPr>
                <a:t>AVALIAÇÃO DE OPORTUNIDADES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952A730-831B-1285-3320-848ECB9C5AF0}"/>
                </a:ext>
              </a:extLst>
            </p:cNvPr>
            <p:cNvSpPr txBox="1"/>
            <p:nvPr/>
          </p:nvSpPr>
          <p:spPr>
            <a:xfrm>
              <a:off x="515938" y="3942356"/>
              <a:ext cx="8984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B2275F"/>
                  </a:solidFill>
                  <a:latin typeface="TT Fors Trial Light" panose="020B0003030001020000" pitchFamily="34" charset="0"/>
                </a:rPr>
                <a:t>Flotação</a:t>
              </a:r>
              <a:endParaRPr lang="pt-BR" sz="3600" dirty="0">
                <a:solidFill>
                  <a:srgbClr val="B2275F"/>
                </a:solidFill>
                <a:latin typeface="TT Fors Trial Light" panose="020B0003030001020000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503A83-B6AF-B926-86AF-0C62DE9E3AD7}"/>
                </a:ext>
              </a:extLst>
            </p:cNvPr>
            <p:cNvSpPr txBox="1"/>
            <p:nvPr/>
          </p:nvSpPr>
          <p:spPr>
            <a:xfrm>
              <a:off x="515938" y="4650242"/>
              <a:ext cx="8984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B2275F"/>
                  </a:solidFill>
                  <a:latin typeface="TT Fors Trial Thin" panose="020B0003030001020000" pitchFamily="34" charset="0"/>
                </a:rPr>
                <a:t>29 de maio de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3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0BF01-0959-CA33-4EF5-60B95291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9FFBB0-1396-A768-1F36-83212A112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9B3AB8-D8F0-11EF-15F6-CE41A0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037D3B-55C1-79CF-1D24-1E22DFE9ECE2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3B0EF-0C55-709F-495D-14139091A409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teste inicial, foram criados cenários utilizando todas as variáveis presentes nos dados brutos e variando a utilização das variáveis temporais: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1: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apenas dados originais;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2: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dados originais + % de sílica no concentrado atrasado em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 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originais + % de sílica no concentrado atrasado de 1h até 7h (dados com índice de correlação &gt; 0.2).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Em todos os casos, a melhor performance foi obtida utilizando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 Os melhores MSE e R² para dados de teste e dados brutos serão utilizados como baseline para aprimoramento.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B2CF120-8FC0-D1A4-6560-67F46515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0347"/>
              </p:ext>
            </p:extLst>
          </p:nvPr>
        </p:nvGraphicFramePr>
        <p:xfrm>
          <a:off x="6600032" y="2008818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982997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999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5933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800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 (1,1549)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(1,1170)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8770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(0,5806)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4255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(0,5691)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8588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1159D42-E283-B630-8AEB-71F60C4A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9716"/>
              </p:ext>
            </p:extLst>
          </p:nvPr>
        </p:nvGraphicFramePr>
        <p:xfrm>
          <a:off x="6600032" y="4204053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83935626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603224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938803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679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 (-0,2727)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(0,1183)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80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(0,4858)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(0,5620)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666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(0,4960)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(0,6140)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369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436D7A-819C-5CB5-5B3D-9CEEE4423CA8}"/>
              </a:ext>
            </a:extLst>
          </p:cNvPr>
          <p:cNvSpPr txBox="1"/>
          <p:nvPr/>
        </p:nvSpPr>
        <p:spPr>
          <a:xfrm>
            <a:off x="7213137" y="1594922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(MSE)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565695-9A90-FBA6-E0CD-4D460A000F67}"/>
              </a:ext>
            </a:extLst>
          </p:cNvPr>
          <p:cNvSpPr txBox="1"/>
          <p:nvPr/>
        </p:nvSpPr>
        <p:spPr>
          <a:xfrm>
            <a:off x="7349393" y="380077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(R²)</a:t>
            </a:r>
          </a:p>
        </p:txBody>
      </p:sp>
    </p:spTree>
    <p:extLst>
      <p:ext uri="{BB962C8B-B14F-4D97-AF65-F5344CB8AC3E}">
        <p14:creationId xmlns:p14="http://schemas.microsoft.com/office/powerpoint/2010/main" val="326800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D4B2-71BC-E6AC-F97C-B9670CE9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4F5169-6A70-CEF6-98AC-CEA304D2232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767EB-F084-59FC-B136-D697F301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788934-856B-BC76-CA8F-4E764A4958C6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3982AD-B006-F50D-F52E-963F274DCB72}"/>
              </a:ext>
            </a:extLst>
          </p:cNvPr>
          <p:cNvSpPr txBox="1"/>
          <p:nvPr/>
        </p:nvSpPr>
        <p:spPr>
          <a:xfrm>
            <a:off x="515939" y="1535404"/>
            <a:ext cx="11160124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o baseline em mente, e considerando a melhor performance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as variáveis desse cenário foram submetidas a um algoritmo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eliminação recursiva de features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que indica a melhor quantidade de features, bem como as melhores a serem utilizadas.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utilizadas 3 rodadas desse algoritmo: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modelo de regressão linear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): mesmo resultando objetivando otimizar tanto MSE quanto R²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MSE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Apesar de sua performance nos cenários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inciais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pelos resultados encontrados e otimização de tempo, o modelo HGB não foi submetido a esse algoritmo.</a:t>
            </a:r>
          </a:p>
        </p:txBody>
      </p:sp>
    </p:spTree>
    <p:extLst>
      <p:ext uri="{BB962C8B-B14F-4D97-AF65-F5344CB8AC3E}">
        <p14:creationId xmlns:p14="http://schemas.microsoft.com/office/powerpoint/2010/main" val="378553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ACEF-7A1E-09C2-F537-A9C377E8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C2C785-E5A6-F250-08B0-45CCDD55A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093A2E-D4D6-1FB3-E474-F2F13A85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9A10-51E1-9088-5D58-3D97EBD34EF4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191E51-4B35-5DFF-5AE6-5D42407C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30408"/>
              </p:ext>
            </p:extLst>
          </p:nvPr>
        </p:nvGraphicFramePr>
        <p:xfrm>
          <a:off x="7081012" y="1495842"/>
          <a:ext cx="3771900" cy="1000125"/>
        </p:xfrm>
        <a:graphic>
          <a:graphicData uri="http://schemas.openxmlformats.org/drawingml/2006/table">
            <a:tbl>
              <a:tblPr/>
              <a:tblGrid>
                <a:gridCol w="561502">
                  <a:extLst>
                    <a:ext uri="{9D8B030D-6E8A-4147-A177-3AD203B41FA5}">
                      <a16:colId xmlns:a16="http://schemas.microsoft.com/office/drawing/2014/main" val="4181053106"/>
                    </a:ext>
                  </a:extLst>
                </a:gridCol>
                <a:gridCol w="1624233">
                  <a:extLst>
                    <a:ext uri="{9D8B030D-6E8A-4147-A177-3AD203B41FA5}">
                      <a16:colId xmlns:a16="http://schemas.microsoft.com/office/drawing/2014/main" val="2754898187"/>
                    </a:ext>
                  </a:extLst>
                </a:gridCol>
                <a:gridCol w="1586165">
                  <a:extLst>
                    <a:ext uri="{9D8B030D-6E8A-4147-A177-3AD203B41FA5}">
                      <a16:colId xmlns:a16="http://schemas.microsoft.com/office/drawing/2014/main" val="73041824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817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0,4891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13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2803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B83CC19-6A02-1867-A5EE-8F58E23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37258"/>
              </p:ext>
            </p:extLst>
          </p:nvPr>
        </p:nvGraphicFramePr>
        <p:xfrm>
          <a:off x="6998462" y="2988420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4766020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4801783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8759017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554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78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3008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9922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F04AD67-3873-EC13-F30A-1A897D3EC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64222"/>
              </p:ext>
            </p:extLst>
          </p:nvPr>
        </p:nvGraphicFramePr>
        <p:xfrm>
          <a:off x="6998462" y="4805136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391583389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7044306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9058982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7767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0,3360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007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0,7348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8968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3133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C542134-2AF4-9A2B-CD6A-68381BA49103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melhores resultados obtidos com as features selecionadas, tanto nos dados de teste quanto brutos, foram para o cenário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Dessa forma, foi realizada uma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nova rodada de eliminação recursiva de features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as variáveis restantes, para os modelos de regressão linear e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 regressão,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não houve alteração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RF, houve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redução de uma variável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seleção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RF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foi testada e obteve os melhores resultados nos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905C88-720A-0D7F-6739-D8543869A558}"/>
              </a:ext>
            </a:extLst>
          </p:cNvPr>
          <p:cNvSpPr txBox="1"/>
          <p:nvPr/>
        </p:nvSpPr>
        <p:spPr>
          <a:xfrm>
            <a:off x="7982559" y="112117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Baseline inicial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508FD-F518-DB6C-923C-AEC78A13D370}"/>
              </a:ext>
            </a:extLst>
          </p:cNvPr>
          <p:cNvSpPr txBox="1"/>
          <p:nvPr/>
        </p:nvSpPr>
        <p:spPr>
          <a:xfrm>
            <a:off x="8116408" y="2609850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endParaRPr lang="pt-BR" b="1" dirty="0">
              <a:solidFill>
                <a:srgbClr val="B2275F"/>
              </a:solidFill>
              <a:latin typeface="TT Fors Trial" panose="020B0003030001020000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70E35F-A467-66E1-D6C9-1F018C917806}"/>
              </a:ext>
            </a:extLst>
          </p:cNvPr>
          <p:cNvSpPr txBox="1"/>
          <p:nvPr/>
        </p:nvSpPr>
        <p:spPr>
          <a:xfrm>
            <a:off x="7144187" y="443930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 – nova iteração</a:t>
            </a:r>
          </a:p>
        </p:txBody>
      </p:sp>
    </p:spTree>
    <p:extLst>
      <p:ext uri="{BB962C8B-B14F-4D97-AF65-F5344CB8AC3E}">
        <p14:creationId xmlns:p14="http://schemas.microsoft.com/office/powerpoint/2010/main" val="51648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557D-FDF2-5373-280B-8B51DE3D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A9A1A9-11D2-F588-CFCE-D2D21F1B68C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42779F-A27F-1E60-4AF9-6F43A054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667277-85B2-BFB8-F800-C2AF506A95D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de teste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B4E1E4-84B1-A3F8-1C4C-AAD9CB01CDA6}"/>
              </a:ext>
            </a:extLst>
          </p:cNvPr>
          <p:cNvSpPr txBox="1"/>
          <p:nvPr/>
        </p:nvSpPr>
        <p:spPr>
          <a:xfrm>
            <a:off x="515938" y="1076186"/>
            <a:ext cx="11160125" cy="263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horários de teste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de regressão linear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0,5197 (22,3%) e R² 0,5398 no teste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- MSE 0,5271 (22,7%) e R² 0,5839 nos dados brutos;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peso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 de sílica atrasada em 1h (58,4%), densidade da polpa (49,5%) e sílica atrasada em 2h (11,4%). Pesos menores que 10% nas outras variáveis.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8" name="Imagem 17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8D36D2FB-5584-52B7-72E6-9B640D28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3"/>
            <a:ext cx="11160124" cy="29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16F2-49C8-EA97-F329-106B0C80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Linha do tempo&#10;&#10;O conteúdo gerado por IA pode estar incorreto.">
            <a:extLst>
              <a:ext uri="{FF2B5EF4-FFF2-40B4-BE49-F238E27FC236}">
                <a16:creationId xmlns:a16="http://schemas.microsoft.com/office/drawing/2014/main" id="{4B04794A-0D83-B4C2-F502-89EDE47D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4"/>
            <a:ext cx="11160125" cy="29601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4A559D7-1F8C-81FC-CD8D-8F624273998D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081F71-C454-FE2C-A501-BC758914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A8D45C-68FB-7530-F9A9-EC0114EA7D7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brutos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B48AA1-C512-2BB3-FD21-8C867D5DFF56}"/>
              </a:ext>
            </a:extLst>
          </p:cNvPr>
          <p:cNvSpPr txBox="1"/>
          <p:nvPr/>
        </p:nvSpPr>
        <p:spPr>
          <a:xfrm>
            <a:off x="515938" y="1076186"/>
            <a:ext cx="11160125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brutos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Random Forest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– segunda iteração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MSE 0,6072 (26,1%) e R² 0,4622 no teste -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0,3360 (14,4%) e R² 0,7348 nos 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importância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para as variáveis de sílica do concentrado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Importância muito elevada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valor do concentra atrasado 1h.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0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C051-50BE-07A6-2ACC-5DEE22B4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CBA91E-F09C-B8D2-FDC6-3390C04349E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E322B1-C856-1A60-A2A6-ABB250F2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1B2E8E-0C9D-5535-270F-0F65FDCB9F5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Conclusões e próximos passos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19941C-B7CE-E9C3-17B1-F99D29F0A249}"/>
              </a:ext>
            </a:extLst>
          </p:cNvPr>
          <p:cNvSpPr txBox="1"/>
          <p:nvPr/>
        </p:nvSpPr>
        <p:spPr>
          <a:xfrm>
            <a:off x="515938" y="1594189"/>
            <a:ext cx="11160124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Podemos notar que, mesmo com modelos simples e pouca otimização,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os dados demonstram alto poder preditivo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considerando a mensuração da sílica no concentrado como objetivo;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Ainda existem possibilidades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dos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para redução do erro e aumento do índice de correlação: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de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hiperparâmetros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Combinação de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de forma a distribuir melhor o peso/importância das variáveis.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 modelo desenvolvido pode ser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implementado online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trazendo diversos benefícios: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Maior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assertividade no controle manual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do operador, que agora consegue prever o valor atual da variável de processo;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Possibilidade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implementação de uma malha de controle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utilizando a previsão do % de sílica no concentrado para manipular automaticamente a dosagem de amina.</a:t>
            </a:r>
          </a:p>
        </p:txBody>
      </p:sp>
    </p:spTree>
    <p:extLst>
      <p:ext uri="{BB962C8B-B14F-4D97-AF65-F5344CB8AC3E}">
        <p14:creationId xmlns:p14="http://schemas.microsoft.com/office/powerpoint/2010/main" val="26391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352B-7A65-0DB3-8D27-8FB3B0200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93F758-BE02-17A4-708F-2D9F8FDCE6A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310E13-1400-B0D3-6270-7B9A3D24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684BB-8B35-094E-D0C0-32EA0D8271FB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CEA7DA-788B-C9B8-B9D9-E307BC992812}"/>
              </a:ext>
            </a:extLst>
          </p:cNvPr>
          <p:cNvSpPr txBox="1"/>
          <p:nvPr/>
        </p:nvSpPr>
        <p:spPr>
          <a:xfrm>
            <a:off x="515938" y="1076186"/>
            <a:ext cx="111601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Flotação de minério de ferro com sílica como principal mineral de ganga.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Objetivo: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aumentar a concentração de minério de ferro e reduzir a concentração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entrada (polpa):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54,6% de minério de ferro e 16,5%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saída (concentrado):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65,2% de minério de ferro e 2,2% de sílica.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A37A16B2-6CDF-12B3-176A-07D75AD4D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85824"/>
            <a:ext cx="11160125" cy="29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03D-B44D-E6B6-E9E5-8847BB03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6A8278-E4ED-218A-97DD-A74FF65C872E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AAA34D-3FD7-98F7-63E5-6DA28A5D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DC340B-38CB-8E51-5F14-7975D94B823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A16002-8D61-796D-ED80-27EF966B684F}"/>
              </a:ext>
            </a:extLst>
          </p:cNvPr>
          <p:cNvSpPr txBox="1"/>
          <p:nvPr/>
        </p:nvSpPr>
        <p:spPr>
          <a:xfrm>
            <a:off x="515938" y="1076186"/>
            <a:ext cx="11160125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Amina e amido são utilizados como coletor e depressor, respectivamente.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Concentrações de minério de ferro e sílica são inversamente proporcionais e complementares (quando uma aumenta, outra abaixa).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Dados disponíveis: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do concentrado é medido em laboratório, com amostras a cada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da polpa também é medido em laboratório, mas de forma mais irregular;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demais dados de processo são medidas online, amostradas a cada 20s. Estão disponíveis dados de: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Vazão, pH e densidade da polpa;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amina;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amido;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Nível das colunas de flotação;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ar nas colunas de flotação.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1FF5D-0273-2E92-E6D3-5D08A7E4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11F7F0-E7F4-0123-9DF2-CD6CB3D0753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39D52A-F109-1460-AD9E-2DA143AB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A257A1-FBA2-9FA7-5DE6-1CE414E126D1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&#10;&#10;O conteúdo gerado por IA pode estar incorreto.">
            <a:extLst>
              <a:ext uri="{FF2B5EF4-FFF2-40B4-BE49-F238E27FC236}">
                <a16:creationId xmlns:a16="http://schemas.microsoft.com/office/drawing/2014/main" id="{68B90DA7-3136-4AF3-27BD-DE98BB3DE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076186"/>
            <a:ext cx="11160124" cy="505725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E0C5442-554C-FE10-9C0C-B56B6D65CC85}"/>
              </a:ext>
            </a:extLst>
          </p:cNvPr>
          <p:cNvSpPr/>
          <p:nvPr/>
        </p:nvSpPr>
        <p:spPr>
          <a:xfrm>
            <a:off x="3081528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AF639A-40B9-689F-CC5B-97F87BC43E13}"/>
              </a:ext>
            </a:extLst>
          </p:cNvPr>
          <p:cNvSpPr/>
          <p:nvPr/>
        </p:nvSpPr>
        <p:spPr>
          <a:xfrm>
            <a:off x="53644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723392-0B82-C688-59C8-FF756C91A046}"/>
              </a:ext>
            </a:extLst>
          </p:cNvPr>
          <p:cNvSpPr/>
          <p:nvPr/>
        </p:nvSpPr>
        <p:spPr>
          <a:xfrm>
            <a:off x="82600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4CFD0CF-9712-BC50-28DB-534FE4174012}"/>
              </a:ext>
            </a:extLst>
          </p:cNvPr>
          <p:cNvSpPr/>
          <p:nvPr/>
        </p:nvSpPr>
        <p:spPr>
          <a:xfrm>
            <a:off x="1024126" y="3604810"/>
            <a:ext cx="2377442" cy="1022053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% de sílica no concentrado guarda relação próxima com vazão de amina e densidade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6C5013-5AE6-493A-AF10-282413F12628}"/>
              </a:ext>
            </a:extLst>
          </p:cNvPr>
          <p:cNvCxnSpPr/>
          <p:nvPr/>
        </p:nvCxnSpPr>
        <p:spPr>
          <a:xfrm>
            <a:off x="8970264" y="2441448"/>
            <a:ext cx="438912" cy="438912"/>
          </a:xfrm>
          <a:prstGeom prst="straightConnector1">
            <a:avLst/>
          </a:prstGeom>
          <a:ln w="38100">
            <a:solidFill>
              <a:srgbClr val="B227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523D669-22A0-DD1B-DE7F-25B5E2B92F20}"/>
              </a:ext>
            </a:extLst>
          </p:cNvPr>
          <p:cNvSpPr/>
          <p:nvPr/>
        </p:nvSpPr>
        <p:spPr>
          <a:xfrm>
            <a:off x="9585131" y="3291840"/>
            <a:ext cx="2009461" cy="886969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A atuação para adequação dos valores de sílica é feita na dosagem de amina</a:t>
            </a:r>
          </a:p>
        </p:txBody>
      </p:sp>
    </p:spTree>
    <p:extLst>
      <p:ext uri="{BB962C8B-B14F-4D97-AF65-F5344CB8AC3E}">
        <p14:creationId xmlns:p14="http://schemas.microsoft.com/office/powerpoint/2010/main" val="12289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012F-8CE3-A227-276B-3D031E64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D60365-FFD3-2C6E-C98F-680522304F7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0DDF1B-7DCC-8700-46C4-E133955F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1184E0-A78F-F52A-4E35-6A52CF07232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E1305C-AD89-8BC2-A7F7-1CE234383608}"/>
              </a:ext>
            </a:extLst>
          </p:cNvPr>
          <p:cNvSpPr txBox="1"/>
          <p:nvPr/>
        </p:nvSpPr>
        <p:spPr>
          <a:xfrm>
            <a:off x="515938" y="1076186"/>
            <a:ext cx="11160125" cy="230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10/03/2017 às 01h até 09/09/2017 às 23h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Total de 183 dias e 22 horas (4.414 horas).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Não há dados entre 16/03/2017 às 06h até 29/03/2017 às 12h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19 dias e 11 horas (467 horas).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Como o restante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está completo, considerou-se apenas os dados a partir de 29/03/2017, resultando num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164 dias e 11 horas (3.947 horas)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Muitas das variáveis online possuem momentos em que estão travadas ou em que há interpolação diretamente nos dados, como pode ser visto na vazão de ar da coluna 05.</a:t>
            </a:r>
          </a:p>
        </p:txBody>
      </p:sp>
      <p:pic>
        <p:nvPicPr>
          <p:cNvPr id="18" name="Imagem 17" descr="Gráfico&#10;&#10;O conteúdo gerado por IA pode estar incorreto.">
            <a:extLst>
              <a:ext uri="{FF2B5EF4-FFF2-40B4-BE49-F238E27FC236}">
                <a16:creationId xmlns:a16="http://schemas.microsoft.com/office/drawing/2014/main" id="{86B45F2B-4961-2B11-C1B4-1C11C0018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535871"/>
            <a:ext cx="11160125" cy="264445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521F7CA-8F95-40A8-0272-FC2D014E6FE6}"/>
              </a:ext>
            </a:extLst>
          </p:cNvPr>
          <p:cNvSpPr/>
          <p:nvPr/>
        </p:nvSpPr>
        <p:spPr>
          <a:xfrm>
            <a:off x="1399032" y="3730696"/>
            <a:ext cx="15727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84A260-9A1E-41FF-DF61-C7352D0CBACC}"/>
              </a:ext>
            </a:extLst>
          </p:cNvPr>
          <p:cNvSpPr/>
          <p:nvPr/>
        </p:nvSpPr>
        <p:spPr>
          <a:xfrm>
            <a:off x="8711184" y="3730695"/>
            <a:ext cx="8869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8635AC-DB96-9BBF-C4A2-FF7E245F93D8}"/>
              </a:ext>
            </a:extLst>
          </p:cNvPr>
          <p:cNvSpPr/>
          <p:nvPr/>
        </p:nvSpPr>
        <p:spPr>
          <a:xfrm>
            <a:off x="10481245" y="3730695"/>
            <a:ext cx="551691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78D50C-BD4A-EB43-E11B-25C489024524}"/>
              </a:ext>
            </a:extLst>
          </p:cNvPr>
          <p:cNvSpPr/>
          <p:nvPr/>
        </p:nvSpPr>
        <p:spPr>
          <a:xfrm>
            <a:off x="7855523" y="3730695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3072D4-D2FA-0F6C-4938-12F56500FE84}"/>
              </a:ext>
            </a:extLst>
          </p:cNvPr>
          <p:cNvSpPr/>
          <p:nvPr/>
        </p:nvSpPr>
        <p:spPr>
          <a:xfrm>
            <a:off x="8186230" y="3730694"/>
            <a:ext cx="239967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798C74-C159-3E39-E695-F5288C069BD1}"/>
              </a:ext>
            </a:extLst>
          </p:cNvPr>
          <p:cNvSpPr/>
          <p:nvPr/>
        </p:nvSpPr>
        <p:spPr>
          <a:xfrm>
            <a:off x="5714020" y="3730694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8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5FE8-B786-EFB3-FA2B-8C2A95A3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93B6FA-FE61-722A-D9C8-BC888B3FA635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046925-A406-2019-2B71-75DB0211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04A351-D797-8BC7-F8DE-E7B7028CCA88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0DAC4D-130C-A175-C501-1427076F8773}"/>
              </a:ext>
            </a:extLst>
          </p:cNvPr>
          <p:cNvSpPr txBox="1"/>
          <p:nvPr/>
        </p:nvSpPr>
        <p:spPr>
          <a:xfrm>
            <a:off x="515938" y="1076186"/>
            <a:ext cx="11160125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Comportamento de interpolação também foi encontrado nas variáveis de laboratório.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tratamento das variáveis foi dividido entre as variáveis online e de laboratório: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de laboratório: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em que as variáveis ficaram travadas por um tempo muito maior que a amostragem esperada (1-2h);</a:t>
            </a:r>
          </a:p>
          <a:p>
            <a:pPr marL="1657350" lvl="3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Pelo menos um turno completo (8h) para concentrado, dois (16h) para alimentação;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Também foram desconsiderados momentos em que as variáveis tinham seu valor modificado a cada ponto (20s), indicando interpolação;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essas considerações,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89,9%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87,8%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de ferro e sílica no concentrado, respectivamente,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64,4%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do ferro e sílica na alimentação.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online: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nos quais as variáveis ficavam travadas por mais de 1h, considerando a amostragem da variável de interesse;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EB44-A7D6-9024-D778-67A548FE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9B37C6-97D1-77B7-37CF-E57251670E1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4C80B-10CF-1519-2513-8980286B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0AA388-B9D2-F41E-2110-F1861C3DF7DA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C99856-D5C0-AAD5-BF8A-635AC91C49B9}"/>
              </a:ext>
            </a:extLst>
          </p:cNvPr>
          <p:cNvSpPr txBox="1"/>
          <p:nvPr/>
        </p:nvSpPr>
        <p:spPr>
          <a:xfrm>
            <a:off x="515938" y="1076186"/>
            <a:ext cx="11160125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Já em termos de interpolação, variações lineares inesperadas foram identificadas através da análise das derivadas (diferença entre os pontos), removendo períodos em que a segunda derivada era nula;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Na maioria das variáveis analisadas,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mais de 95%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originais. Apenas a vazão de ar das colunas 04 e 05, que possuíam maior período travadas, ficaram com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64%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dos dados originais após o filtro.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Por fim, considerando que o % de sílica no concentrado, dado de interesse, é amostrado de maneira horária,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todos os outros dados foram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reamostrados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utilizando as médias horárias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para permitir análises de correlação e treinamento dos modelos.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Pontos em que a variável de interesse havia sido filtrada foram desconsiderados, uma vez que não é possível treinar o modelo sem considerá-la;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Restaram, no total,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3.535 horas a serem analisadas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pontos em que as variáveis foram filtradas foram considerados como nulos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NaN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), para permitir o trabalho com diferentes modelos.</a:t>
            </a:r>
          </a:p>
        </p:txBody>
      </p:sp>
    </p:spTree>
    <p:extLst>
      <p:ext uri="{BB962C8B-B14F-4D97-AF65-F5344CB8AC3E}">
        <p14:creationId xmlns:p14="http://schemas.microsoft.com/office/powerpoint/2010/main" val="304055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119B-289E-5558-C383-9146BA78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BEB45E-5FFC-1AA8-F6DF-8E91663C3F9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9DF24-4D37-1938-D42D-C4B3F26AE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BBD1A4-AED0-E9AD-B6C2-A7C110E0D58E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inicial de variáveis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2FC1C75D-705E-A27A-4E2B-387C61E6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628"/>
            <a:ext cx="5580062" cy="25000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F83BB-4BD8-4A4E-B8AF-4EC7F1654565}"/>
              </a:ext>
            </a:extLst>
          </p:cNvPr>
          <p:cNvSpPr txBox="1"/>
          <p:nvPr/>
        </p:nvSpPr>
        <p:spPr>
          <a:xfrm>
            <a:off x="515939" y="1076186"/>
            <a:ext cx="5580062" cy="619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Após tratamento, foi realizada uma análise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correlação das variáveis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presentes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com a sílica do concentrado;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Além do minério de ferro no concentrado, guardam correlações com índice acima de 0.1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vazão de amina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níveis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5, 6 e 7, bem como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fluxo de ar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1, 2, e 3, 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pH da polpa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Elevado índice de autocorrelação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 % de sílica no concentrado, chegando a 0.77 na variável atrasada em 1h. Diversos valores de atraso mantém alta autocorrelação.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criadas variáveis atrasadas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todos os atrasos com índice maior que 0.2 (1h a 7h).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C435CA8-1E77-36B8-33BD-F464D063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3158"/>
            <a:ext cx="5580063" cy="2599653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CF29D8-5E00-2615-1EB8-F6BADA26490F}"/>
              </a:ext>
            </a:extLst>
          </p:cNvPr>
          <p:cNvCxnSpPr>
            <a:cxnSpLocks/>
          </p:cNvCxnSpPr>
          <p:nvPr/>
        </p:nvCxnSpPr>
        <p:spPr>
          <a:xfrm>
            <a:off x="6547104" y="5349240"/>
            <a:ext cx="50474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7C5C2A-6A46-BE57-A490-847EC3A0F7D3}"/>
              </a:ext>
            </a:extLst>
          </p:cNvPr>
          <p:cNvSpPr/>
          <p:nvPr/>
        </p:nvSpPr>
        <p:spPr>
          <a:xfrm>
            <a:off x="6214173" y="5266945"/>
            <a:ext cx="332930" cy="164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5BA6-7D36-4803-F0F4-32074CA4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4E7509-A1E9-7C9C-3AF0-3727606AE4D2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FF87F-BE16-2694-C0ED-A7444737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627EBA-6248-F182-2C7C-811A3336C699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E41CB4-8FF1-18E3-27E2-ACAC2C2DA384}"/>
              </a:ext>
            </a:extLst>
          </p:cNvPr>
          <p:cNvSpPr txBox="1"/>
          <p:nvPr/>
        </p:nvSpPr>
        <p:spPr>
          <a:xfrm>
            <a:off x="515938" y="1076186"/>
            <a:ext cx="11160125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Considerando que queremos prever o valor de uma variável pelo comportamento de outras, devemos utilizar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algoritmos de regressão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teste, foram escolhidos 3 algoritmos, um mais simples,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regressão linear (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e dois mais complexos,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Random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(RF)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Histogram-based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Gradient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Boosting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(HGB)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dados horários foram separados em grupos de treinamento e teste.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80%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foram separados para treinamento (2828h), e o restante para teste (707h);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Uma vez que há relações temporais entre as variáveis, os dados foram separados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mantendo sua ordem temporal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não utilizando algoritmos randomizados de separação.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avaliar a performance dos modelos desenvolvidos, foram utilizados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erro quadrático médio (MSE)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Todos os modelos foram testados na amostra de teste, contendo dados horários, e em seguida em toda a base dos dados brutos (a cada 20s), para avaliar a performance em ambos cenários.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variável de % de minério de ferro no concentrado foi desconsiderada como variável dependente, por ter comportamento proporcional e complementar à sílica.</a:t>
            </a:r>
          </a:p>
        </p:txBody>
      </p:sp>
    </p:spTree>
    <p:extLst>
      <p:ext uri="{BB962C8B-B14F-4D97-AF65-F5344CB8AC3E}">
        <p14:creationId xmlns:p14="http://schemas.microsoft.com/office/powerpoint/2010/main" val="106066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1808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TT Fors Trial</vt:lpstr>
      <vt:lpstr>TT Fors Trial DemiBold</vt:lpstr>
      <vt:lpstr>TT Fors Trial Light</vt:lpstr>
      <vt:lpstr>TT Fors Trial Thin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Leone Borges</dc:creator>
  <cp:lastModifiedBy>Matheus Leone Borges</cp:lastModifiedBy>
  <cp:revision>14</cp:revision>
  <dcterms:created xsi:type="dcterms:W3CDTF">2025-05-26T22:06:44Z</dcterms:created>
  <dcterms:modified xsi:type="dcterms:W3CDTF">2025-05-29T23:02:59Z</dcterms:modified>
</cp:coreProperties>
</file>