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8"/>
  </p:notesMasterIdLst>
  <p:sldIdLst>
    <p:sldId id="257" r:id="rId2"/>
    <p:sldId id="258" r:id="rId3"/>
    <p:sldId id="270" r:id="rId4"/>
    <p:sldId id="259" r:id="rId5"/>
    <p:sldId id="260" r:id="rId6"/>
    <p:sldId id="269" r:id="rId7"/>
    <p:sldId id="262" r:id="rId8"/>
    <p:sldId id="263" r:id="rId9"/>
    <p:sldId id="264" r:id="rId10"/>
    <p:sldId id="265" r:id="rId11"/>
    <p:sldId id="274" r:id="rId12"/>
    <p:sldId id="273" r:id="rId13"/>
    <p:sldId id="271" r:id="rId14"/>
    <p:sldId id="272" r:id="rId15"/>
    <p:sldId id="268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lu\OneDrive\Documents\Thinkful\Capstone%201\Capstone%201.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lu\OneDrive\Documents\Thinkful\Capstone%201\Capstone%201.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lu\OneDrive\Documents\Thinkful\Capstone%201\Capstone%201.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lu\OneDrive\Documents\Thinkful\Capstone%201\Capstone%201.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lu\OneDrive\Documents\Thinkful\Capstone%201\Capstone%201.5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lu\OneDrive\Documents\Thinkful\Capstone%201\Capstone%201.5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lu\OneDrive\Documents\Thinkful\Capstone%201\Capstone%201.5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Baseline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C4-41FB-941F-6D51B8CE5ECE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C4-41FB-941F-6D51B8CE5ECE}"/>
              </c:ext>
            </c:extLst>
          </c:dPt>
          <c:dLbls>
            <c:numFmt formatCode="_(&quot;$&quot;* #,##0_);_(&quot;$&quot;* \(#,##0\);_(&quot;$&quot;* &quot;-&quot;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Sheet1!$L$27:$N$27</c:f>
              <c:strCache>
                <c:ptCount val="3"/>
                <c:pt idx="0">
                  <c:v>2018 Revenue</c:v>
                </c:pt>
                <c:pt idx="1">
                  <c:v>2018 Cost</c:v>
                </c:pt>
                <c:pt idx="2">
                  <c:v>2018 Profit</c:v>
                </c:pt>
              </c:strCache>
            </c:strRef>
          </c:cat>
          <c:val>
            <c:numRef>
              <c:f>Sheet1!$L$28:$N$28</c:f>
              <c:numCache>
                <c:formatCode>_("$"* #,##0.00_);_("$"* \(#,##0.00\);_("$"* "-"??_);_(@_)</c:formatCode>
                <c:ptCount val="3"/>
                <c:pt idx="0">
                  <c:v>52830207</c:v>
                </c:pt>
                <c:pt idx="1">
                  <c:v>33076688.639999997</c:v>
                </c:pt>
                <c:pt idx="2">
                  <c:v>19753518.360000003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C4-41FB-941F-6D51B8CE5E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794968632"/>
        <c:axId val="794969288"/>
      </c:barChart>
      <c:catAx>
        <c:axId val="79496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969288"/>
        <c:crosses val="autoZero"/>
        <c:auto val="1"/>
        <c:lblAlgn val="ctr"/>
        <c:lblOffset val="100"/>
        <c:noMultiLvlLbl val="0"/>
      </c:catAx>
      <c:valAx>
        <c:axId val="794969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968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 1 Difference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25-4186-B62A-0ECCF1588C07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694837597532211"/>
                      <c:h val="0.1026124766249561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1125-4186-B62A-0ECCF1588C07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660163629959324"/>
                      <c:h val="0.1026124766249561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125-4186-B62A-0ECCF1588C07}"/>
                </c:ext>
              </c:extLst>
            </c:dLbl>
            <c:numFmt formatCode="_(&quot;$&quot;* #,##0_);_(&quot;$&quot;* \(#,##0\);_(&quot;$&quot;* &quot;-&quot;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Sheet1!$L$46:$M$46</c:f>
              <c:strCache>
                <c:ptCount val="2"/>
                <c:pt idx="0">
                  <c:v>2018 Profit</c:v>
                </c:pt>
                <c:pt idx="1">
                  <c:v>Strategy 1 Profit</c:v>
                </c:pt>
              </c:strCache>
            </c:strRef>
          </c:cat>
          <c:val>
            <c:numRef>
              <c:f>Sheet1!$L$47:$M$47</c:f>
              <c:numCache>
                <c:formatCode>_("$"* #,##0.00_);_("$"* \(#,##0.00\);_("$"* "-"??_);_(@_)</c:formatCode>
                <c:ptCount val="2"/>
                <c:pt idx="0">
                  <c:v>19753518.360000003</c:v>
                </c:pt>
                <c:pt idx="1">
                  <c:v>21675077.846282739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25-4186-B62A-0ECCF1588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691438880"/>
        <c:axId val="691442488"/>
      </c:barChart>
      <c:catAx>
        <c:axId val="69143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442488"/>
        <c:crosses val="autoZero"/>
        <c:auto val="1"/>
        <c:lblAlgn val="ctr"/>
        <c:lblOffset val="100"/>
        <c:noMultiLvlLbl val="0"/>
      </c:catAx>
      <c:valAx>
        <c:axId val="691442488"/>
        <c:scaling>
          <c:orientation val="minMax"/>
          <c:max val="35000000"/>
          <c:min val="15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69143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</a:t>
            </a:r>
            <a:r>
              <a:rPr lang="en-US" baseline="0"/>
              <a:t> 2 Difference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27-4FF6-97D3-25D3D86519C4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127923570767107"/>
                      <c:h val="0.1026124272970386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D927-4FF6-97D3-25D3D86519C4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654563694035827"/>
                      <c:h val="0.1026124272970386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927-4FF6-97D3-25D3D86519C4}"/>
                </c:ext>
              </c:extLst>
            </c:dLbl>
            <c:numFmt formatCode="_(&quot;$&quot;* #,##0_);_(&quot;$&quot;* \(#,##0\);_(&quot;$&quot;* &quot;-&quot;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Sheet1!$L$65:$M$65</c:f>
              <c:strCache>
                <c:ptCount val="2"/>
                <c:pt idx="0">
                  <c:v>2018 Profit</c:v>
                </c:pt>
                <c:pt idx="1">
                  <c:v>Strategy 2 Profit</c:v>
                </c:pt>
              </c:strCache>
            </c:strRef>
          </c:cat>
          <c:val>
            <c:numRef>
              <c:f>Sheet1!$L$66:$M$66</c:f>
              <c:numCache>
                <c:formatCode>_("$"* #,##0.00_);_("$"* \(#,##0.00\);_("$"* "-"??_);_(@_)</c:formatCode>
                <c:ptCount val="2"/>
                <c:pt idx="0">
                  <c:v>19753518.360000003</c:v>
                </c:pt>
                <c:pt idx="1">
                  <c:v>29636964.4185878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27-4FF6-97D3-25D3D86519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691816504"/>
        <c:axId val="691814536"/>
      </c:barChart>
      <c:catAx>
        <c:axId val="691816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814536"/>
        <c:crosses val="autoZero"/>
        <c:auto val="1"/>
        <c:lblAlgn val="ctr"/>
        <c:lblOffset val="100"/>
        <c:noMultiLvlLbl val="0"/>
      </c:catAx>
      <c:valAx>
        <c:axId val="691814536"/>
        <c:scaling>
          <c:orientation val="minMax"/>
          <c:max val="35000000"/>
          <c:min val="15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691816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Strategy</a:t>
            </a:r>
            <a:r>
              <a:rPr lang="en-US" baseline="0"/>
              <a:t> 3 Difference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69-45EB-BA5A-DFF94D9EE5C7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80603872661626"/>
                      <c:h val="0.102612451960991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D069-45EB-BA5A-DFF94D9EE5C7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307242096050759"/>
                      <c:h val="0.102612451960991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069-45EB-BA5A-DFF94D9EE5C7}"/>
                </c:ext>
              </c:extLst>
            </c:dLbl>
            <c:numFmt formatCode="_(&quot;$&quot;* #,##0_);_(&quot;$&quot;* \(#,##0\);_(&quot;$&quot;* &quot;-&quot;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Sheet1!$L$86:$M$86</c:f>
              <c:strCache>
                <c:ptCount val="2"/>
                <c:pt idx="0">
                  <c:v>2018 Profit</c:v>
                </c:pt>
                <c:pt idx="1">
                  <c:v>Strategy 3 Profit</c:v>
                </c:pt>
              </c:strCache>
            </c:strRef>
          </c:cat>
          <c:val>
            <c:numRef>
              <c:f>Sheet1!$L$87:$M$87</c:f>
              <c:numCache>
                <c:formatCode>_("$"* #,##0.00_);_("$"* \(#,##0.00\);_("$"* "-"??_);_(@_)</c:formatCode>
                <c:ptCount val="2"/>
                <c:pt idx="0">
                  <c:v>19753518.360000003</c:v>
                </c:pt>
                <c:pt idx="1">
                  <c:v>32512616.769424111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69-45EB-BA5A-DFF94D9EE5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738171744"/>
        <c:axId val="738173712"/>
      </c:barChart>
      <c:catAx>
        <c:axId val="73817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73712"/>
        <c:crosses val="autoZero"/>
        <c:auto val="1"/>
        <c:lblAlgn val="ctr"/>
        <c:lblOffset val="100"/>
        <c:noMultiLvlLbl val="0"/>
      </c:catAx>
      <c:valAx>
        <c:axId val="738173712"/>
        <c:scaling>
          <c:orientation val="minMax"/>
          <c:max val="35000000"/>
          <c:min val="1500000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73817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Projected</a:t>
            </a:r>
            <a:r>
              <a:rPr lang="en-US" baseline="0"/>
              <a:t>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09-4E40-B400-E425CE4FD403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09-4E40-B400-E425CE4FD40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Sheet1!$L$6:$N$6</c:f>
              <c:strCache>
                <c:ptCount val="3"/>
                <c:pt idx="0">
                  <c:v>Projected Revenue</c:v>
                </c:pt>
                <c:pt idx="1">
                  <c:v>Projected Cost</c:v>
                </c:pt>
                <c:pt idx="2">
                  <c:v>Projected Profit</c:v>
                </c:pt>
              </c:strCache>
            </c:strRef>
          </c:cat>
          <c:val>
            <c:numRef>
              <c:f>Sheet1!$L$7:$N$7</c:f>
              <c:numCache>
                <c:formatCode>_("$"* #,##0_);_("$"* \(#,##0\);_("$"* "-"??_);_(@_)</c:formatCode>
                <c:ptCount val="3"/>
                <c:pt idx="0">
                  <c:v>82127649.729424104</c:v>
                </c:pt>
                <c:pt idx="1">
                  <c:v>49615032.959999993</c:v>
                </c:pt>
                <c:pt idx="2">
                  <c:v>32512616.769424111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09-4E40-B400-E425CE4FD4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794983064"/>
        <c:axId val="794983720"/>
      </c:barChart>
      <c:catAx>
        <c:axId val="794983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983720"/>
        <c:crosses val="autoZero"/>
        <c:auto val="1"/>
        <c:lblAlgn val="ctr"/>
        <c:lblOffset val="100"/>
        <c:noMultiLvlLbl val="0"/>
      </c:catAx>
      <c:valAx>
        <c:axId val="794983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983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Projected</a:t>
            </a:r>
            <a:r>
              <a:rPr lang="en-US" baseline="0"/>
              <a:t>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9D8-4964-A0BD-E6CAA7D3154E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9D8-4964-A0BD-E6CAA7D3154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Sheet1!$L$6:$N$6</c:f>
              <c:strCache>
                <c:ptCount val="3"/>
                <c:pt idx="0">
                  <c:v>Projected Revenue</c:v>
                </c:pt>
                <c:pt idx="1">
                  <c:v>Projected Cost</c:v>
                </c:pt>
                <c:pt idx="2">
                  <c:v>Projected Profit</c:v>
                </c:pt>
              </c:strCache>
            </c:strRef>
          </c:cat>
          <c:val>
            <c:numRef>
              <c:f>Sheet1!$L$7:$N$7</c:f>
              <c:numCache>
                <c:formatCode>_("$"* #,##0_);_("$"* \(#,##0\);_("$"* "-"??_);_(@_)</c:formatCode>
                <c:ptCount val="3"/>
                <c:pt idx="0">
                  <c:v>82127649.729424104</c:v>
                </c:pt>
                <c:pt idx="1">
                  <c:v>49615032.959999993</c:v>
                </c:pt>
                <c:pt idx="2">
                  <c:v>32512616.769424111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D8-4964-A0BD-E6CAA7D315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794983064"/>
        <c:axId val="794983720"/>
      </c:barChart>
      <c:catAx>
        <c:axId val="794983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983720"/>
        <c:crosses val="autoZero"/>
        <c:auto val="1"/>
        <c:lblAlgn val="ctr"/>
        <c:lblOffset val="100"/>
        <c:noMultiLvlLbl val="0"/>
      </c:catAx>
      <c:valAx>
        <c:axId val="794983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983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Baseline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28-4581-AB66-A737197B1F9E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28-4581-AB66-A737197B1F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Sheet1!$L$27:$N$27</c:f>
              <c:strCache>
                <c:ptCount val="3"/>
                <c:pt idx="0">
                  <c:v>2018 Revenue</c:v>
                </c:pt>
                <c:pt idx="1">
                  <c:v>2018 Cost</c:v>
                </c:pt>
                <c:pt idx="2">
                  <c:v>2018 Profit</c:v>
                </c:pt>
              </c:strCache>
            </c:strRef>
          </c:cat>
          <c:val>
            <c:numRef>
              <c:f>Sheet1!$L$28:$N$28</c:f>
              <c:numCache>
                <c:formatCode>_("$"* #,##0_);_("$"* \(#,##0\);_("$"* "-"??_);_(@_)</c:formatCode>
                <c:ptCount val="3"/>
                <c:pt idx="0">
                  <c:v>52830207</c:v>
                </c:pt>
                <c:pt idx="1">
                  <c:v>33076688.639999997</c:v>
                </c:pt>
                <c:pt idx="2">
                  <c:v>19753518.360000003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28-4581-AB66-A737197B1F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794968632"/>
        <c:axId val="794969288"/>
      </c:barChart>
      <c:catAx>
        <c:axId val="79496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969288"/>
        <c:crosses val="autoZero"/>
        <c:auto val="1"/>
        <c:lblAlgn val="ctr"/>
        <c:lblOffset val="100"/>
        <c:noMultiLvlLbl val="0"/>
      </c:catAx>
      <c:valAx>
        <c:axId val="794969288"/>
        <c:scaling>
          <c:orientation val="minMax"/>
          <c:max val="9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968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39F0A-7135-4EFD-883F-7A9E03419856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7445-0AD3-43C9-8A7B-AE2EA61C3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4763-6DFC-4DD8-A5AE-7465B6FBA4C3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EC27-C267-427E-8527-1B59965666E1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5BFD-E6BE-489C-B437-315C22B8BD88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1D8B-4BF7-4B84-AC4B-6F40B66BCDD7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EC2D-BA59-476D-9EC2-B53B8E0DC1EB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8130-D568-483E-B8CC-64B3529DDC3C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D41A-FFB4-4DE5-8F9A-66C5A5BC0D2E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463E-0534-471D-B6FA-161DF9A7B286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C296-16E5-4FB8-9C6B-35EDFDDDCE73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8422B739-A77F-4AEB-BB62-56BDB0D5A5F3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AF0B3D-A7C6-4121-AFCD-ED5F6D8E02C9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039BFD2-6FE8-4F64-BD0C-C972884C3391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Strategies to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Mathew Wellons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662A0E-63CA-4469-B56B-08AFECBE0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100" y="0"/>
            <a:ext cx="3848899" cy="174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4A2C-FB25-4CFD-913A-7BB4A113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09D07-F130-451E-97CF-6BA8C30FD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56141"/>
            <a:ext cx="6335998" cy="4160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4AEA7B-6504-4CE8-8349-6B7F7D4D6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56835"/>
            <a:ext cx="4540040" cy="4159725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2C5BBCB-383A-4E94-A075-0F2E14955D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123057"/>
              </p:ext>
            </p:extLst>
          </p:nvPr>
        </p:nvGraphicFramePr>
        <p:xfrm>
          <a:off x="7433278" y="1956140"/>
          <a:ext cx="3722402" cy="416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DEE76AD-EFEE-4483-95C0-3005B666B20E}"/>
              </a:ext>
            </a:extLst>
          </p:cNvPr>
          <p:cNvSpPr txBox="1"/>
          <p:nvPr/>
        </p:nvSpPr>
        <p:spPr>
          <a:xfrm>
            <a:off x="1064430" y="1517886"/>
            <a:ext cx="1006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Strategy 1: Increase pricing by rounding up to nearest $9.99 and adding 10% to higher risk customers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150214-0F02-419F-9164-C439271ABED0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12312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What’s the plan?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F6D0EB0-9432-4B98-BC76-50034EC2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6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D28FEF-AE8D-43AC-AD0C-381E5038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56141"/>
            <a:ext cx="6401998" cy="4160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32B37-BD64-472F-B3D8-57C201837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956142"/>
            <a:ext cx="4540799" cy="416042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47EA97C-9D2D-40B2-9B63-AE499B7799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935300"/>
              </p:ext>
            </p:extLst>
          </p:nvPr>
        </p:nvGraphicFramePr>
        <p:xfrm>
          <a:off x="7499278" y="1956140"/>
          <a:ext cx="3656402" cy="4160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2566A3-83AE-443A-96DE-4086507983FD}"/>
              </a:ext>
            </a:extLst>
          </p:cNvPr>
          <p:cNvSpPr txBox="1"/>
          <p:nvPr/>
        </p:nvSpPr>
        <p:spPr>
          <a:xfrm>
            <a:off x="1958285" y="1517886"/>
            <a:ext cx="815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Strategy 2: Increase number of locations, and as a result, vehicles and days rented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0E44C5-6C3B-4A97-A09E-B5896AC7A3A1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12312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What’s the plan?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9C00E30-BA6E-4562-B08C-DB0973C5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3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4DBBC7-7718-4A5C-B133-D2F180739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56139"/>
            <a:ext cx="6402000" cy="4160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31B0E9-ABF4-4A71-8348-DD2D7748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56139"/>
            <a:ext cx="4540800" cy="4160421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DDC3063-E95C-4B40-8572-74425BA30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019115"/>
              </p:ext>
            </p:extLst>
          </p:nvPr>
        </p:nvGraphicFramePr>
        <p:xfrm>
          <a:off x="7499280" y="1956139"/>
          <a:ext cx="3656400" cy="4160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EE16D9A-0135-440E-84EC-A0FDD9F01D48}"/>
              </a:ext>
            </a:extLst>
          </p:cNvPr>
          <p:cNvSpPr txBox="1"/>
          <p:nvPr/>
        </p:nvSpPr>
        <p:spPr>
          <a:xfrm>
            <a:off x="3431296" y="1517886"/>
            <a:ext cx="532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Strategy 3: Combine tactics from Strategies 1 and 2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BD35B15-794E-4CEB-B823-C86A1B33A1FD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12312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What’s the plan?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BADBEBA-D4FE-4C9E-976E-9BF0196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6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665-C285-4FC5-9661-724286B2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Going…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4AF2B-7F09-422F-B2B8-F244F6E14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By simply applying strategy 3, the combined approach of increasing our pricing and location count, we project a profit of around $32.5 Million in 2019!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035608-DF23-45CA-AC3F-5BDA5F9B6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3010"/>
              </p:ext>
            </p:extLst>
          </p:nvPr>
        </p:nvGraphicFramePr>
        <p:xfrm>
          <a:off x="5459413" y="812800"/>
          <a:ext cx="5927725" cy="529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8C2770-8798-43AA-86C0-7C6C908C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0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1A37-5A36-4DD2-9099-2247BC37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31283"/>
          </a:xfrm>
        </p:spPr>
        <p:txBody>
          <a:bodyPr/>
          <a:lstStyle/>
          <a:p>
            <a:pPr algn="ctr"/>
            <a:r>
              <a:rPr lang="en-US" dirty="0"/>
              <a:t>Let’s Do This Together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9035608-DF23-45CA-AC3F-5BDA5F9B68E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77649387"/>
              </p:ext>
            </p:extLst>
          </p:nvPr>
        </p:nvGraphicFramePr>
        <p:xfrm>
          <a:off x="6096000" y="2263806"/>
          <a:ext cx="5125375" cy="3605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1483E7-2A72-48B2-9330-85267A6BE0C3}"/>
              </a:ext>
            </a:extLst>
          </p:cNvPr>
          <p:cNvSpPr txBox="1"/>
          <p:nvPr/>
        </p:nvSpPr>
        <p:spPr>
          <a:xfrm>
            <a:off x="2211879" y="1517886"/>
            <a:ext cx="776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Recommended Strategy for 2019: Strategy 3, increasing locations and pricing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2C8C6A2-F516-4C63-B74D-9250E7D45D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74250"/>
              </p:ext>
            </p:extLst>
          </p:nvPr>
        </p:nvGraphicFramePr>
        <p:xfrm>
          <a:off x="1097280" y="2256518"/>
          <a:ext cx="4998720" cy="3605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F2D76-BEF4-4C7B-A715-BCC5B3B3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Your leave behind material includes most documentation and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2D09-577F-4D0D-8EE7-3C05CBBB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74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6EEDA09C-1B7B-4615-AE95-B34A7BFE8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7057" y="0"/>
            <a:ext cx="10117900" cy="45783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pPr lvl="0"/>
            <a:r>
              <a:rPr lang="en-US" sz="5400" i="1" dirty="0"/>
              <a:t>We will make our goal!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>
            <a:normAutofit/>
          </a:bodyPr>
          <a:lstStyle/>
          <a:p>
            <a:r>
              <a:rPr lang="en-US" dirty="0"/>
              <a:t>A special thanks to: https://fictionalcompanies.fandom.com/wiki/Lariat_Rent-A-Car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855A1-1BDE-4A40-B337-A8C44497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8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Attaining $30 Million profit in 2019 is a jump, lets take it together!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Providing us with what we need to expand lariat to new heights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CE923-861E-4973-9526-F9C6FD49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A665-C285-4FC5-9661-724286B2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4AF2B-7F09-422F-B2B8-F244F6E14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start this journey with our baseline data from 2018.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2C8C6A2-F516-4C63-B74D-9250E7D45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33914"/>
              </p:ext>
            </p:extLst>
          </p:nvPr>
        </p:nvGraphicFramePr>
        <p:xfrm>
          <a:off x="5459413" y="812800"/>
          <a:ext cx="5927725" cy="529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83F0D-A684-4F40-BB46-0D0B43DE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2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7576-851E-4EA2-8E5A-3ACD15FC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pic>
        <p:nvPicPr>
          <p:cNvPr id="6" name="Content Placeholder 5" descr="Qr code&#10;&#10;Description automatically generated">
            <a:extLst>
              <a:ext uri="{FF2B5EF4-FFF2-40B4-BE49-F238E27FC236}">
                <a16:creationId xmlns:a16="http://schemas.microsoft.com/office/drawing/2014/main" id="{FE0622E3-954F-4984-A152-4B7F8B155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30825" y="1133475"/>
            <a:ext cx="6121400" cy="45910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825CC-485A-4DF9-B05C-555A946C6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Lariat is the only rental car company utilizing an old pricing scale. Let’s change that!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8E9B5F-F530-4A05-BCA6-C230698B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4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CA2B-1AF1-457A-8CF2-523258E6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with the old…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8BEB-970F-403A-9590-9028546C2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pricing 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AC3C8B4-3D61-45A0-9A15-6FBA21BBBCB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1503907"/>
              </p:ext>
            </p:extLst>
          </p:nvPr>
        </p:nvGraphicFramePr>
        <p:xfrm>
          <a:off x="1096963" y="2957513"/>
          <a:ext cx="46402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262">
                  <a:extLst>
                    <a:ext uri="{9D8B030D-6E8A-4147-A177-3AD203B41FA5}">
                      <a16:colId xmlns:a16="http://schemas.microsoft.com/office/drawing/2014/main" val="2460168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148.00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778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103.00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646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198.00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536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237.00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258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97.00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232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113.00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025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181.00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57215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52745-372E-42BB-B5F3-22062182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CA2B-1AF1-457A-8CF2-523258E6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with the old…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8BEB-970F-403A-9590-9028546C2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pricing 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AC3C8B4-3D61-45A0-9A15-6FBA21BBBCB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096963" y="2957513"/>
          <a:ext cx="46402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262">
                  <a:extLst>
                    <a:ext uri="{9D8B030D-6E8A-4147-A177-3AD203B41FA5}">
                      <a16:colId xmlns:a16="http://schemas.microsoft.com/office/drawing/2014/main" val="2460168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148.00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778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103.00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646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198.00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536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237.00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258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97.00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232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113.00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025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181.00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5721543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0AF40-3445-435D-AD47-B14337C6F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Proposed pricing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029D43F-1C95-49C5-819A-F3345D926A62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516688" y="2957513"/>
          <a:ext cx="46386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8675">
                  <a:extLst>
                    <a:ext uri="{9D8B030D-6E8A-4147-A177-3AD203B41FA5}">
                      <a16:colId xmlns:a16="http://schemas.microsoft.com/office/drawing/2014/main" val="2412931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$     149.99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317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$     109.99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311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$     199.99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69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$     239.99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949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$      99.99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689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$     119.99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663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$     189.99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07058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4A96-9988-4280-AFFD-61913A81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8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1626-2AFE-4510-994F-FC76C972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51E251-8BCF-47FD-B19D-A4B65D228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95" y="1509236"/>
            <a:ext cx="5852160" cy="39014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E3B9A-C878-4366-8661-9FBE1FB86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Network is everything! Our network could use some more… just more!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31C1C6-C0E8-4ADB-A508-AEC5A3B1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7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9AD7-C3F2-4C77-8750-5DAF78AC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In with the new!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96E69-55FB-4871-BCE8-EF24ED846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ten branches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DACCE1-1C52-4B5E-B5E0-C2E5B64D24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80" y="2830685"/>
            <a:ext cx="3687214" cy="25153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938B6-80BD-4D51-985C-AF73CB887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279795" cy="736282"/>
          </a:xfrm>
        </p:spPr>
        <p:txBody>
          <a:bodyPr/>
          <a:lstStyle/>
          <a:p>
            <a:pPr algn="r"/>
            <a:r>
              <a:rPr lang="en-US" dirty="0"/>
              <a:t>Bottom ten branches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970EEA-3082-43D2-B426-C7C1ADD52D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07508" y="2793683"/>
            <a:ext cx="3388231" cy="25524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F22E3-D734-48C0-8269-D28CFB0E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8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7D95-33D1-46FD-96FD-DC1AC016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31282"/>
          </a:xfrm>
        </p:spPr>
        <p:txBody>
          <a:bodyPr/>
          <a:lstStyle/>
          <a:p>
            <a:pPr algn="ctr"/>
            <a:r>
              <a:rPr lang="en-US" dirty="0"/>
              <a:t>What’s the plan?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52E7D-5BEF-49EC-8EB3-19205E52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56835"/>
            <a:ext cx="4540040" cy="4159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711BF9-2B0A-4D9D-A00B-1804DB211F82}"/>
              </a:ext>
            </a:extLst>
          </p:cNvPr>
          <p:cNvSpPr txBox="1"/>
          <p:nvPr/>
        </p:nvSpPr>
        <p:spPr>
          <a:xfrm>
            <a:off x="4122703" y="1552694"/>
            <a:ext cx="394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Baseline Data: Summary of 2018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D052F-EE5A-44F3-A595-72F92F0A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3255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366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Bookman Old Style</vt:lpstr>
      <vt:lpstr>Calibri</vt:lpstr>
      <vt:lpstr>Franklin Gothic Book</vt:lpstr>
      <vt:lpstr>1_RetrospectVTI</vt:lpstr>
      <vt:lpstr>Strategies to Progress</vt:lpstr>
      <vt:lpstr>Attaining $30 Million profit in 2019 is a jump, lets take it together!</vt:lpstr>
      <vt:lpstr>Where We Are…</vt:lpstr>
      <vt:lpstr>Pricing</vt:lpstr>
      <vt:lpstr>Out with the old…</vt:lpstr>
      <vt:lpstr>Out with the old…</vt:lpstr>
      <vt:lpstr>Locations</vt:lpstr>
      <vt:lpstr>In with the new!</vt:lpstr>
      <vt:lpstr>What’s the plan?</vt:lpstr>
      <vt:lpstr>PowerPoint Presentation</vt:lpstr>
      <vt:lpstr>PowerPoint Presentation</vt:lpstr>
      <vt:lpstr>PowerPoint Presentation</vt:lpstr>
      <vt:lpstr>Where We Are Going…</vt:lpstr>
      <vt:lpstr>Let’s Do This Together</vt:lpstr>
      <vt:lpstr>Any Questions?</vt:lpstr>
      <vt:lpstr>We will make our goal!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Strategies to Progress</dc:title>
  <dc:creator>Mathew Wellons</dc:creator>
  <cp:lastModifiedBy>Mathew Wellons</cp:lastModifiedBy>
  <cp:revision>23</cp:revision>
  <dcterms:created xsi:type="dcterms:W3CDTF">2020-12-10T21:57:40Z</dcterms:created>
  <dcterms:modified xsi:type="dcterms:W3CDTF">2020-12-18T18:34:15Z</dcterms:modified>
</cp:coreProperties>
</file>