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630C7B2B-EAF3-4FD9-AAF9-EBD8FBBFBAFE}"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p:spPr>
      </p:sp>
      <p:sp>
        <p:nvSpPr>
          <p:cNvPr id="137" name="PlaceHolder 2"/>
          <p:cNvSpPr>
            <a:spLocks noGrp="1"/>
          </p:cNvSpPr>
          <p:nvPr>
            <p:ph type="body"/>
          </p:nvPr>
        </p:nvSpPr>
        <p:spPr>
          <a:xfrm>
            <a:off x="756000" y="5078520"/>
            <a:ext cx="6047640" cy="9916560"/>
          </a:xfrm>
          <a:prstGeom prst="rect">
            <a:avLst/>
          </a:prstGeom>
        </p:spPr>
        <p:txBody>
          <a:bodyPr lIns="0" rIns="0" tIns="0" bIns="0"/>
          <a:p>
            <a:r>
              <a:rPr b="0" lang="en-GB" sz="2000" spc="-1" strike="noStrike">
                <a:latin typeface="Arial"/>
              </a:rPr>
              <a:t>Before Spark, there was MapReduce, a resilient distributed processing framework, which enabled Google to index the exploding volume of content on the web, across large clusters of commodity servers.</a:t>
            </a:r>
            <a:endParaRPr b="0" lang="en-GB" sz="2000" spc="-1" strike="noStrike">
              <a:latin typeface="Arial"/>
            </a:endParaRPr>
          </a:p>
          <a:p>
            <a:r>
              <a:rPr b="0" lang="en-GB" sz="2000" spc="-1" strike="noStrike">
                <a:latin typeface="Arial"/>
              </a:rPr>
              <a:t>3 core concepts to the Google strategy:</a:t>
            </a:r>
            <a:endParaRPr b="0" lang="en-GB" sz="2000" spc="-1" strike="noStrike">
              <a:latin typeface="Arial"/>
            </a:endParaRPr>
          </a:p>
          <a:p>
            <a:endParaRPr b="0" lang="en-GB" sz="2000" spc="-1" strike="noStrike">
              <a:latin typeface="Arial"/>
            </a:endParaRPr>
          </a:p>
          <a:p>
            <a:r>
              <a:rPr b="0" lang="en-GB" sz="2000" spc="-1" strike="noStrike">
                <a:latin typeface="Arial"/>
              </a:rPr>
              <a:t>Distribute data: when a data file is uploaded into the cluster, it is split into chunks, called data blocks, and distributed amongst the data nodes and replicated across the cluster.</a:t>
            </a:r>
            <a:endParaRPr b="0" lang="en-GB" sz="2000" spc="-1" strike="noStrike">
              <a:latin typeface="Arial"/>
            </a:endParaRPr>
          </a:p>
          <a:p>
            <a:r>
              <a:rPr b="0" lang="en-GB" sz="2000" spc="-1" strike="noStrike">
                <a:latin typeface="Arial"/>
              </a:rPr>
              <a:t>Distribute computation: users specify a map function that processes a key/value pair to generate a set of intermediate key/value pairs and a reduce function that merges all intermediate values associated with the same intermediate key. Programs written in this functional style are automatically parallelized and executed on a large cluster of commodity machines in the following way:</a:t>
            </a:r>
            <a:endParaRPr b="0" lang="en-GB" sz="2000" spc="-1" strike="noStrike">
              <a:latin typeface="Arial"/>
            </a:endParaRPr>
          </a:p>
          <a:p>
            <a:r>
              <a:rPr b="0" lang="en-GB" sz="2000" spc="-1" strike="noStrike">
                <a:latin typeface="Arial"/>
              </a:rPr>
              <a:t>The mapping process runs on each assigned data node, working only on its block of data from a distributed file.</a:t>
            </a:r>
            <a:endParaRPr b="0" lang="en-GB" sz="2000" spc="-1" strike="noStrike">
              <a:latin typeface="Arial"/>
            </a:endParaRPr>
          </a:p>
          <a:p>
            <a:r>
              <a:rPr b="0" lang="en-GB" sz="2000" spc="-1" strike="noStrike">
                <a:latin typeface="Arial"/>
              </a:rPr>
              <a:t>The results from the mapping processes are sent to the reducers in a process called "shuffle and sort": key/value pairs from the mappers are sorted by key, partitioned by the number of reducers, and then sent across the network and written to key sorted "sequence files" on the reducer nodes.</a:t>
            </a:r>
            <a:endParaRPr b="0" lang="en-GB" sz="2000" spc="-1" strike="noStrike">
              <a:latin typeface="Arial"/>
            </a:endParaRPr>
          </a:p>
          <a:p>
            <a:r>
              <a:rPr b="0" lang="en-GB" sz="2000" spc="-1" strike="noStrike">
                <a:latin typeface="Arial"/>
              </a:rPr>
              <a:t>The reducer process executes on its assigned node and works only on its subset of the data (its sequence file). The output from the reducer process is written to an output file.</a:t>
            </a:r>
            <a:endParaRPr b="0" lang="en-GB" sz="2000" spc="-1" strike="noStrike">
              <a:latin typeface="Arial"/>
            </a:endParaRPr>
          </a:p>
          <a:p>
            <a:r>
              <a:rPr b="0" lang="en-GB" sz="2000" spc="-1" strike="noStrike">
                <a:latin typeface="Arial"/>
              </a:rPr>
              <a:t>Tolerate faults: both data and computation can tolerate failures by failing over to another node for data or processing.</a:t>
            </a:r>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920" cy="4008600"/>
          </a:xfrm>
          <a:prstGeom prst="rect">
            <a:avLst/>
          </a:prstGeom>
        </p:spPr>
      </p:sp>
      <p:sp>
        <p:nvSpPr>
          <p:cNvPr id="133" name="PlaceHolder 2"/>
          <p:cNvSpPr>
            <a:spLocks noGrp="1"/>
          </p:cNvSpPr>
          <p:nvPr>
            <p:ph type="body"/>
          </p:nvPr>
        </p:nvSpPr>
        <p:spPr>
          <a:xfrm>
            <a:off x="756000" y="5078520"/>
            <a:ext cx="6047280" cy="5383080"/>
          </a:xfrm>
          <a:prstGeom prst="rect">
            <a:avLst/>
          </a:prstGeom>
        </p:spPr>
        <p:txBody>
          <a:bodyPr lIns="0" rIns="0" tIns="0" bIns="0"/>
          <a:p>
            <a:pPr marL="216000" indent="-216000">
              <a:lnSpc>
                <a:spcPct val="100000"/>
              </a:lnSpc>
            </a:pPr>
            <a:r>
              <a:rPr b="0" lang="en-GB" sz="2000" spc="-1" strike="noStrike">
                <a:latin typeface="Arial"/>
              </a:rPr>
              <a:t>Spark is a general-purpose distributed data processing engine that is suitable for use in a wide range of circumstances. </a:t>
            </a:r>
            <a:endParaRPr b="0" lang="en-GB" sz="2000" spc="-1" strike="noStrike">
              <a:latin typeface="Arial"/>
            </a:endParaRPr>
          </a:p>
          <a:p>
            <a:pPr marL="216000" indent="-216000">
              <a:lnSpc>
                <a:spcPct val="100000"/>
              </a:lnSpc>
            </a:pPr>
            <a:r>
              <a:rPr b="0" lang="en-GB" sz="2000" spc="-1" strike="noStrike">
                <a:latin typeface="Arial"/>
              </a:rPr>
              <a:t>On top of the Spark core data processing engine, there are libraries for </a:t>
            </a:r>
            <a:endParaRPr b="0" lang="en-GB" sz="2000" spc="-1" strike="noStrike">
              <a:latin typeface="Arial"/>
            </a:endParaRPr>
          </a:p>
          <a:p>
            <a:pPr marL="216000" indent="-216000">
              <a:lnSpc>
                <a:spcPct val="100000"/>
              </a:lnSpc>
            </a:pPr>
            <a:r>
              <a:rPr b="0" lang="en-GB" sz="2000" spc="-1" strike="noStrike">
                <a:latin typeface="Arial"/>
              </a:rPr>
              <a:t>SQL, </a:t>
            </a:r>
            <a:endParaRPr b="0" lang="en-GB" sz="2000" spc="-1" strike="noStrike">
              <a:latin typeface="Arial"/>
            </a:endParaRPr>
          </a:p>
          <a:p>
            <a:pPr marL="216000" indent="-216000">
              <a:lnSpc>
                <a:spcPct val="100000"/>
              </a:lnSpc>
            </a:pPr>
            <a:r>
              <a:rPr b="0" lang="en-GB" sz="2000" spc="-1" strike="noStrike">
                <a:latin typeface="Arial"/>
              </a:rPr>
              <a:t>machine learning, </a:t>
            </a:r>
            <a:endParaRPr b="0" lang="en-GB" sz="2000" spc="-1" strike="noStrike">
              <a:latin typeface="Arial"/>
            </a:endParaRPr>
          </a:p>
          <a:p>
            <a:pPr marL="216000" indent="-216000">
              <a:lnSpc>
                <a:spcPct val="100000"/>
              </a:lnSpc>
            </a:pPr>
            <a:r>
              <a:rPr b="0" lang="en-GB" sz="2000" spc="-1" strike="noStrike">
                <a:latin typeface="Arial"/>
              </a:rPr>
              <a:t>graph computation, </a:t>
            </a:r>
            <a:endParaRPr b="0" lang="en-GB" sz="2000" spc="-1" strike="noStrike">
              <a:latin typeface="Arial"/>
            </a:endParaRPr>
          </a:p>
          <a:p>
            <a:pPr marL="216000" indent="-216000">
              <a:lnSpc>
                <a:spcPct val="100000"/>
              </a:lnSpc>
            </a:pPr>
            <a:r>
              <a:rPr b="0" lang="en-GB" sz="2000" spc="-1" strike="noStrike">
                <a:latin typeface="Arial"/>
              </a:rPr>
              <a:t>and stream processing</a:t>
            </a:r>
            <a:endParaRPr b="0" lang="en-GB" sz="2000" spc="-1" strike="noStrike">
              <a:latin typeface="Arial"/>
            </a:endParaRPr>
          </a:p>
          <a:p>
            <a:pPr marL="216000" indent="-216000">
              <a:lnSpc>
                <a:spcPct val="100000"/>
              </a:lnSpc>
            </a:pPr>
            <a:r>
              <a:rPr b="0" lang="en-GB" sz="2000" spc="-1" strike="noStrike">
                <a:latin typeface="Arial"/>
              </a:rPr>
              <a:t>which can be used together in an application.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Programming languages supported by Spark include: Java, Python, Scala, and R. Application developers and data scientists incorporate Spark into their applications to rapidly query, analyze, and transform data at scale.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Tasks most frequently associated with Spark include ETL and SQL batch jobs across large data sets.</a:t>
            </a:r>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p:spPr>
      </p:sp>
      <p:sp>
        <p:nvSpPr>
          <p:cNvPr id="13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open source (No vendor lock-in), scalable, massively parallel, in-memory execution environment for running analytics applications</a:t>
            </a:r>
            <a:endParaRPr b="0" lang="en-GB" sz="2000" spc="-1" strike="noStrike">
              <a:latin typeface="Arial"/>
            </a:endParaRPr>
          </a:p>
          <a:p>
            <a:endParaRPr b="0" lang="en-GB" sz="2000" spc="-1" strike="noStrike">
              <a:latin typeface="Arial"/>
            </a:endParaRPr>
          </a:p>
          <a:p>
            <a:r>
              <a:rPr b="0" lang="en-GB" sz="2000" spc="-1" strike="noStrike">
                <a:latin typeface="Arial"/>
              </a:rPr>
              <a:t>Similarly to DataSynapse it is really good at crunching numbers.</a:t>
            </a:r>
            <a:endParaRPr b="0" lang="en-GB" sz="2000" spc="-1" strike="noStrike">
              <a:latin typeface="Arial"/>
            </a:endParaRPr>
          </a:p>
          <a:p>
            <a:endParaRPr b="0" lang="en-GB" sz="2000" spc="-1" strike="noStrike">
              <a:latin typeface="Arial"/>
            </a:endParaRPr>
          </a:p>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0000" y="39600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In a world of Distributed Computing</a:t>
            </a:r>
            <a:endParaRPr b="0" lang="en-GB" sz="3200" spc="-1" strike="noStrike">
              <a:latin typeface="Arial"/>
            </a:endParaRPr>
          </a:p>
        </p:txBody>
      </p:sp>
      <p:pic>
        <p:nvPicPr>
          <p:cNvPr id="83" name="" descr=""/>
          <p:cNvPicPr/>
          <p:nvPr/>
        </p:nvPicPr>
        <p:blipFill>
          <a:blip r:embed="rId1"/>
          <a:stretch/>
        </p:blipFill>
        <p:spPr>
          <a:xfrm>
            <a:off x="2007720" y="196200"/>
            <a:ext cx="6127920" cy="3259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74160"/>
            <a:ext cx="9071280" cy="124992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Let there be the light: MapReduce</a:t>
            </a:r>
            <a:endParaRPr b="0" lang="en-GB" sz="4400" spc="-1" strike="noStrike">
              <a:latin typeface="Arial"/>
            </a:endParaRPr>
          </a:p>
        </p:txBody>
      </p:sp>
      <p:sp>
        <p:nvSpPr>
          <p:cNvPr id="110" name="CustomShape 2"/>
          <p:cNvSpPr/>
          <p:nvPr/>
        </p:nvSpPr>
        <p:spPr>
          <a:xfrm>
            <a:off x="504000" y="1326600"/>
            <a:ext cx="9071280" cy="3287880"/>
          </a:xfrm>
          <a:prstGeom prst="rect">
            <a:avLst/>
          </a:prstGeom>
          <a:noFill/>
          <a:ln>
            <a:noFill/>
          </a:ln>
        </p:spPr>
        <p:style>
          <a:lnRef idx="0"/>
          <a:fillRef idx="0"/>
          <a:effectRef idx="0"/>
          <a:fontRef idx="minor"/>
        </p:style>
      </p:sp>
      <p:pic>
        <p:nvPicPr>
          <p:cNvPr id="111" name="" descr=""/>
          <p:cNvPicPr/>
          <p:nvPr/>
        </p:nvPicPr>
        <p:blipFill>
          <a:blip r:embed="rId1"/>
          <a:stretch/>
        </p:blipFill>
        <p:spPr>
          <a:xfrm>
            <a:off x="1803600" y="1224000"/>
            <a:ext cx="6476400" cy="4533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26080"/>
            <a:ext cx="9071280" cy="946080"/>
          </a:xfrm>
          <a:prstGeom prst="rect">
            <a:avLst/>
          </a:prstGeom>
          <a:noFill/>
          <a:ln>
            <a:noFill/>
          </a:ln>
        </p:spPr>
        <p:style>
          <a:lnRef idx="0"/>
          <a:fillRef idx="0"/>
          <a:effectRef idx="0"/>
          <a:fontRef idx="minor"/>
        </p:style>
      </p:sp>
      <p:sp>
        <p:nvSpPr>
          <p:cNvPr id="113" name="CustomShape 2"/>
          <p:cNvSpPr/>
          <p:nvPr/>
        </p:nvSpPr>
        <p:spPr>
          <a:xfrm>
            <a:off x="504000" y="1326600"/>
            <a:ext cx="9071280" cy="3287880"/>
          </a:xfrm>
          <a:prstGeom prst="rect">
            <a:avLst/>
          </a:prstGeom>
          <a:noFill/>
          <a:ln>
            <a:noFill/>
          </a:ln>
        </p:spPr>
        <p:style>
          <a:lnRef idx="0"/>
          <a:fillRef idx="0"/>
          <a:effectRef idx="0"/>
          <a:fontRef idx="minor"/>
        </p:style>
      </p:sp>
      <p:pic>
        <p:nvPicPr>
          <p:cNvPr id="114" name="" descr=""/>
          <p:cNvPicPr/>
          <p:nvPr/>
        </p:nvPicPr>
        <p:blipFill>
          <a:blip r:embed="rId1"/>
          <a:stretch/>
        </p:blipFill>
        <p:spPr>
          <a:xfrm>
            <a:off x="1830600" y="748440"/>
            <a:ext cx="6476400" cy="4895280"/>
          </a:xfrm>
          <a:prstGeom prst="rect">
            <a:avLst/>
          </a:prstGeom>
          <a:ln>
            <a:noFill/>
          </a:ln>
        </p:spPr>
      </p:pic>
      <p:sp>
        <p:nvSpPr>
          <p:cNvPr id="115" name="CustomShape 3"/>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MapReduce word count</a:t>
            </a:r>
            <a:endParaRPr b="0" lang="en-GB" sz="4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26080"/>
            <a:ext cx="9071280" cy="946080"/>
          </a:xfrm>
          <a:prstGeom prst="rect">
            <a:avLst/>
          </a:prstGeom>
          <a:noFill/>
          <a:ln>
            <a:noFill/>
          </a:ln>
        </p:spPr>
        <p:style>
          <a:lnRef idx="0"/>
          <a:fillRef idx="0"/>
          <a:effectRef idx="0"/>
          <a:fontRef idx="minor"/>
        </p:style>
      </p:sp>
      <p:sp>
        <p:nvSpPr>
          <p:cNvPr id="117" name="CustomShape 2"/>
          <p:cNvSpPr/>
          <p:nvPr/>
        </p:nvSpPr>
        <p:spPr>
          <a:xfrm>
            <a:off x="504000" y="1326600"/>
            <a:ext cx="9071280" cy="3287880"/>
          </a:xfrm>
          <a:prstGeom prst="rect">
            <a:avLst/>
          </a:prstGeom>
          <a:noFill/>
          <a:ln>
            <a:noFill/>
          </a:ln>
        </p:spPr>
        <p:style>
          <a:lnRef idx="0"/>
          <a:fillRef idx="0"/>
          <a:effectRef idx="0"/>
          <a:fontRef idx="minor"/>
        </p:style>
      </p:sp>
      <p:pic>
        <p:nvPicPr>
          <p:cNvPr id="118" name="" descr=""/>
          <p:cNvPicPr/>
          <p:nvPr/>
        </p:nvPicPr>
        <p:blipFill>
          <a:blip r:embed="rId1"/>
          <a:stretch/>
        </p:blipFill>
        <p:spPr>
          <a:xfrm>
            <a:off x="1830600" y="1372320"/>
            <a:ext cx="6476400" cy="3647520"/>
          </a:xfrm>
          <a:prstGeom prst="rect">
            <a:avLst/>
          </a:prstGeom>
          <a:ln>
            <a:noFill/>
          </a:ln>
        </p:spPr>
      </p:pic>
      <p:sp>
        <p:nvSpPr>
          <p:cNvPr id="119" name="CustomShape 3"/>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MapReduce word count</a:t>
            </a:r>
            <a:endParaRPr b="0" lang="en-GB" sz="4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74160"/>
            <a:ext cx="9071280" cy="1250280"/>
          </a:xfrm>
          <a:prstGeom prst="rect">
            <a:avLst/>
          </a:prstGeom>
          <a:noFill/>
          <a:ln>
            <a:noFill/>
          </a:ln>
        </p:spPr>
        <p:txBody>
          <a:bodyPr lIns="0" rIns="0" tIns="0" bIns="0" anchor="ctr"/>
          <a:p>
            <a:pPr algn="ctr"/>
            <a:r>
              <a:rPr b="0" lang="en-GB" sz="4400" spc="-1" strike="noStrike">
                <a:latin typeface="Arial"/>
              </a:rPr>
              <a:t>How it Runs on a Cluster</a:t>
            </a:r>
            <a:endParaRPr b="0" lang="en-GB" sz="4400" spc="-1" strike="noStrike">
              <a:latin typeface="Arial"/>
            </a:endParaRPr>
          </a:p>
          <a:p>
            <a:pPr algn="ctr"/>
            <a:endParaRPr b="0" lang="en-GB" sz="4400" spc="-1" strike="noStrike">
              <a:latin typeface="Arial"/>
            </a:endParaRPr>
          </a:p>
        </p:txBody>
      </p:sp>
      <p:pic>
        <p:nvPicPr>
          <p:cNvPr id="121" name="" descr=""/>
          <p:cNvPicPr/>
          <p:nvPr/>
        </p:nvPicPr>
        <p:blipFill>
          <a:blip r:embed="rId1"/>
          <a:stretch/>
        </p:blipFill>
        <p:spPr>
          <a:xfrm>
            <a:off x="2880000" y="1194120"/>
            <a:ext cx="5109120" cy="43498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74160"/>
            <a:ext cx="9071280" cy="1250280"/>
          </a:xfrm>
          <a:prstGeom prst="rect">
            <a:avLst/>
          </a:prstGeom>
          <a:noFill/>
          <a:ln>
            <a:noFill/>
          </a:ln>
        </p:spPr>
        <p:txBody>
          <a:bodyPr lIns="0" rIns="0" tIns="0" bIns="0" anchor="ctr"/>
          <a:p>
            <a:pPr algn="ctr"/>
            <a:r>
              <a:rPr b="0" lang="en-GB" sz="4400" spc="-1" strike="noStrike">
                <a:latin typeface="Arial"/>
              </a:rPr>
              <a:t>Spark supports the following resource/cluster managers</a:t>
            </a:r>
            <a:endParaRPr b="0" lang="en-GB" sz="4400" spc="-1" strike="noStrike">
              <a:latin typeface="Arial"/>
            </a:endParaRPr>
          </a:p>
        </p:txBody>
      </p:sp>
      <p:sp>
        <p:nvSpPr>
          <p:cNvPr id="123" name="TextShape 2"/>
          <p:cNvSpPr txBox="1"/>
          <p:nvPr/>
        </p:nvSpPr>
        <p:spPr>
          <a:xfrm>
            <a:off x="843480" y="1872000"/>
            <a:ext cx="4772520" cy="2166840"/>
          </a:xfrm>
          <a:prstGeom prst="rect">
            <a:avLst/>
          </a:prstGeom>
          <a:noFill/>
          <a:ln>
            <a:noFill/>
          </a:ln>
        </p:spPr>
        <p:txBody>
          <a:bodyPr lIns="90000" rIns="90000" tIns="45000" bIns="45000"/>
          <a:p>
            <a:pPr marL="216000" indent="-216000">
              <a:spcBef>
                <a:spcPts val="1191"/>
              </a:spcBef>
              <a:spcAft>
                <a:spcPts val="992"/>
              </a:spcAft>
              <a:buClr>
                <a:srgbClr val="000000"/>
              </a:buClr>
              <a:buSzPct val="45000"/>
              <a:buFont typeface="Wingdings" charset="2"/>
              <a:buChar char=""/>
            </a:pPr>
            <a:r>
              <a:rPr b="0" lang="en-GB" sz="3200" spc="-1" strike="noStrike">
                <a:latin typeface="Abyssinica SIL"/>
              </a:rPr>
              <a:t>Spark Standalone</a:t>
            </a:r>
            <a:endParaRPr b="0" lang="en-GB" sz="3200" spc="-1" strike="noStrike">
              <a:latin typeface="Abyssinica SIL"/>
            </a:endParaRPr>
          </a:p>
          <a:p>
            <a:pPr marL="216000" indent="-216000">
              <a:spcBef>
                <a:spcPts val="1191"/>
              </a:spcBef>
              <a:spcAft>
                <a:spcPts val="992"/>
              </a:spcAft>
              <a:buClr>
                <a:srgbClr val="000000"/>
              </a:buClr>
              <a:buSzPct val="45000"/>
              <a:buFont typeface="Wingdings" charset="2"/>
              <a:buChar char=""/>
            </a:pPr>
            <a:r>
              <a:rPr b="0" lang="en-GB" sz="3200" spc="-1" strike="noStrike">
                <a:latin typeface="Abyssinica SIL"/>
              </a:rPr>
              <a:t>Apache Mesos</a:t>
            </a:r>
            <a:endParaRPr b="0" lang="en-GB" sz="3200" spc="-1" strike="noStrike">
              <a:latin typeface="Abyssinica SIL"/>
            </a:endParaRPr>
          </a:p>
          <a:p>
            <a:pPr marL="216000" indent="-216000">
              <a:spcBef>
                <a:spcPts val="1191"/>
              </a:spcBef>
              <a:spcAft>
                <a:spcPts val="992"/>
              </a:spcAft>
              <a:buClr>
                <a:srgbClr val="000000"/>
              </a:buClr>
              <a:buSzPct val="45000"/>
              <a:buFont typeface="Wingdings" charset="2"/>
              <a:buChar char=""/>
            </a:pPr>
            <a:r>
              <a:rPr b="0" lang="en-GB" sz="3200" spc="-1" strike="noStrike">
                <a:latin typeface="Abyssinica SIL"/>
              </a:rPr>
              <a:t>Apache Hadoop YARN</a:t>
            </a:r>
            <a:endParaRPr b="0" lang="en-GB" sz="3200" spc="-1" strike="noStrike">
              <a:latin typeface="Abyssinica SIL"/>
            </a:endParaRPr>
          </a:p>
          <a:p>
            <a:pPr marL="216000" indent="-216000">
              <a:spcBef>
                <a:spcPts val="1191"/>
              </a:spcBef>
              <a:spcAft>
                <a:spcPts val="992"/>
              </a:spcAft>
              <a:buClr>
                <a:srgbClr val="000000"/>
              </a:buClr>
              <a:buSzPct val="45000"/>
              <a:buFont typeface="Wingdings" charset="2"/>
              <a:buChar char=""/>
            </a:pPr>
            <a:r>
              <a:rPr b="0" lang="en-GB" sz="3200" spc="-1" strike="noStrike">
                <a:latin typeface="Abyssinica SIL"/>
              </a:rPr>
              <a:t>Kubernetes</a:t>
            </a:r>
            <a:endParaRPr b="0" lang="en-GB" sz="3200" spc="-1" strike="noStrike">
              <a:latin typeface="Abyssinica SI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226080"/>
            <a:ext cx="9071280" cy="946080"/>
          </a:xfrm>
          <a:prstGeom prst="rect">
            <a:avLst/>
          </a:prstGeom>
          <a:noFill/>
          <a:ln>
            <a:noFill/>
          </a:ln>
        </p:spPr>
        <p:txBody>
          <a:bodyPr lIns="0" rIns="0" tIns="0" bIns="0" anchor="ctr"/>
          <a:p>
            <a:pPr algn="ctr"/>
            <a:r>
              <a:rPr b="0" lang="en-GB" sz="4400" spc="-1" strike="noStrike">
                <a:latin typeface="Arial"/>
              </a:rPr>
              <a:t>Spark vs DataSynapse</a:t>
            </a:r>
            <a:endParaRPr b="0" lang="en-GB" sz="4400" spc="-1" strike="noStrike">
              <a:latin typeface="Arial"/>
            </a:endParaRPr>
          </a:p>
        </p:txBody>
      </p:sp>
      <p:pic>
        <p:nvPicPr>
          <p:cNvPr id="125" name="" descr=""/>
          <p:cNvPicPr/>
          <p:nvPr/>
        </p:nvPicPr>
        <p:blipFill>
          <a:blip r:embed="rId1"/>
          <a:stretch/>
        </p:blipFill>
        <p:spPr>
          <a:xfrm>
            <a:off x="1047960" y="1255680"/>
            <a:ext cx="8096040" cy="40003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226080"/>
            <a:ext cx="9071280" cy="946080"/>
          </a:xfrm>
          <a:prstGeom prst="rect">
            <a:avLst/>
          </a:prstGeom>
          <a:noFill/>
          <a:ln>
            <a:noFill/>
          </a:ln>
        </p:spPr>
        <p:txBody>
          <a:bodyPr lIns="0" rIns="0" tIns="0" bIns="0" anchor="ctr"/>
          <a:p>
            <a:pPr algn="ctr"/>
            <a:r>
              <a:rPr b="0" lang="en-GB" sz="4400" spc="-1" strike="noStrike">
                <a:latin typeface="Arial"/>
              </a:rPr>
              <a:t>DataSynapse Task Lifecycle</a:t>
            </a:r>
            <a:endParaRPr b="0" lang="en-GB" sz="4400" spc="-1" strike="noStrike">
              <a:latin typeface="Arial"/>
            </a:endParaRPr>
          </a:p>
        </p:txBody>
      </p:sp>
      <p:pic>
        <p:nvPicPr>
          <p:cNvPr id="127" name="" descr=""/>
          <p:cNvPicPr/>
          <p:nvPr/>
        </p:nvPicPr>
        <p:blipFill>
          <a:blip r:embed="rId1"/>
          <a:stretch/>
        </p:blipFill>
        <p:spPr>
          <a:xfrm>
            <a:off x="1428840" y="1172160"/>
            <a:ext cx="7067160" cy="39715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226080"/>
            <a:ext cx="9071280" cy="946080"/>
          </a:xfrm>
          <a:prstGeom prst="rect">
            <a:avLst/>
          </a:prstGeom>
          <a:noFill/>
          <a:ln>
            <a:noFill/>
          </a:ln>
        </p:spPr>
        <p:txBody>
          <a:bodyPr lIns="0" rIns="0" tIns="0" bIns="0" anchor="ctr"/>
          <a:p>
            <a:pPr algn="ctr"/>
            <a:r>
              <a:rPr b="0" lang="en-GB" sz="4400" spc="-1" strike="noStrike">
                <a:latin typeface="Arial"/>
              </a:rPr>
              <a:t>Spark Task Lifecycle</a:t>
            </a:r>
            <a:endParaRPr b="0" lang="en-GB" sz="4400" spc="-1" strike="noStrike">
              <a:latin typeface="Arial"/>
            </a:endParaRPr>
          </a:p>
        </p:txBody>
      </p:sp>
      <p:pic>
        <p:nvPicPr>
          <p:cNvPr id="129" name="" descr=""/>
          <p:cNvPicPr/>
          <p:nvPr/>
        </p:nvPicPr>
        <p:blipFill>
          <a:blip r:embed="rId1"/>
          <a:stretch/>
        </p:blipFill>
        <p:spPr>
          <a:xfrm>
            <a:off x="360000" y="1103400"/>
            <a:ext cx="9360000" cy="45673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226080"/>
            <a:ext cx="9071280" cy="946080"/>
          </a:xfrm>
          <a:prstGeom prst="rect">
            <a:avLst/>
          </a:prstGeom>
          <a:noFill/>
          <a:ln>
            <a:noFill/>
          </a:ln>
        </p:spPr>
        <p:txBody>
          <a:bodyPr lIns="0" rIns="0" tIns="0" bIns="0" anchor="ctr"/>
          <a:p>
            <a:pPr algn="ctr"/>
            <a:r>
              <a:rPr b="0" lang="en-GB" sz="4400" spc="-1" strike="noStrike">
                <a:latin typeface="Arial"/>
              </a:rPr>
              <a:t>Any Questions?</a:t>
            </a:r>
            <a:endParaRPr b="0" lang="en-GB" sz="4400" spc="-1" strike="noStrike">
              <a:latin typeface="Arial"/>
            </a:endParaRPr>
          </a:p>
        </p:txBody>
      </p:sp>
      <p:pic>
        <p:nvPicPr>
          <p:cNvPr id="131" name="" descr=""/>
          <p:cNvPicPr/>
          <p:nvPr/>
        </p:nvPicPr>
        <p:blipFill>
          <a:blip r:embed="rId1"/>
          <a:stretch/>
        </p:blipFill>
        <p:spPr>
          <a:xfrm>
            <a:off x="2520000" y="1172160"/>
            <a:ext cx="5439960" cy="38689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Agenda</a:t>
            </a:r>
            <a:endParaRPr b="0" lang="en-GB" sz="4400" spc="-1" strike="noStrike">
              <a:latin typeface="Arial"/>
            </a:endParaRPr>
          </a:p>
        </p:txBody>
      </p:sp>
      <p:sp>
        <p:nvSpPr>
          <p:cNvPr id="8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What is Spark?</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Why Spark ?</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Spark's Features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How does it compare to Grid Computing?</a:t>
            </a:r>
            <a:endParaRPr b="0" lang="en-GB"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What is Spark?</a:t>
            </a:r>
            <a:endParaRPr b="0" lang="en-GB" sz="4400" spc="-1" strike="noStrike">
              <a:latin typeface="Arial"/>
            </a:endParaRPr>
          </a:p>
        </p:txBody>
      </p:sp>
      <p:pic>
        <p:nvPicPr>
          <p:cNvPr id="87" name="" descr=""/>
          <p:cNvPicPr/>
          <p:nvPr/>
        </p:nvPicPr>
        <p:blipFill>
          <a:blip r:embed="rId1"/>
          <a:stretch/>
        </p:blipFill>
        <p:spPr>
          <a:xfrm>
            <a:off x="3387240" y="2639520"/>
            <a:ext cx="6476400" cy="3552120"/>
          </a:xfrm>
          <a:prstGeom prst="rect">
            <a:avLst/>
          </a:prstGeom>
          <a:ln>
            <a:noFill/>
          </a:ln>
        </p:spPr>
      </p:pic>
      <p:sp>
        <p:nvSpPr>
          <p:cNvPr id="88" name="CustomShape 2"/>
          <p:cNvSpPr/>
          <p:nvPr/>
        </p:nvSpPr>
        <p:spPr>
          <a:xfrm>
            <a:off x="50436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General-purpose distributed data processing engine</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A few libs...</a:t>
            </a:r>
            <a:endParaRPr b="0" lang="en-GB" sz="3200" spc="-1" strike="noStrike">
              <a:latin typeface="Arial"/>
            </a:endParaRPr>
          </a:p>
          <a:p>
            <a:pPr>
              <a:lnSpc>
                <a:spcPct val="100000"/>
              </a:lnSpc>
              <a:spcBef>
                <a:spcPts val="1417"/>
              </a:spcBef>
            </a:pP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Why Spark?</a:t>
            </a:r>
            <a:endParaRPr b="0" lang="en-GB" sz="4400" spc="-1" strike="noStrike">
              <a:latin typeface="Arial"/>
            </a:endParaRPr>
          </a:p>
        </p:txBody>
      </p:sp>
      <p:sp>
        <p:nvSpPr>
          <p:cNvPr id="90" name="CustomShape 2"/>
          <p:cNvSpPr/>
          <p:nvPr/>
        </p:nvSpPr>
        <p:spPr>
          <a:xfrm>
            <a:off x="504000" y="1326600"/>
            <a:ext cx="9071280" cy="3287880"/>
          </a:xfrm>
          <a:prstGeom prst="rect">
            <a:avLst/>
          </a:prstGeom>
          <a:noFill/>
          <a:ln>
            <a:noFill/>
          </a:ln>
        </p:spPr>
        <p:style>
          <a:lnRef idx="0"/>
          <a:fillRef idx="0"/>
          <a:effectRef idx="0"/>
          <a:fontRef idx="minor"/>
        </p:style>
      </p:sp>
      <p:pic>
        <p:nvPicPr>
          <p:cNvPr id="91" name="" descr=""/>
          <p:cNvPicPr/>
          <p:nvPr/>
        </p:nvPicPr>
        <p:blipFill>
          <a:blip r:embed="rId1"/>
          <a:stretch/>
        </p:blipFill>
        <p:spPr>
          <a:xfrm>
            <a:off x="2232000" y="378360"/>
            <a:ext cx="5669280" cy="5669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Why Spark?</a:t>
            </a:r>
            <a:endParaRPr b="0" lang="en-GB" sz="4400" spc="-1" strike="noStrike">
              <a:latin typeface="Arial"/>
            </a:endParaRPr>
          </a:p>
        </p:txBody>
      </p:sp>
      <p:sp>
        <p:nvSpPr>
          <p:cNvPr id="93" name="CustomShape 2"/>
          <p:cNvSpPr/>
          <p:nvPr/>
        </p:nvSpPr>
        <p:spPr>
          <a:xfrm>
            <a:off x="504000" y="1326600"/>
            <a:ext cx="9071280" cy="3287880"/>
          </a:xfrm>
          <a:prstGeom prst="rect">
            <a:avLst/>
          </a:prstGeom>
          <a:noFill/>
          <a:ln>
            <a:noFill/>
          </a:ln>
        </p:spPr>
        <p:style>
          <a:lnRef idx="0"/>
          <a:fillRef idx="0"/>
          <a:effectRef idx="0"/>
          <a:fontRef idx="minor"/>
        </p:style>
      </p:sp>
      <p:pic>
        <p:nvPicPr>
          <p:cNvPr id="94" name="" descr=""/>
          <p:cNvPicPr/>
          <p:nvPr/>
        </p:nvPicPr>
        <p:blipFill>
          <a:blip r:embed="rId1"/>
          <a:stretch/>
        </p:blipFill>
        <p:spPr>
          <a:xfrm>
            <a:off x="5506560" y="2403360"/>
            <a:ext cx="4574160" cy="3267360"/>
          </a:xfrm>
          <a:prstGeom prst="rect">
            <a:avLst/>
          </a:prstGeom>
          <a:ln>
            <a:noFill/>
          </a:ln>
        </p:spPr>
      </p:pic>
      <p:sp>
        <p:nvSpPr>
          <p:cNvPr id="95" name="CustomShape 3"/>
          <p:cNvSpPr/>
          <p:nvPr/>
        </p:nvSpPr>
        <p:spPr>
          <a:xfrm>
            <a:off x="504360" y="1326600"/>
            <a:ext cx="907128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Distribute data across a cluster</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Process that data in parallel</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Open source</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GB" sz="3200" spc="-1" strike="noStrike">
              <a:latin typeface="Arial"/>
            </a:endParaRPr>
          </a:p>
          <a:p>
            <a:pPr>
              <a:lnSpc>
                <a:spcPct val="100000"/>
              </a:lnSpc>
              <a:spcBef>
                <a:spcPts val="1417"/>
              </a:spcBef>
            </a:pP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26080"/>
            <a:ext cx="9071280" cy="946080"/>
          </a:xfrm>
          <a:prstGeom prst="rect">
            <a:avLst/>
          </a:prstGeom>
          <a:noFill/>
          <a:ln>
            <a:noFill/>
          </a:ln>
        </p:spPr>
        <p:style>
          <a:lnRef idx="0"/>
          <a:fillRef idx="0"/>
          <a:effectRef idx="0"/>
          <a:fontRef idx="minor"/>
        </p:style>
      </p:sp>
      <p:sp>
        <p:nvSpPr>
          <p:cNvPr id="97" name="CustomShape 2"/>
          <p:cNvSpPr/>
          <p:nvPr/>
        </p:nvSpPr>
        <p:spPr>
          <a:xfrm>
            <a:off x="504000" y="1326600"/>
            <a:ext cx="9071280" cy="3287880"/>
          </a:xfrm>
          <a:prstGeom prst="rect">
            <a:avLst/>
          </a:prstGeom>
          <a:noFill/>
          <a:ln>
            <a:noFill/>
          </a:ln>
        </p:spPr>
        <p:style>
          <a:lnRef idx="0"/>
          <a:fillRef idx="0"/>
          <a:effectRef idx="0"/>
          <a:fontRef idx="minor"/>
        </p:style>
      </p:sp>
      <p:pic>
        <p:nvPicPr>
          <p:cNvPr id="98" name="" descr=""/>
          <p:cNvPicPr/>
          <p:nvPr/>
        </p:nvPicPr>
        <p:blipFill>
          <a:blip r:embed="rId1"/>
          <a:stretch/>
        </p:blipFill>
        <p:spPr>
          <a:xfrm>
            <a:off x="1872000" y="1172160"/>
            <a:ext cx="5976000" cy="4482000"/>
          </a:xfrm>
          <a:prstGeom prst="rect">
            <a:avLst/>
          </a:prstGeom>
          <a:ln>
            <a:noFill/>
          </a:ln>
        </p:spPr>
      </p:pic>
      <p:sp>
        <p:nvSpPr>
          <p:cNvPr id="99" name="CustomShape 3"/>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Origin of Spark</a:t>
            </a:r>
            <a:endParaRPr b="0" lang="en-GB" sz="4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Earth was filled with Darkness</a:t>
            </a:r>
            <a:endParaRPr b="0" lang="en-GB" sz="4400" spc="-1" strike="noStrike">
              <a:latin typeface="Arial"/>
            </a:endParaRPr>
          </a:p>
        </p:txBody>
      </p:sp>
      <p:sp>
        <p:nvSpPr>
          <p:cNvPr id="101" name="CustomShape 2"/>
          <p:cNvSpPr/>
          <p:nvPr/>
        </p:nvSpPr>
        <p:spPr>
          <a:xfrm>
            <a:off x="504000" y="1326600"/>
            <a:ext cx="9071280" cy="3287880"/>
          </a:xfrm>
          <a:prstGeom prst="rect">
            <a:avLst/>
          </a:prstGeom>
          <a:noFill/>
          <a:ln>
            <a:noFill/>
          </a:ln>
        </p:spPr>
        <p:style>
          <a:lnRef idx="0"/>
          <a:fillRef idx="0"/>
          <a:effectRef idx="0"/>
          <a:fontRef idx="minor"/>
        </p:style>
      </p:sp>
      <p:pic>
        <p:nvPicPr>
          <p:cNvPr id="102" name="" descr=""/>
          <p:cNvPicPr/>
          <p:nvPr/>
        </p:nvPicPr>
        <p:blipFill>
          <a:blip r:embed="rId1"/>
          <a:stretch/>
        </p:blipFill>
        <p:spPr>
          <a:xfrm>
            <a:off x="2664000" y="1480680"/>
            <a:ext cx="4391640" cy="3594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Vertical Scaling</a:t>
            </a:r>
            <a:endParaRPr b="0" lang="en-GB" sz="4400" spc="-1" strike="noStrike">
              <a:latin typeface="Arial"/>
            </a:endParaRPr>
          </a:p>
        </p:txBody>
      </p:sp>
      <p:sp>
        <p:nvSpPr>
          <p:cNvPr id="104" name="CustomShape 2"/>
          <p:cNvSpPr/>
          <p:nvPr/>
        </p:nvSpPr>
        <p:spPr>
          <a:xfrm>
            <a:off x="504000" y="1326600"/>
            <a:ext cx="9071280" cy="3287880"/>
          </a:xfrm>
          <a:prstGeom prst="rect">
            <a:avLst/>
          </a:prstGeom>
          <a:noFill/>
          <a:ln>
            <a:noFill/>
          </a:ln>
        </p:spPr>
        <p:style>
          <a:lnRef idx="0"/>
          <a:fillRef idx="0"/>
          <a:effectRef idx="0"/>
          <a:fontRef idx="minor"/>
        </p:style>
      </p:sp>
      <p:pic>
        <p:nvPicPr>
          <p:cNvPr id="105" name="" descr=""/>
          <p:cNvPicPr/>
          <p:nvPr/>
        </p:nvPicPr>
        <p:blipFill>
          <a:blip r:embed="rId1"/>
          <a:stretch/>
        </p:blipFill>
        <p:spPr>
          <a:xfrm>
            <a:off x="1308240" y="1186200"/>
            <a:ext cx="7619400" cy="42854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Horizontal Scaling</a:t>
            </a:r>
            <a:endParaRPr b="0" lang="en-GB" sz="4400" spc="-1" strike="noStrike">
              <a:latin typeface="Arial"/>
            </a:endParaRPr>
          </a:p>
        </p:txBody>
      </p:sp>
      <p:sp>
        <p:nvSpPr>
          <p:cNvPr id="107" name="CustomShape 2"/>
          <p:cNvSpPr/>
          <p:nvPr/>
        </p:nvSpPr>
        <p:spPr>
          <a:xfrm>
            <a:off x="504000" y="1326600"/>
            <a:ext cx="9071280" cy="3287880"/>
          </a:xfrm>
          <a:prstGeom prst="rect">
            <a:avLst/>
          </a:prstGeom>
          <a:noFill/>
          <a:ln>
            <a:noFill/>
          </a:ln>
        </p:spPr>
        <p:style>
          <a:lnRef idx="0"/>
          <a:fillRef idx="0"/>
          <a:effectRef idx="0"/>
          <a:fontRef idx="minor"/>
        </p:style>
      </p:sp>
      <p:pic>
        <p:nvPicPr>
          <p:cNvPr id="108" name="" descr=""/>
          <p:cNvPicPr/>
          <p:nvPr/>
        </p:nvPicPr>
        <p:blipFill>
          <a:blip r:embed="rId1"/>
          <a:stretch/>
        </p:blipFill>
        <p:spPr>
          <a:xfrm>
            <a:off x="360" y="1404360"/>
            <a:ext cx="10079280" cy="3059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2018-11-20T10:01:36Z</dcterms:created>
  <dc:creator/>
  <dc:description/>
  <dc:language>en-GB</dc:language>
  <cp:lastModifiedBy/>
  <dcterms:modified xsi:type="dcterms:W3CDTF">2018-11-20T22:13:58Z</dcterms:modified>
  <cp:revision>14</cp:revision>
  <dc:subject/>
  <dc:title/>
</cp:coreProperties>
</file>