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Felipe Jantz" initials="AFJ" lastIdx="1" clrIdx="0">
    <p:extLst>
      <p:ext uri="{19B8F6BF-5375-455C-9EA6-DF929625EA0E}">
        <p15:presenceInfo xmlns:p15="http://schemas.microsoft.com/office/powerpoint/2012/main" userId="Alan Felipe Jan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35A8A-00B7-4759-B9C7-AD94857FFC3A}" v="45" dt="2020-07-14T21:22:5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4584-C117-479F-9638-6A3191DC2646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39FE-D2F2-4B30-8246-EAC200DBF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55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D39FE-D2F2-4B30-8246-EAC200DBFA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2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AB40C-2461-44CE-8823-CEE50FF0F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D786C-3483-4138-9EB5-DAC937485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69AA0-A61D-41C2-85CF-D515C37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B1B9A-DB64-4DDB-AC76-7356DAC0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E0F14-8A66-4A43-9B06-0E19CE61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9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AA2A-86C6-4403-80CC-AA9AC8B6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33BCFE-878F-4D3F-A1CC-CEED74CE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0697E-D12B-4C1A-8D8A-AC7DEF1D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C56D6-90F9-42F4-9D93-669A843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998FC-DF77-4A41-9017-0290175E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09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E6F1E9-4B57-45A8-9298-88CD1DE5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7E2F8-90CC-4D5D-ACF2-A504E006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834D8-512B-49C7-BBAD-B34C5EE5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402FA-E5CA-43E9-96A8-DB8109E4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0D297-E741-41CB-8A81-750B4ACC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9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FB02-A773-445F-BF1C-61BE9E03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75ED3-D17E-4ABA-AB68-F86D1FEB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40F4B-6B0F-4EB4-BCDC-4DD9F4F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ABD56-41E4-4A17-BC56-72197092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50DB1-67E7-4CC7-B0B2-9FBDD09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3504-8E0D-4532-AF36-52798D16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9960F-02FB-4698-825A-236B3B17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947D9-0B04-495F-8779-7F6B490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56D92-8F9D-47EE-9AC1-F40E9D9F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625F8-D8B9-4ABD-9054-0AED077B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9ACD7-3A52-4438-9D39-CBD56094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BDA9C-1EFE-4F29-A399-0FBBA63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EE7B96-2FB9-48B2-93F5-B4ADAD1CF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29C58-EAD4-4F80-87E1-65011DEA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AFE73-FA0E-44E3-A0F7-7BFFDA11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A0B77F-A1C6-48B3-8E92-78E90A0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8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06327-86DF-497D-8CFA-8418111E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F199D-EAF5-455E-9A71-22B85D92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CAE1F7-5424-46E7-AE56-DF8C1BCC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E7C746-6BF8-4409-8B55-0884E3223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E1CAAC-AE3D-4006-99C8-8AF38577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B1E3E6-B2E1-4A0F-AB9B-8FF60479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CCBDFB-9C10-46F7-9908-82D2A8C8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A75DD3-9AD6-47A7-B88F-465051A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1C11-DD42-4E24-AA93-FC79FAB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047CA4-948A-428B-91A0-BFD9710E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3C598A-DDEC-406C-A2E7-FB781E7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B86A10-6DCC-4E2F-B1E9-356FFA3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5CF375-1C54-44A8-A52B-1DE00F95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0FE3C3-0D2F-458D-8927-64F01AC5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F310A5-02B4-4C83-A913-A51B290B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8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F15B-E01E-4ACA-9E82-B590DAC8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1F75A-9542-49A6-8343-A9A2BD16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D39BA-1FFC-4BC4-B251-3BB5DB17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287E7-C756-414D-80FA-7494D8A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85AE0C-23FF-468F-9DD9-E8BF411A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95EEA-5833-4214-B8A9-D53F88CD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DE596-47A5-4EE1-AB32-AA25454E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08EBE3-70AC-446C-B1C2-6B491287C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330FC1-270B-4724-912E-A22AE4CE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9133B-C327-46FF-AA51-4D755F2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74E6F-6F71-4988-A146-5383A7BA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5C9C6C-9543-4163-91C0-C44DC3DF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6EBF4D-8D0B-4D6A-9448-A99E9B1F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916D1-93F8-4D35-9C6A-B2DEC790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81502-8E20-42CE-A755-2F0590EB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B6D0-12A8-45BE-949C-4E8C08F27449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F4E84-DB0B-4A14-AB1E-C3580936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00483-A4CF-49A4-A461-3F8238833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9CC4-8948-45FD-AE88-7920218B2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8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3600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O problema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47239C-DA10-4064-A50C-9D17ED90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45" y="2380002"/>
            <a:ext cx="2990413" cy="29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F1B7F3-221C-4B1F-B73D-D602F896A423}"/>
              </a:ext>
            </a:extLst>
          </p:cNvPr>
          <p:cNvSpPr txBox="1"/>
          <p:nvPr/>
        </p:nvSpPr>
        <p:spPr>
          <a:xfrm>
            <a:off x="838200" y="2213216"/>
            <a:ext cx="73242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600"/>
              </a:spcAft>
            </a:pPr>
            <a:r>
              <a:rPr lang="pt-BR" sz="2000" b="1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Confiança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 é um problema entre pessoas que precisam contratar outras para atuar em um de seus estabelecimentos, principalmente quando estão sozinhas.</a:t>
            </a:r>
            <a:r>
              <a:rPr lang="en-US" sz="2000" b="0" i="0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​ </a:t>
            </a:r>
            <a:r>
              <a:rPr lang="pt-BR" sz="2000" b="1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Recomendações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 muitas vezes são difíceis de se conseguir.</a:t>
            </a:r>
            <a:r>
              <a:rPr lang="en-US" sz="2000" b="0" i="0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​ </a:t>
            </a:r>
            <a:r>
              <a:rPr lang="pt-BR" sz="2000" b="1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Locais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 </a:t>
            </a:r>
            <a:r>
              <a:rPr lang="pt-BR" sz="2000" b="1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acessíveis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 nem sempre estão disponíveis.</a:t>
            </a:r>
          </a:p>
          <a:p>
            <a:pPr algn="l" rtl="0" fontAlgn="base">
              <a:spcAft>
                <a:spcPts val="600"/>
              </a:spcAft>
            </a:pPr>
            <a:r>
              <a:rPr lang="pt-BR" sz="2000" b="0" i="0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 </a:t>
            </a:r>
          </a:p>
          <a:p>
            <a:pPr fontAlgn="base">
              <a:spcAft>
                <a:spcPts val="600"/>
              </a:spcAft>
            </a:pPr>
            <a:r>
              <a:rPr lang="pt-BR" sz="2000">
                <a:latin typeface="Roboto Lt" pitchFamily="2" charset="0"/>
                <a:ea typeface="Roboto Lt" pitchFamily="2" charset="0"/>
              </a:rPr>
              <a:t>Pensando nisso, o </a:t>
            </a:r>
            <a:r>
              <a:rPr lang="pt-BR" sz="2000" b="1" err="1">
                <a:latin typeface="Roboto Lt" pitchFamily="2" charset="0"/>
                <a:ea typeface="Roboto Lt" pitchFamily="2" charset="0"/>
              </a:rPr>
              <a:t>iSujou</a:t>
            </a:r>
            <a:r>
              <a:rPr lang="pt-BR" sz="2000">
                <a:latin typeface="Roboto Lt" pitchFamily="2" charset="0"/>
                <a:ea typeface="Roboto Lt" pitchFamily="2" charset="0"/>
              </a:rPr>
              <a:t> propôs uma solução em uma plataforma que unifica empregados, faxineiros e proprietários de imóveis, onde podem ser feitos anúncios, avaliações e acordos para limpezas de forma rápida e fácil.</a:t>
            </a:r>
          </a:p>
        </p:txBody>
      </p:sp>
    </p:spTree>
    <p:extLst>
      <p:ext uri="{BB962C8B-B14F-4D97-AF65-F5344CB8AC3E}">
        <p14:creationId xmlns:p14="http://schemas.microsoft.com/office/powerpoint/2010/main" val="12089120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Tecnologias utilizadas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8D87507-0E83-422B-BD0C-7A7475D7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65" y="276621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(JavaScript) – Wikipédia, a enciclopédia livre">
            <a:extLst>
              <a:ext uri="{FF2B5EF4-FFF2-40B4-BE49-F238E27FC236}">
                <a16:creationId xmlns:a16="http://schemas.microsoft.com/office/drawing/2014/main" id="{578316F8-317B-4049-8614-EEE2AA0C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63" y="2449129"/>
            <a:ext cx="2773117" cy="19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inging Azure SQL Data Warehouse and SQL Server Stretch Database ...">
            <a:extLst>
              <a:ext uri="{FF2B5EF4-FFF2-40B4-BE49-F238E27FC236}">
                <a16:creationId xmlns:a16="http://schemas.microsoft.com/office/drawing/2014/main" id="{5E20C5FB-EAED-49FE-882F-D4E076E1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19" y="276621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524A63-92AE-4604-9236-38086DEBD291}"/>
              </a:ext>
            </a:extLst>
          </p:cNvPr>
          <p:cNvSpPr txBox="1"/>
          <p:nvPr/>
        </p:nvSpPr>
        <p:spPr>
          <a:xfrm>
            <a:off x="1086565" y="4233977"/>
            <a:ext cx="33353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Aft>
                <a:spcPts val="600"/>
              </a:spcAft>
            </a:pPr>
            <a:r>
              <a:rPr lang="pt-BR" sz="2000" b="1" err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.Net</a:t>
            </a:r>
            <a:r>
              <a:rPr lang="pt-BR" sz="20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 Core 3.0</a:t>
            </a:r>
          </a:p>
          <a:p>
            <a:pPr algn="ctr" rtl="0" fontAlgn="base">
              <a:spcAft>
                <a:spcPts val="600"/>
              </a:spcAft>
            </a:pPr>
            <a:r>
              <a:rPr lang="pt-BR" sz="2000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e </a:t>
            </a:r>
            <a:r>
              <a:rPr lang="pt-BR" sz="2000" err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Entity</a:t>
            </a:r>
            <a:r>
              <a:rPr lang="pt-BR" sz="2000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 Framework Core</a:t>
            </a:r>
            <a:endParaRPr lang="pt-BR" sz="200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3F2C7E-9618-4ABB-A9EA-51D7F2078B15}"/>
              </a:ext>
            </a:extLst>
          </p:cNvPr>
          <p:cNvSpPr txBox="1"/>
          <p:nvPr/>
        </p:nvSpPr>
        <p:spPr>
          <a:xfrm>
            <a:off x="4428318" y="4233977"/>
            <a:ext cx="3335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Aft>
                <a:spcPts val="600"/>
              </a:spcAft>
            </a:pPr>
            <a:r>
              <a:rPr lang="pt-BR" sz="20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SQL Server</a:t>
            </a:r>
            <a:endParaRPr lang="pt-BR" sz="200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5072C6-CB6F-4B28-BD20-7A78481F337E}"/>
              </a:ext>
            </a:extLst>
          </p:cNvPr>
          <p:cNvSpPr txBox="1"/>
          <p:nvPr/>
        </p:nvSpPr>
        <p:spPr>
          <a:xfrm>
            <a:off x="7703940" y="4233977"/>
            <a:ext cx="3335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Aft>
                <a:spcPts val="600"/>
              </a:spcAft>
            </a:pPr>
            <a:r>
              <a:rPr lang="pt-BR" sz="2000" b="1" err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React</a:t>
            </a:r>
            <a:r>
              <a:rPr lang="pt-BR" sz="20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 JS</a:t>
            </a:r>
            <a:endParaRPr lang="pt-BR" sz="2000"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Requisitos funcionais principais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AC32DE-C8B1-4B19-8083-88DCB7DB74D8}"/>
              </a:ext>
            </a:extLst>
          </p:cNvPr>
          <p:cNvSpPr txBox="1"/>
          <p:nvPr/>
        </p:nvSpPr>
        <p:spPr>
          <a:xfrm>
            <a:off x="838200" y="2454903"/>
            <a:ext cx="62085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600"/>
              </a:spcAft>
            </a:pPr>
            <a:r>
              <a:rPr lang="pt-BR" sz="2000">
                <a:latin typeface="Roboto Lt" pitchFamily="2" charset="0"/>
                <a:ea typeface="Roboto Lt" pitchFamily="2" charset="0"/>
              </a:rPr>
              <a:t>Além dos cadastros básicos, os seguintes requisitos funcionais foram atendidos:</a:t>
            </a:r>
          </a:p>
          <a:p>
            <a:pPr marL="342900" indent="-342900" algn="l" rtl="0" fontAlgn="base">
              <a:spcAft>
                <a:spcPts val="600"/>
              </a:spcAft>
              <a:buFontTx/>
              <a:buChar char="-"/>
            </a:pPr>
            <a:r>
              <a:rPr lang="pt-BR" sz="2000">
                <a:latin typeface="Roboto Lt" pitchFamily="2" charset="0"/>
                <a:ea typeface="Roboto Lt" pitchFamily="2" charset="0"/>
              </a:rPr>
              <a:t>Cadastro de anúncios</a:t>
            </a:r>
          </a:p>
          <a:p>
            <a:pPr marL="342900" indent="-342900" algn="l" rtl="0" fontAlgn="base">
              <a:spcAft>
                <a:spcPts val="600"/>
              </a:spcAft>
              <a:buFontTx/>
              <a:buChar char="-"/>
            </a:pPr>
            <a:r>
              <a:rPr lang="pt-BR" sz="2000">
                <a:latin typeface="Roboto Lt" pitchFamily="2" charset="0"/>
                <a:ea typeface="Roboto Lt" pitchFamily="2" charset="0"/>
              </a:rPr>
              <a:t>Realizar proposta em um anúncio</a:t>
            </a:r>
          </a:p>
          <a:p>
            <a:pPr marL="342900" indent="-342900" algn="l" rtl="0" fontAlgn="base">
              <a:spcAft>
                <a:spcPts val="600"/>
              </a:spcAft>
              <a:buFontTx/>
              <a:buChar char="-"/>
            </a:pPr>
            <a:r>
              <a:rPr lang="pt-BR" sz="2000">
                <a:latin typeface="Roboto Lt" pitchFamily="2" charset="0"/>
                <a:ea typeface="Roboto Lt" pitchFamily="2" charset="0"/>
              </a:rPr>
              <a:t>Fluxos da proposta (aceitar, recusar, suspender...)</a:t>
            </a:r>
          </a:p>
          <a:p>
            <a:pPr marL="342900" indent="-342900" algn="l" rtl="0" fontAlgn="base">
              <a:spcAft>
                <a:spcPts val="600"/>
              </a:spcAft>
              <a:buFontTx/>
              <a:buChar char="-"/>
            </a:pPr>
            <a:r>
              <a:rPr lang="pt-BR" sz="2000">
                <a:latin typeface="Roboto Lt" pitchFamily="2" charset="0"/>
                <a:ea typeface="Roboto Lt" pitchFamily="2" charset="0"/>
              </a:rPr>
              <a:t>Avaliações, Feedback e Conquistas de uma limpeza ou atendimento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1475AD-0DF7-4861-9274-3BAE4C52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23445" y="2380002"/>
            <a:ext cx="2990413" cy="29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97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Requisitos não atendidos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AC32DE-C8B1-4B19-8083-88DCB7DB74D8}"/>
              </a:ext>
            </a:extLst>
          </p:cNvPr>
          <p:cNvSpPr txBox="1"/>
          <p:nvPr/>
        </p:nvSpPr>
        <p:spPr>
          <a:xfrm>
            <a:off x="838200" y="2713351"/>
            <a:ext cx="620855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600"/>
              </a:spcAft>
            </a:pPr>
            <a:r>
              <a:rPr lang="pt-BR" sz="2000">
                <a:latin typeface="Roboto Lt" pitchFamily="2" charset="0"/>
                <a:ea typeface="Roboto Lt" pitchFamily="2" charset="0"/>
              </a:rPr>
              <a:t>O único requisito funcional não atendido foi o </a:t>
            </a:r>
            <a:r>
              <a:rPr lang="pt-BR" sz="2000" b="1">
                <a:latin typeface="Roboto Lt" pitchFamily="2" charset="0"/>
                <a:ea typeface="Roboto Lt" pitchFamily="2" charset="0"/>
              </a:rPr>
              <a:t>RF07</a:t>
            </a:r>
            <a:r>
              <a:rPr lang="pt-BR" sz="2000">
                <a:latin typeface="Roboto Lt" pitchFamily="2" charset="0"/>
                <a:ea typeface="Roboto Lt" pitchFamily="2" charset="0"/>
              </a:rPr>
              <a:t>, onde o sistema sugere ao empregado doméstico anúncios para ele se candidatar.</a:t>
            </a:r>
          </a:p>
          <a:p>
            <a:pPr algn="l" rtl="0" fontAlgn="base">
              <a:spcAft>
                <a:spcPts val="600"/>
              </a:spcAft>
            </a:pPr>
            <a:r>
              <a:rPr lang="pt-BR" sz="2000">
                <a:latin typeface="Roboto Lt" pitchFamily="2" charset="0"/>
                <a:ea typeface="Roboto Lt" pitchFamily="2" charset="0"/>
              </a:rPr>
              <a:t>Entretanto, durante o desenvolvimento e teste do trabalho identificamos a necessidade de páginas com mais alguns detalhes, filtros ou até mesmo melhorias no fluxo.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1475AD-0DF7-4861-9274-3BAE4C52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23445" y="2380002"/>
            <a:ext cx="2990413" cy="29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695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Cronograma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549D479-F773-432C-8A4D-18D630C70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0244"/>
              </p:ext>
            </p:extLst>
          </p:nvPr>
        </p:nvGraphicFramePr>
        <p:xfrm>
          <a:off x="771089" y="2135305"/>
          <a:ext cx="6779004" cy="370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7494">
                  <a:extLst>
                    <a:ext uri="{9D8B030D-6E8A-4147-A177-3AD203B41FA5}">
                      <a16:colId xmlns:a16="http://schemas.microsoft.com/office/drawing/2014/main" val="779162471"/>
                    </a:ext>
                  </a:extLst>
                </a:gridCol>
                <a:gridCol w="5251510">
                  <a:extLst>
                    <a:ext uri="{9D8B030D-6E8A-4147-A177-3AD203B41FA5}">
                      <a16:colId xmlns:a16="http://schemas.microsoft.com/office/drawing/2014/main" val="38596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4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14/04/2020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Estrutura base dos projetos e autenticação.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746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21/04/2020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Cadastro de usuários e imóveis.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711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28/04/2020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Anúncio de imóveis.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1673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12/05/2020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Atribuir e cancelar empregado ao anúncio.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1206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19/05/2020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Proprietário pode recusar candidatura.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3236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26/05/2020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Fechamento de contrato. 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6775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09/06/2020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Perfil, conquistas, avaliações e histórico.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9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16/06/2020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Sugestão de empregados recomendados.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524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Roboto Lt" pitchFamily="2" charset="0"/>
                          <a:ea typeface="Roboto Lt" pitchFamily="2" charset="0"/>
                        </a:rPr>
                        <a:t>23/06/2020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>
                          <a:latin typeface="Roboto" pitchFamily="2" charset="0"/>
                          <a:ea typeface="Roboto" pitchFamily="2" charset="0"/>
                        </a:rPr>
                        <a:t>Revisão e validação do projeto.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62605457"/>
                  </a:ext>
                </a:extLst>
              </a:tr>
            </a:tbl>
          </a:graphicData>
        </a:graphic>
      </p:graphicFrame>
      <p:sp>
        <p:nvSpPr>
          <p:cNvPr id="6" name="Chave Direita 5">
            <a:extLst>
              <a:ext uri="{FF2B5EF4-FFF2-40B4-BE49-F238E27FC236}">
                <a16:creationId xmlns:a16="http://schemas.microsoft.com/office/drawing/2014/main" id="{71E6AA37-B6F2-4E53-B6C7-202089402D97}"/>
              </a:ext>
            </a:extLst>
          </p:cNvPr>
          <p:cNvSpPr/>
          <p:nvPr/>
        </p:nvSpPr>
        <p:spPr>
          <a:xfrm>
            <a:off x="7633981" y="2541865"/>
            <a:ext cx="117447" cy="1035020"/>
          </a:xfrm>
          <a:prstGeom prst="rightBrace">
            <a:avLst>
              <a:gd name="adj1" fmla="val 8333"/>
              <a:gd name="adj2" fmla="val 487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08F8E8-2E66-4CA8-8F21-8A747B778227}"/>
              </a:ext>
            </a:extLst>
          </p:cNvPr>
          <p:cNvSpPr txBox="1"/>
          <p:nvPr/>
        </p:nvSpPr>
        <p:spPr>
          <a:xfrm>
            <a:off x="7910817" y="2728515"/>
            <a:ext cx="3510094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Aft>
                <a:spcPts val="600"/>
              </a:spcAft>
            </a:pPr>
            <a:r>
              <a:rPr lang="pt-BR" sz="16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Básico</a:t>
            </a:r>
          </a:p>
          <a:p>
            <a:pPr rtl="0" fontAlgn="base">
              <a:spcAft>
                <a:spcPts val="600"/>
              </a:spcAft>
            </a:pPr>
            <a:r>
              <a:rPr lang="pt-BR" sz="1600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Atrasamos na autenticação.</a:t>
            </a:r>
            <a:endParaRPr lang="pt-BR" sz="160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0C4ECDD8-9E57-4F91-822C-88CB64F6C233}"/>
              </a:ext>
            </a:extLst>
          </p:cNvPr>
          <p:cNvSpPr/>
          <p:nvPr/>
        </p:nvSpPr>
        <p:spPr>
          <a:xfrm>
            <a:off x="7633981" y="3654425"/>
            <a:ext cx="117447" cy="1035020"/>
          </a:xfrm>
          <a:prstGeom prst="rightBrace">
            <a:avLst>
              <a:gd name="adj1" fmla="val 8333"/>
              <a:gd name="adj2" fmla="val 487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8C3849-9AC4-4A04-8498-DB2CF8C3C92E}"/>
              </a:ext>
            </a:extLst>
          </p:cNvPr>
          <p:cNvSpPr txBox="1"/>
          <p:nvPr/>
        </p:nvSpPr>
        <p:spPr>
          <a:xfrm>
            <a:off x="7910817" y="3717964"/>
            <a:ext cx="3867326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Aft>
                <a:spcPts val="600"/>
              </a:spcAft>
            </a:pPr>
            <a:r>
              <a:rPr lang="pt-BR" sz="16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Fluxo</a:t>
            </a:r>
          </a:p>
          <a:p>
            <a:pPr rtl="0" fontAlgn="base">
              <a:spcAft>
                <a:spcPts val="600"/>
              </a:spcAft>
            </a:pPr>
            <a:r>
              <a:rPr lang="pt-BR" sz="1600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Nenhum atraso, mas houveram problemas durante o desenvolvimento.</a:t>
            </a:r>
            <a:endParaRPr lang="pt-BR" sz="160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8B7D72DF-5D42-4426-BEF8-9BE4050EB003}"/>
              </a:ext>
            </a:extLst>
          </p:cNvPr>
          <p:cNvSpPr/>
          <p:nvPr/>
        </p:nvSpPr>
        <p:spPr>
          <a:xfrm>
            <a:off x="7633981" y="4766985"/>
            <a:ext cx="117447" cy="1035020"/>
          </a:xfrm>
          <a:prstGeom prst="rightBrace">
            <a:avLst>
              <a:gd name="adj1" fmla="val 8333"/>
              <a:gd name="adj2" fmla="val 487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A8AA21-6D06-483C-A1C0-3DC572BABF77}"/>
              </a:ext>
            </a:extLst>
          </p:cNvPr>
          <p:cNvSpPr txBox="1"/>
          <p:nvPr/>
        </p:nvSpPr>
        <p:spPr>
          <a:xfrm>
            <a:off x="7910817" y="4830524"/>
            <a:ext cx="3867326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Aft>
                <a:spcPts val="600"/>
              </a:spcAft>
            </a:pPr>
            <a:r>
              <a:rPr lang="pt-BR" sz="1600" b="1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Recomendação</a:t>
            </a:r>
          </a:p>
          <a:p>
            <a:pPr rtl="0" fontAlgn="base">
              <a:spcAft>
                <a:spcPts val="600"/>
              </a:spcAft>
            </a:pPr>
            <a:r>
              <a:rPr lang="pt-BR" sz="1600">
                <a:solidFill>
                  <a:srgbClr val="000000"/>
                </a:solidFill>
                <a:latin typeface="Roboto Lt" pitchFamily="2" charset="0"/>
                <a:ea typeface="Roboto Lt" pitchFamily="2" charset="0"/>
              </a:rPr>
              <a:t>Nenhum atraso, mas houveram mudanças na entrega.</a:t>
            </a:r>
            <a:endParaRPr lang="pt-BR" sz="160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8" name="Imagem 7" descr="Uma imagem contendo objeto, relógio, fundo, foto&#10;&#10;Descrição gerada automaticamente">
            <a:extLst>
              <a:ext uri="{FF2B5EF4-FFF2-40B4-BE49-F238E27FC236}">
                <a16:creationId xmlns:a16="http://schemas.microsoft.com/office/drawing/2014/main" id="{371B07A7-C902-4FF2-A270-BB16BE588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80" y="365125"/>
            <a:ext cx="1597099" cy="15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265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9773-6130-47CE-BF3F-28EAAA57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Century Gothic" panose="020B0502020202020204" pitchFamily="34" charset="0"/>
              </a:rPr>
              <a:t>Lições aprendidas</a:t>
            </a:r>
          </a:p>
        </p:txBody>
      </p:sp>
      <p:pic>
        <p:nvPicPr>
          <p:cNvPr id="5" name="Espaço Reservado para Conteúdo 4" descr="Uma imagem contendo comida&#10;&#10;Descrição gerada automaticamente">
            <a:extLst>
              <a:ext uri="{FF2B5EF4-FFF2-40B4-BE49-F238E27FC236}">
                <a16:creationId xmlns:a16="http://schemas.microsoft.com/office/drawing/2014/main" id="{6C65FFC3-BA73-49C3-A04B-805493DD2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92875"/>
            <a:ext cx="688248" cy="242911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AC32DE-C8B1-4B19-8083-88DCB7DB74D8}"/>
              </a:ext>
            </a:extLst>
          </p:cNvPr>
          <p:cNvSpPr txBox="1"/>
          <p:nvPr/>
        </p:nvSpPr>
        <p:spPr>
          <a:xfrm>
            <a:off x="838200" y="1901230"/>
            <a:ext cx="105156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>
                <a:latin typeface="Roboto Lt" pitchFamily="2" charset="0"/>
                <a:ea typeface="Roboto Lt" pitchFamily="2" charset="0"/>
              </a:rPr>
              <a:t>Não subestimar o cronograma </a:t>
            </a:r>
            <a:r>
              <a:rPr lang="pt-BR" sz="2000">
                <a:latin typeface="Roboto Lt" pitchFamily="2" charset="0"/>
                <a:ea typeface="Roboto Lt" pitchFamily="2" charset="0"/>
              </a:rPr>
              <a:t>ou algum épico, principalmente quando não possui muito conhecimento nas ferramentas/tecnologias utilizadas, pois qualquer pequeno problema pode precisar de muito esforço para ser resolvido.</a:t>
            </a:r>
          </a:p>
          <a:p>
            <a:pPr marL="342900" indent="-342900" algn="l"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>
                <a:latin typeface="Roboto Lt" pitchFamily="2" charset="0"/>
                <a:ea typeface="Roboto Lt" pitchFamily="2" charset="0"/>
              </a:rPr>
              <a:t>Sobre tecnologias, </a:t>
            </a:r>
            <a:r>
              <a:rPr lang="pt-BR" sz="2000" b="1">
                <a:latin typeface="Roboto Lt" pitchFamily="2" charset="0"/>
                <a:ea typeface="Roboto Lt" pitchFamily="2" charset="0"/>
              </a:rPr>
              <a:t>criar </a:t>
            </a:r>
            <a:r>
              <a:rPr lang="pt-BR" sz="2000" b="1" err="1">
                <a:latin typeface="Roboto Lt" pitchFamily="2" charset="0"/>
                <a:ea typeface="Roboto Lt" pitchFamily="2" charset="0"/>
              </a:rPr>
              <a:t>POCs</a:t>
            </a:r>
            <a:r>
              <a:rPr lang="pt-BR" sz="2000" b="1">
                <a:latin typeface="Roboto Lt" pitchFamily="2" charset="0"/>
                <a:ea typeface="Roboto Lt" pitchFamily="2" charset="0"/>
              </a:rPr>
              <a:t> antes de coloca-las em prática</a:t>
            </a:r>
            <a:r>
              <a:rPr lang="pt-BR" sz="2000">
                <a:latin typeface="Roboto Lt" pitchFamily="2" charset="0"/>
                <a:ea typeface="Roboto Lt" pitchFamily="2" charset="0"/>
              </a:rPr>
              <a:t>, para garantir o entendimento e facilitar na aplicação real.</a:t>
            </a:r>
          </a:p>
          <a:p>
            <a:pPr marL="342900" indent="-342900" algn="l"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>
                <a:latin typeface="Roboto Lt" pitchFamily="2" charset="0"/>
                <a:ea typeface="Roboto Lt" pitchFamily="2" charset="0"/>
              </a:rPr>
              <a:t>Em relação a gestão do projeto, ter adotado algum tipo de cerimônia para preparar e equilibrar os conhecimentos sobre o problema, </a:t>
            </a:r>
            <a:r>
              <a:rPr lang="pt-BR" sz="2000" b="1">
                <a:latin typeface="Roboto Lt" pitchFamily="2" charset="0"/>
                <a:ea typeface="Roboto Lt" pitchFamily="2" charset="0"/>
              </a:rPr>
              <a:t>detalhar os épicos de maneira mais assertiva para que todos da equipe estejam balanceados </a:t>
            </a:r>
            <a:r>
              <a:rPr lang="pt-BR" sz="2000">
                <a:latin typeface="Roboto Lt" pitchFamily="2" charset="0"/>
                <a:ea typeface="Roboto Lt" pitchFamily="2" charset="0"/>
              </a:rPr>
              <a:t>no que deve ser feito.</a:t>
            </a:r>
          </a:p>
        </p:txBody>
      </p:sp>
    </p:spTree>
    <p:extLst>
      <p:ext uri="{BB962C8B-B14F-4D97-AF65-F5344CB8AC3E}">
        <p14:creationId xmlns:p14="http://schemas.microsoft.com/office/powerpoint/2010/main" val="8944897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76D-7FFE-4034-8E32-F1382BA7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/>
          <a:lstStyle/>
          <a:p>
            <a:pPr algn="ctr"/>
            <a:r>
              <a:rPr lang="pt-BR" sz="3600">
                <a:latin typeface="Roboto Lt" pitchFamily="2" charset="0"/>
                <a:ea typeface="Roboto Lt" pitchFamily="2" charset="0"/>
              </a:rPr>
              <a:t>Obrigado</a:t>
            </a:r>
            <a:r>
              <a:rPr lang="pt-BR">
                <a:latin typeface="Roboto Lt" pitchFamily="2" charset="0"/>
                <a:ea typeface="Roboto Lt" pitchFamily="2" charset="0"/>
              </a:rPr>
              <a:t>!</a:t>
            </a:r>
          </a:p>
        </p:txBody>
      </p:sp>
      <p:pic>
        <p:nvPicPr>
          <p:cNvPr id="5" name="Imagem 4" descr="Uma imagem contendo comida&#10;&#10;Descrição gerada automaticamente">
            <a:extLst>
              <a:ext uri="{FF2B5EF4-FFF2-40B4-BE49-F238E27FC236}">
                <a16:creationId xmlns:a16="http://schemas.microsoft.com/office/drawing/2014/main" id="{793F0851-6A82-46A9-9DBD-05B6D124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76" y="2559013"/>
            <a:ext cx="3856330" cy="13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223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2D449F25D45B41959E9DE755972DD8" ma:contentTypeVersion="10" ma:contentTypeDescription="Crie um novo documento." ma:contentTypeScope="" ma:versionID="4c2d5613d29d686a381850c668389e40">
  <xsd:schema xmlns:xsd="http://www.w3.org/2001/XMLSchema" xmlns:xs="http://www.w3.org/2001/XMLSchema" xmlns:p="http://schemas.microsoft.com/office/2006/metadata/properties" xmlns:ns3="24095466-aeba-40b0-9884-8c6e5173cb77" xmlns:ns4="609509bd-2bd9-4fd0-8e4c-af2c80e98c9d" targetNamespace="http://schemas.microsoft.com/office/2006/metadata/properties" ma:root="true" ma:fieldsID="58296876124b7044b0de7f95849084a8" ns3:_="" ns4:_="">
    <xsd:import namespace="24095466-aeba-40b0-9884-8c6e5173cb77"/>
    <xsd:import namespace="609509bd-2bd9-4fd0-8e4c-af2c80e98c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95466-aeba-40b0-9884-8c6e5173c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509bd-2bd9-4fd0-8e4c-af2c80e98c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39D53-2D67-4E8C-82C5-760AA9DADE63}">
  <ds:schemaRefs>
    <ds:schemaRef ds:uri="24095466-aeba-40b0-9884-8c6e5173cb77"/>
    <ds:schemaRef ds:uri="609509bd-2bd9-4fd0-8e4c-af2c80e98c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0A1FD8-62F9-4FF2-BFB4-7DEABFB8762C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24095466-aeba-40b0-9884-8c6e5173cb77"/>
    <ds:schemaRef ds:uri="http://purl.org/dc/elements/1.1/"/>
    <ds:schemaRef ds:uri="http://schemas.microsoft.com/office/2006/documentManagement/types"/>
    <ds:schemaRef ds:uri="609509bd-2bd9-4fd0-8e4c-af2c80e98c9d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3511E8-BA3C-41DE-88CF-88DBA1477A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Roboto</vt:lpstr>
      <vt:lpstr>Roboto Lt</vt:lpstr>
      <vt:lpstr>Tema do Office</vt:lpstr>
      <vt:lpstr>Apresentação do PowerPoint</vt:lpstr>
      <vt:lpstr>O problema</vt:lpstr>
      <vt:lpstr>Tecnologias utilizadas</vt:lpstr>
      <vt:lpstr>Requisitos funcionais principais</vt:lpstr>
      <vt:lpstr>Requisitos não atendidos</vt:lpstr>
      <vt:lpstr>Cronograma</vt:lpstr>
      <vt:lpstr>Lições aprendidas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Jantz</dc:creator>
  <cp:lastModifiedBy>Alan Felipe Jantz</cp:lastModifiedBy>
  <cp:revision>1</cp:revision>
  <dcterms:created xsi:type="dcterms:W3CDTF">2020-07-13T21:04:00Z</dcterms:created>
  <dcterms:modified xsi:type="dcterms:W3CDTF">2020-07-15T01:11:04Z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0x0101007E2D449F25D45B41959E9DE755972DD8</vt:lpwstr>
  </property>
</Properties>
</file>