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1" r:id="rId4"/>
    <p:sldId id="27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E87196-ACE5-419A-8645-63B3A8722B4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B0E61E1-EBC8-494E-839C-C3CBEE35A193}">
      <dgm:prSet/>
      <dgm:spPr/>
      <dgm:t>
        <a:bodyPr/>
        <a:lstStyle/>
        <a:p>
          <a:r>
            <a:rPr lang="en-US" dirty="0"/>
            <a:t>Finite difference/Volume methods</a:t>
          </a:r>
        </a:p>
      </dgm:t>
    </dgm:pt>
    <dgm:pt modelId="{01BEED5C-44E0-4CA4-B8C6-C1A2534B0BBE}" type="parTrans" cxnId="{1C6E5C5A-6682-4474-A261-FBFA09911ADC}">
      <dgm:prSet/>
      <dgm:spPr/>
      <dgm:t>
        <a:bodyPr/>
        <a:lstStyle/>
        <a:p>
          <a:endParaRPr lang="en-US"/>
        </a:p>
      </dgm:t>
    </dgm:pt>
    <dgm:pt modelId="{2299684A-40D2-4DDE-9108-DA71F54AB1B3}" type="sibTrans" cxnId="{1C6E5C5A-6682-4474-A261-FBFA09911ADC}">
      <dgm:prSet/>
      <dgm:spPr/>
      <dgm:t>
        <a:bodyPr/>
        <a:lstStyle/>
        <a:p>
          <a:endParaRPr lang="en-US"/>
        </a:p>
      </dgm:t>
    </dgm:pt>
    <dgm:pt modelId="{F8B8130D-381A-407C-AA35-F19FC060DEAE}">
      <dgm:prSet/>
      <dgm:spPr/>
      <dgm:t>
        <a:bodyPr/>
        <a:lstStyle/>
        <a:p>
          <a:r>
            <a:rPr lang="en-US"/>
            <a:t>Spatially and temporally discretizing the 1D heat equation</a:t>
          </a:r>
        </a:p>
      </dgm:t>
    </dgm:pt>
    <dgm:pt modelId="{7EBB06AC-7F95-4D23-9AAE-B7AD9860BB02}" type="parTrans" cxnId="{120D9EA0-A00E-4DD4-B171-F8C0A8617F9B}">
      <dgm:prSet/>
      <dgm:spPr/>
      <dgm:t>
        <a:bodyPr/>
        <a:lstStyle/>
        <a:p>
          <a:endParaRPr lang="en-US"/>
        </a:p>
      </dgm:t>
    </dgm:pt>
    <dgm:pt modelId="{2D330396-5345-411E-B112-E850418BDD7F}" type="sibTrans" cxnId="{120D9EA0-A00E-4DD4-B171-F8C0A8617F9B}">
      <dgm:prSet/>
      <dgm:spPr/>
      <dgm:t>
        <a:bodyPr/>
        <a:lstStyle/>
        <a:p>
          <a:endParaRPr lang="en-US"/>
        </a:p>
      </dgm:t>
    </dgm:pt>
    <dgm:pt modelId="{E05B53F0-D77F-4D91-B44B-2047F1ECE320}">
      <dgm:prSet/>
      <dgm:spPr/>
      <dgm:t>
        <a:bodyPr/>
        <a:lstStyle/>
        <a:p>
          <a:r>
            <a:rPr lang="en-US"/>
            <a:t>Spectral methods</a:t>
          </a:r>
        </a:p>
      </dgm:t>
    </dgm:pt>
    <dgm:pt modelId="{AD3D5B5C-D258-4F63-978B-BD0A418E1D0A}" type="parTrans" cxnId="{7090D947-8C6F-4E55-8E06-FCF1C3B4BD37}">
      <dgm:prSet/>
      <dgm:spPr/>
      <dgm:t>
        <a:bodyPr/>
        <a:lstStyle/>
        <a:p>
          <a:endParaRPr lang="en-US"/>
        </a:p>
      </dgm:t>
    </dgm:pt>
    <dgm:pt modelId="{557C3B51-7B13-4E77-9BEC-16D0B50095B4}" type="sibTrans" cxnId="{7090D947-8C6F-4E55-8E06-FCF1C3B4BD37}">
      <dgm:prSet/>
      <dgm:spPr/>
      <dgm:t>
        <a:bodyPr/>
        <a:lstStyle/>
        <a:p>
          <a:endParaRPr lang="en-US"/>
        </a:p>
      </dgm:t>
    </dgm:pt>
    <dgm:pt modelId="{D4121CB0-2C23-4CE6-80EB-BF81EA1A9D31}">
      <dgm:prSet/>
      <dgm:spPr/>
      <dgm:t>
        <a:bodyPr/>
        <a:lstStyle/>
        <a:p>
          <a:r>
            <a:rPr lang="en-US"/>
            <a:t>Use Fourier transforms to turn PDE into an ODE and solve in spectral domain</a:t>
          </a:r>
        </a:p>
      </dgm:t>
    </dgm:pt>
    <dgm:pt modelId="{C42D2F06-28DD-4A16-B9BB-E0E6022E0896}" type="parTrans" cxnId="{51A0D3B8-AF8F-479E-94A5-18649F55FA23}">
      <dgm:prSet/>
      <dgm:spPr/>
      <dgm:t>
        <a:bodyPr/>
        <a:lstStyle/>
        <a:p>
          <a:endParaRPr lang="en-US"/>
        </a:p>
      </dgm:t>
    </dgm:pt>
    <dgm:pt modelId="{E60FABF1-3080-4B4C-8CAE-7B520C9498BB}" type="sibTrans" cxnId="{51A0D3B8-AF8F-479E-94A5-18649F55FA23}">
      <dgm:prSet/>
      <dgm:spPr/>
      <dgm:t>
        <a:bodyPr/>
        <a:lstStyle/>
        <a:p>
          <a:endParaRPr lang="en-US"/>
        </a:p>
      </dgm:t>
    </dgm:pt>
    <dgm:pt modelId="{7FA018DE-4F43-4F36-B9A6-3242415CBACD}">
      <dgm:prSet/>
      <dgm:spPr/>
      <dgm:t>
        <a:bodyPr/>
        <a:lstStyle/>
        <a:p>
          <a:r>
            <a:rPr lang="en-US"/>
            <a:t>Reduced Order Models</a:t>
          </a:r>
        </a:p>
      </dgm:t>
    </dgm:pt>
    <dgm:pt modelId="{71FC4F82-CBC7-448A-A571-AB11F7CA86C1}" type="parTrans" cxnId="{BC7EA7C5-A794-4A73-82AE-9CC2B2D3C5DB}">
      <dgm:prSet/>
      <dgm:spPr/>
      <dgm:t>
        <a:bodyPr/>
        <a:lstStyle/>
        <a:p>
          <a:endParaRPr lang="en-US"/>
        </a:p>
      </dgm:t>
    </dgm:pt>
    <dgm:pt modelId="{6C41D447-1A62-4B6E-B9AD-7CAE7ECDDBF8}" type="sibTrans" cxnId="{BC7EA7C5-A794-4A73-82AE-9CC2B2D3C5DB}">
      <dgm:prSet/>
      <dgm:spPr/>
      <dgm:t>
        <a:bodyPr/>
        <a:lstStyle/>
        <a:p>
          <a:endParaRPr lang="en-US"/>
        </a:p>
      </dgm:t>
    </dgm:pt>
    <dgm:pt modelId="{6E51FD6E-1F18-4412-A985-1D3A01375AAF}">
      <dgm:prSet/>
      <dgm:spPr/>
      <dgm:t>
        <a:bodyPr/>
        <a:lstStyle/>
        <a:p>
          <a:r>
            <a:rPr lang="en-US"/>
            <a:t>Construct a lower dimensional model that approximates the exact solution</a:t>
          </a:r>
        </a:p>
      </dgm:t>
    </dgm:pt>
    <dgm:pt modelId="{AD0449B4-15E6-4236-86E3-68DFEC6DF9DE}" type="parTrans" cxnId="{DB1EBBBC-0006-49D0-80EB-274B487EE01D}">
      <dgm:prSet/>
      <dgm:spPr/>
      <dgm:t>
        <a:bodyPr/>
        <a:lstStyle/>
        <a:p>
          <a:endParaRPr lang="en-US"/>
        </a:p>
      </dgm:t>
    </dgm:pt>
    <dgm:pt modelId="{7B6DE618-FD9E-4717-BC1C-6BF43A776FB8}" type="sibTrans" cxnId="{DB1EBBBC-0006-49D0-80EB-274B487EE01D}">
      <dgm:prSet/>
      <dgm:spPr/>
      <dgm:t>
        <a:bodyPr/>
        <a:lstStyle/>
        <a:p>
          <a:endParaRPr lang="en-US"/>
        </a:p>
      </dgm:t>
    </dgm:pt>
    <dgm:pt modelId="{ADE67774-6923-4726-B7F0-7618B7806234}" type="pres">
      <dgm:prSet presAssocID="{23E87196-ACE5-419A-8645-63B3A8722B4B}" presName="linear" presStyleCnt="0">
        <dgm:presLayoutVars>
          <dgm:animLvl val="lvl"/>
          <dgm:resizeHandles val="exact"/>
        </dgm:presLayoutVars>
      </dgm:prSet>
      <dgm:spPr/>
    </dgm:pt>
    <dgm:pt modelId="{252C9713-CC10-44FD-BF05-1AE443F8F735}" type="pres">
      <dgm:prSet presAssocID="{2B0E61E1-EBC8-494E-839C-C3CBEE35A19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54958A9-5508-45DF-A8EE-5E77FFD542E3}" type="pres">
      <dgm:prSet presAssocID="{2B0E61E1-EBC8-494E-839C-C3CBEE35A193}" presName="childText" presStyleLbl="revTx" presStyleIdx="0" presStyleCnt="3">
        <dgm:presLayoutVars>
          <dgm:bulletEnabled val="1"/>
        </dgm:presLayoutVars>
      </dgm:prSet>
      <dgm:spPr/>
    </dgm:pt>
    <dgm:pt modelId="{85DAB2A6-FB73-4B36-B148-C2F7F5507F65}" type="pres">
      <dgm:prSet presAssocID="{E05B53F0-D77F-4D91-B44B-2047F1ECE32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E15BCB1-C394-4C56-B9E1-1258772E1A89}" type="pres">
      <dgm:prSet presAssocID="{E05B53F0-D77F-4D91-B44B-2047F1ECE320}" presName="childText" presStyleLbl="revTx" presStyleIdx="1" presStyleCnt="3">
        <dgm:presLayoutVars>
          <dgm:bulletEnabled val="1"/>
        </dgm:presLayoutVars>
      </dgm:prSet>
      <dgm:spPr/>
    </dgm:pt>
    <dgm:pt modelId="{16221C67-4B88-4EE7-BBD2-AE2221E11CD5}" type="pres">
      <dgm:prSet presAssocID="{7FA018DE-4F43-4F36-B9A6-3242415CBAC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F67FD3C-B5AC-4DFA-90FA-F5D8F4D65FBB}" type="pres">
      <dgm:prSet presAssocID="{7FA018DE-4F43-4F36-B9A6-3242415CBACD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CE59A746-52C9-40F5-90EE-C3B97BB05F9A}" type="presOf" srcId="{F8B8130D-381A-407C-AA35-F19FC060DEAE}" destId="{654958A9-5508-45DF-A8EE-5E77FFD542E3}" srcOrd="0" destOrd="0" presId="urn:microsoft.com/office/officeart/2005/8/layout/vList2"/>
    <dgm:cxn modelId="{7090D947-8C6F-4E55-8E06-FCF1C3B4BD37}" srcId="{23E87196-ACE5-419A-8645-63B3A8722B4B}" destId="{E05B53F0-D77F-4D91-B44B-2047F1ECE320}" srcOrd="1" destOrd="0" parTransId="{AD3D5B5C-D258-4F63-978B-BD0A418E1D0A}" sibTransId="{557C3B51-7B13-4E77-9BEC-16D0B50095B4}"/>
    <dgm:cxn modelId="{EDD59753-7CB2-4B4C-8E45-0D7CEF178ED8}" type="presOf" srcId="{2B0E61E1-EBC8-494E-839C-C3CBEE35A193}" destId="{252C9713-CC10-44FD-BF05-1AE443F8F735}" srcOrd="0" destOrd="0" presId="urn:microsoft.com/office/officeart/2005/8/layout/vList2"/>
    <dgm:cxn modelId="{A6E14074-1722-424B-B0D8-3C0877CB5604}" type="presOf" srcId="{E05B53F0-D77F-4D91-B44B-2047F1ECE320}" destId="{85DAB2A6-FB73-4B36-B148-C2F7F5507F65}" srcOrd="0" destOrd="0" presId="urn:microsoft.com/office/officeart/2005/8/layout/vList2"/>
    <dgm:cxn modelId="{4CFADE78-5E2E-41F8-80C8-A7666DB04E4D}" type="presOf" srcId="{23E87196-ACE5-419A-8645-63B3A8722B4B}" destId="{ADE67774-6923-4726-B7F0-7618B7806234}" srcOrd="0" destOrd="0" presId="urn:microsoft.com/office/officeart/2005/8/layout/vList2"/>
    <dgm:cxn modelId="{1C6E5C5A-6682-4474-A261-FBFA09911ADC}" srcId="{23E87196-ACE5-419A-8645-63B3A8722B4B}" destId="{2B0E61E1-EBC8-494E-839C-C3CBEE35A193}" srcOrd="0" destOrd="0" parTransId="{01BEED5C-44E0-4CA4-B8C6-C1A2534B0BBE}" sibTransId="{2299684A-40D2-4DDE-9108-DA71F54AB1B3}"/>
    <dgm:cxn modelId="{72AC9B90-ED0B-4B59-A759-8A23FA9E415C}" type="presOf" srcId="{D4121CB0-2C23-4CE6-80EB-BF81EA1A9D31}" destId="{5E15BCB1-C394-4C56-B9E1-1258772E1A89}" srcOrd="0" destOrd="0" presId="urn:microsoft.com/office/officeart/2005/8/layout/vList2"/>
    <dgm:cxn modelId="{120D9EA0-A00E-4DD4-B171-F8C0A8617F9B}" srcId="{2B0E61E1-EBC8-494E-839C-C3CBEE35A193}" destId="{F8B8130D-381A-407C-AA35-F19FC060DEAE}" srcOrd="0" destOrd="0" parTransId="{7EBB06AC-7F95-4D23-9AAE-B7AD9860BB02}" sibTransId="{2D330396-5345-411E-B112-E850418BDD7F}"/>
    <dgm:cxn modelId="{51A0D3B8-AF8F-479E-94A5-18649F55FA23}" srcId="{E05B53F0-D77F-4D91-B44B-2047F1ECE320}" destId="{D4121CB0-2C23-4CE6-80EB-BF81EA1A9D31}" srcOrd="0" destOrd="0" parTransId="{C42D2F06-28DD-4A16-B9BB-E0E6022E0896}" sibTransId="{E60FABF1-3080-4B4C-8CAE-7B520C9498BB}"/>
    <dgm:cxn modelId="{DB1EBBBC-0006-49D0-80EB-274B487EE01D}" srcId="{7FA018DE-4F43-4F36-B9A6-3242415CBACD}" destId="{6E51FD6E-1F18-4412-A985-1D3A01375AAF}" srcOrd="0" destOrd="0" parTransId="{AD0449B4-15E6-4236-86E3-68DFEC6DF9DE}" sibTransId="{7B6DE618-FD9E-4717-BC1C-6BF43A776FB8}"/>
    <dgm:cxn modelId="{BC7EA7C5-A794-4A73-82AE-9CC2B2D3C5DB}" srcId="{23E87196-ACE5-419A-8645-63B3A8722B4B}" destId="{7FA018DE-4F43-4F36-B9A6-3242415CBACD}" srcOrd="2" destOrd="0" parTransId="{71FC4F82-CBC7-448A-A571-AB11F7CA86C1}" sibTransId="{6C41D447-1A62-4B6E-B9AD-7CAE7ECDDBF8}"/>
    <dgm:cxn modelId="{1B7378EF-5E05-41B6-9B76-F82A3D91C937}" type="presOf" srcId="{7FA018DE-4F43-4F36-B9A6-3242415CBACD}" destId="{16221C67-4B88-4EE7-BBD2-AE2221E11CD5}" srcOrd="0" destOrd="0" presId="urn:microsoft.com/office/officeart/2005/8/layout/vList2"/>
    <dgm:cxn modelId="{7A7353F7-966C-477A-A93F-7C14D83F35AE}" type="presOf" srcId="{6E51FD6E-1F18-4412-A985-1D3A01375AAF}" destId="{EF67FD3C-B5AC-4DFA-90FA-F5D8F4D65FBB}" srcOrd="0" destOrd="0" presId="urn:microsoft.com/office/officeart/2005/8/layout/vList2"/>
    <dgm:cxn modelId="{41BF9338-C515-427B-8947-C1BFCC912E4A}" type="presParOf" srcId="{ADE67774-6923-4726-B7F0-7618B7806234}" destId="{252C9713-CC10-44FD-BF05-1AE443F8F735}" srcOrd="0" destOrd="0" presId="urn:microsoft.com/office/officeart/2005/8/layout/vList2"/>
    <dgm:cxn modelId="{6C29E7B4-4D85-40F6-968C-9CDBC527CCF0}" type="presParOf" srcId="{ADE67774-6923-4726-B7F0-7618B7806234}" destId="{654958A9-5508-45DF-A8EE-5E77FFD542E3}" srcOrd="1" destOrd="0" presId="urn:microsoft.com/office/officeart/2005/8/layout/vList2"/>
    <dgm:cxn modelId="{279A2A48-4DB0-4C09-8931-AE1E0CC39055}" type="presParOf" srcId="{ADE67774-6923-4726-B7F0-7618B7806234}" destId="{85DAB2A6-FB73-4B36-B148-C2F7F5507F65}" srcOrd="2" destOrd="0" presId="urn:microsoft.com/office/officeart/2005/8/layout/vList2"/>
    <dgm:cxn modelId="{BCCDCC52-E30F-42AE-B126-49261D950219}" type="presParOf" srcId="{ADE67774-6923-4726-B7F0-7618B7806234}" destId="{5E15BCB1-C394-4C56-B9E1-1258772E1A89}" srcOrd="3" destOrd="0" presId="urn:microsoft.com/office/officeart/2005/8/layout/vList2"/>
    <dgm:cxn modelId="{A0A3ACB8-B057-42C5-B80F-92DBF2843C10}" type="presParOf" srcId="{ADE67774-6923-4726-B7F0-7618B7806234}" destId="{16221C67-4B88-4EE7-BBD2-AE2221E11CD5}" srcOrd="4" destOrd="0" presId="urn:microsoft.com/office/officeart/2005/8/layout/vList2"/>
    <dgm:cxn modelId="{83DBBF40-EA11-4FC4-BF53-2C192B3BD313}" type="presParOf" srcId="{ADE67774-6923-4726-B7F0-7618B7806234}" destId="{EF67FD3C-B5AC-4DFA-90FA-F5D8F4D65FBB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2C9713-CC10-44FD-BF05-1AE443F8F735}">
      <dsp:nvSpPr>
        <dsp:cNvPr id="0" name=""/>
        <dsp:cNvSpPr/>
      </dsp:nvSpPr>
      <dsp:spPr>
        <a:xfrm>
          <a:off x="0" y="36672"/>
          <a:ext cx="7846605" cy="10073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Finite difference/Volume methods</a:t>
          </a:r>
        </a:p>
      </dsp:txBody>
      <dsp:txXfrm>
        <a:off x="49176" y="85848"/>
        <a:ext cx="7748253" cy="909018"/>
      </dsp:txXfrm>
    </dsp:sp>
    <dsp:sp modelId="{654958A9-5508-45DF-A8EE-5E77FFD542E3}">
      <dsp:nvSpPr>
        <dsp:cNvPr id="0" name=""/>
        <dsp:cNvSpPr/>
      </dsp:nvSpPr>
      <dsp:spPr>
        <a:xfrm>
          <a:off x="0" y="1044042"/>
          <a:ext cx="7846605" cy="10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9130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300" kern="1200"/>
            <a:t>Spatially and temporally discretizing the 1D heat equation</a:t>
          </a:r>
        </a:p>
      </dsp:txBody>
      <dsp:txXfrm>
        <a:off x="0" y="1044042"/>
        <a:ext cx="7846605" cy="1043280"/>
      </dsp:txXfrm>
    </dsp:sp>
    <dsp:sp modelId="{85DAB2A6-FB73-4B36-B148-C2F7F5507F65}">
      <dsp:nvSpPr>
        <dsp:cNvPr id="0" name=""/>
        <dsp:cNvSpPr/>
      </dsp:nvSpPr>
      <dsp:spPr>
        <a:xfrm>
          <a:off x="0" y="2087322"/>
          <a:ext cx="7846605" cy="100737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Spectral methods</a:t>
          </a:r>
        </a:p>
      </dsp:txBody>
      <dsp:txXfrm>
        <a:off x="49176" y="2136498"/>
        <a:ext cx="7748253" cy="909018"/>
      </dsp:txXfrm>
    </dsp:sp>
    <dsp:sp modelId="{5E15BCB1-C394-4C56-B9E1-1258772E1A89}">
      <dsp:nvSpPr>
        <dsp:cNvPr id="0" name=""/>
        <dsp:cNvSpPr/>
      </dsp:nvSpPr>
      <dsp:spPr>
        <a:xfrm>
          <a:off x="0" y="3094692"/>
          <a:ext cx="7846605" cy="10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9130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300" kern="1200"/>
            <a:t>Use Fourier transforms to turn PDE into an ODE and solve in spectral domain</a:t>
          </a:r>
        </a:p>
      </dsp:txBody>
      <dsp:txXfrm>
        <a:off x="0" y="3094692"/>
        <a:ext cx="7846605" cy="1043280"/>
      </dsp:txXfrm>
    </dsp:sp>
    <dsp:sp modelId="{16221C67-4B88-4EE7-BBD2-AE2221E11CD5}">
      <dsp:nvSpPr>
        <dsp:cNvPr id="0" name=""/>
        <dsp:cNvSpPr/>
      </dsp:nvSpPr>
      <dsp:spPr>
        <a:xfrm>
          <a:off x="0" y="4137972"/>
          <a:ext cx="7846605" cy="100737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Reduced Order Models</a:t>
          </a:r>
        </a:p>
      </dsp:txBody>
      <dsp:txXfrm>
        <a:off x="49176" y="4187148"/>
        <a:ext cx="7748253" cy="909018"/>
      </dsp:txXfrm>
    </dsp:sp>
    <dsp:sp modelId="{EF67FD3C-B5AC-4DFA-90FA-F5D8F4D65FBB}">
      <dsp:nvSpPr>
        <dsp:cNvPr id="0" name=""/>
        <dsp:cNvSpPr/>
      </dsp:nvSpPr>
      <dsp:spPr>
        <a:xfrm>
          <a:off x="0" y="5145342"/>
          <a:ext cx="7846605" cy="10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9130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300" kern="1200"/>
            <a:t>Construct a lower dimensional model that approximates the exact solution</a:t>
          </a:r>
        </a:p>
      </dsp:txBody>
      <dsp:txXfrm>
        <a:off x="0" y="5145342"/>
        <a:ext cx="7846605" cy="1043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0E358-E15C-8B48-2528-DCAFBBBA43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2EF7C-B1A8-0799-13E8-A91839236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F9F9F-6031-24A7-676C-E30E8E433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4204-5C88-40C8-8E7A-349EA396478E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CC48D-1358-5199-951B-51D610989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24E53-6F94-AAD8-2B80-87A2D3135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23680-75E6-40CE-95FF-A97798A7D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59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16AAA-7523-40DC-282C-78D7354B3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615DCF-A83C-1517-5046-D3EBEEC6C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266CA-989E-6992-76B9-D210987EE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4204-5C88-40C8-8E7A-349EA396478E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3F9D7-C373-9DA7-5D8B-EA8DA36CC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C6AA2-442C-AB7C-8F8F-8D201C483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23680-75E6-40CE-95FF-A97798A7D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16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95A2B1-BD92-F92D-1203-4AA0CAA259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83FEB8-6BF4-556C-447C-49EEE85E6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30C31-8271-18C8-AF29-79475448F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4204-5C88-40C8-8E7A-349EA396478E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012C4-7CC0-33C8-317F-45F9D1E5B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98123-9440-FEEE-C1A9-025F7E763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23680-75E6-40CE-95FF-A97798A7D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4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BE154-C2CF-6DCB-D52E-F9214A5A7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3F309-727C-71C7-ECFB-2F8BBF751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75519-C00A-DD9B-635E-3C9150572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4204-5C88-40C8-8E7A-349EA396478E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99CEA-5E28-1331-BD5E-8C0CBD31C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515DA-CB4E-9341-ED79-AC5336862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23680-75E6-40CE-95FF-A97798A7D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9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F91F2-35C0-76D6-7A60-B7314CD5E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FFF35-4213-10BE-6670-7601B5FC1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BDAEE-547E-F04C-2A13-1CB2F7C38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4204-5C88-40C8-8E7A-349EA396478E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B02C4-566B-08E4-4DB6-368760D72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AB9A9-45B5-4372-E449-55A27BE8A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23680-75E6-40CE-95FF-A97798A7D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21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D531C-B34F-61F3-EA64-DEEF62A28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03D7D-D148-81FD-E3E3-9EF41A6CC7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16A1BE-8A7C-47E4-E0BD-6FC398E92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B96E3-8AB1-0368-18DC-83F770C01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4204-5C88-40C8-8E7A-349EA396478E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ED4C6-9872-2C8A-17C7-34CD0D57F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4FFBA-1287-B1F6-0AC7-EF05DC96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23680-75E6-40CE-95FF-A97798A7D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84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945EA-4886-FC82-5632-F7A97CBB5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FEB32-A91B-EF31-0D2D-6D003B128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FD8567-26A6-044D-E69F-E2F241E45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E5EEBE-A485-D000-F6AE-EBB2B9A82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C065A-5AC7-9C0B-5CD7-19122D9D53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AC868C-FFA4-616E-1912-CD1C98323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4204-5C88-40C8-8E7A-349EA396478E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23C83C-D565-F5F0-77AF-FFD902838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8159F9-2C2F-881A-1F54-7A657812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23680-75E6-40CE-95FF-A97798A7D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66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33E25-D024-E722-80FD-10BE173E5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C8958B-BA2A-EA71-9394-FC99C74B2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4204-5C88-40C8-8E7A-349EA396478E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E92D95-748F-172B-4BEA-7A3060BC3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972812-58E1-6FCD-6833-D17372996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23680-75E6-40CE-95FF-A97798A7D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0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50D99F-ECE9-4E63-A34E-FB6D6E7CF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4204-5C88-40C8-8E7A-349EA396478E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CDFA6D-4C79-A350-E064-8F7664CFF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17FEA-EA21-0171-00B7-48DC6C2C2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23680-75E6-40CE-95FF-A97798A7D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9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4BBCB-1A63-2641-E7E9-095873309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0FB20-4ADC-A48B-28B4-1230847F2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666943-11EA-F749-1904-EE5C035A6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E92AC-FC63-8C38-427D-B0A108944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4204-5C88-40C8-8E7A-349EA396478E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9FBE5-1936-0F48-C469-20CAAC20B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4F85F-A7A3-8B3C-53A1-CBA291C1B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23680-75E6-40CE-95FF-A97798A7D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63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60DD-6F22-ECE9-03EB-EBED6117B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D01C7E-44DF-7ED7-748F-698939FCC2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7A851-B891-BA26-4F29-6A040F17C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CBF41-D4A0-94A6-0CCD-DD39E97E7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4204-5C88-40C8-8E7A-349EA396478E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948C8-EF24-5C89-9EA7-B269900CA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4157B-E437-B886-8713-FC102CC62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23680-75E6-40CE-95FF-A97798A7D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26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4CD6B4-BC0F-BEF1-847A-C79884C4B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4C5A4-14F4-828C-F63F-80E513952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3C6EA-BA94-8A16-E374-CC5C3F4C4E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64204-5C88-40C8-8E7A-349EA396478E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46708-235C-82B9-59C4-0C519CEDAD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C9C98-47F2-FE01-ABC5-A869B7401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23680-75E6-40CE-95FF-A97798A7D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712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E1A1C-9329-3E00-2C8A-918E4CBBD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557189"/>
            <a:ext cx="3276599" cy="5743616"/>
          </a:xfrm>
        </p:spPr>
        <p:txBody>
          <a:bodyPr anchor="ctr">
            <a:normAutofit/>
          </a:bodyPr>
          <a:lstStyle/>
          <a:p>
            <a:r>
              <a:rPr lang="en-US" sz="3600" dirty="0"/>
              <a:t>Problem – Solution Techniques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E4A20986-1003-8215-F979-8B4EDCB634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5684396"/>
              </p:ext>
            </p:extLst>
          </p:nvPr>
        </p:nvGraphicFramePr>
        <p:xfrm>
          <a:off x="4038600" y="304800"/>
          <a:ext cx="7846605" cy="6225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9387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022BCEE-F0E8-E57D-5309-04FB9B0377AA}"/>
              </a:ext>
            </a:extLst>
          </p:cNvPr>
          <p:cNvSpPr/>
          <p:nvPr/>
        </p:nvSpPr>
        <p:spPr>
          <a:xfrm>
            <a:off x="4455183" y="3825815"/>
            <a:ext cx="3183148" cy="1285336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Long Short Term Memory Network</a:t>
            </a:r>
          </a:p>
        </p:txBody>
      </p:sp>
      <p:sp>
        <p:nvSpPr>
          <p:cNvPr id="7" name="Flowchart: Manual Operation 6">
            <a:extLst>
              <a:ext uri="{FF2B5EF4-FFF2-40B4-BE49-F238E27FC236}">
                <a16:creationId xmlns:a16="http://schemas.microsoft.com/office/drawing/2014/main" id="{1FCE61E6-D086-4677-B9B2-267DF107EEE5}"/>
              </a:ext>
            </a:extLst>
          </p:cNvPr>
          <p:cNvSpPr/>
          <p:nvPr/>
        </p:nvSpPr>
        <p:spPr>
          <a:xfrm rot="16200000">
            <a:off x="1076867" y="3502326"/>
            <a:ext cx="2078965" cy="1932314"/>
          </a:xfrm>
          <a:prstGeom prst="flowChartManualOperation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Manual Operation 9">
            <a:extLst>
              <a:ext uri="{FF2B5EF4-FFF2-40B4-BE49-F238E27FC236}">
                <a16:creationId xmlns:a16="http://schemas.microsoft.com/office/drawing/2014/main" id="{5EB7EB1C-6C99-2866-00F5-CF88FAD8310D}"/>
              </a:ext>
            </a:extLst>
          </p:cNvPr>
          <p:cNvSpPr/>
          <p:nvPr/>
        </p:nvSpPr>
        <p:spPr>
          <a:xfrm rot="5400000">
            <a:off x="8940560" y="3502326"/>
            <a:ext cx="2078965" cy="1932314"/>
          </a:xfrm>
          <a:prstGeom prst="flowChartManualOperation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C3E53E-1DBC-A1A2-C478-133D81AF9C61}"/>
              </a:ext>
            </a:extLst>
          </p:cNvPr>
          <p:cNvSpPr/>
          <p:nvPr/>
        </p:nvSpPr>
        <p:spPr>
          <a:xfrm>
            <a:off x="1150192" y="1207698"/>
            <a:ext cx="1213446" cy="112143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2D38BA-3F9A-D5A0-09C6-D34864AD7EF4}"/>
              </a:ext>
            </a:extLst>
          </p:cNvPr>
          <p:cNvSpPr/>
          <p:nvPr/>
        </p:nvSpPr>
        <p:spPr>
          <a:xfrm>
            <a:off x="1302592" y="1360098"/>
            <a:ext cx="1213446" cy="1121434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76BA47-B1ED-642D-E932-58B68A9010C1}"/>
              </a:ext>
            </a:extLst>
          </p:cNvPr>
          <p:cNvSpPr/>
          <p:nvPr/>
        </p:nvSpPr>
        <p:spPr>
          <a:xfrm>
            <a:off x="1454992" y="1512498"/>
            <a:ext cx="1213446" cy="1121434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Flow Field </a:t>
            </a:r>
          </a:p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(x, y velocity &amp; pressure)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F97B3D-019C-161F-7A71-3A874DC8178C}"/>
              </a:ext>
            </a:extLst>
          </p:cNvPr>
          <p:cNvSpPr txBox="1"/>
          <p:nvPr/>
        </p:nvSpPr>
        <p:spPr>
          <a:xfrm>
            <a:off x="1677839" y="4283817"/>
            <a:ext cx="106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Encoder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723999-9A11-929E-7EBC-5B425BEA34B6}"/>
              </a:ext>
            </a:extLst>
          </p:cNvPr>
          <p:cNvSpPr txBox="1"/>
          <p:nvPr/>
        </p:nvSpPr>
        <p:spPr>
          <a:xfrm>
            <a:off x="9445925" y="4283817"/>
            <a:ext cx="106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Decoder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FE8E5C-4D55-12AE-35EC-6FCDD18FB258}"/>
              </a:ext>
            </a:extLst>
          </p:cNvPr>
          <p:cNvSpPr txBox="1"/>
          <p:nvPr/>
        </p:nvSpPr>
        <p:spPr>
          <a:xfrm>
            <a:off x="1568573" y="2619555"/>
            <a:ext cx="98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= 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EF9006-B107-4675-7064-EB41A32C3709}"/>
              </a:ext>
            </a:extLst>
          </p:cNvPr>
          <p:cNvSpPr/>
          <p:nvPr/>
        </p:nvSpPr>
        <p:spPr>
          <a:xfrm>
            <a:off x="3514546" y="3825815"/>
            <a:ext cx="237945" cy="128533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114D67-9DF4-61A6-216A-59DF7435910E}"/>
              </a:ext>
            </a:extLst>
          </p:cNvPr>
          <p:cNvSpPr/>
          <p:nvPr/>
        </p:nvSpPr>
        <p:spPr>
          <a:xfrm>
            <a:off x="8343901" y="3825815"/>
            <a:ext cx="237945" cy="128533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0D2C87E-7792-F2CE-A3D0-EA23090C7F3D}"/>
              </a:ext>
            </a:extLst>
          </p:cNvPr>
          <p:cNvSpPr/>
          <p:nvPr/>
        </p:nvSpPr>
        <p:spPr>
          <a:xfrm>
            <a:off x="9105181" y="1210657"/>
            <a:ext cx="1213446" cy="112143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BE3CE2-15B7-FF83-9523-BE56AB43611A}"/>
              </a:ext>
            </a:extLst>
          </p:cNvPr>
          <p:cNvSpPr/>
          <p:nvPr/>
        </p:nvSpPr>
        <p:spPr>
          <a:xfrm>
            <a:off x="9257581" y="1363057"/>
            <a:ext cx="1213446" cy="1121434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89DE89-A779-BDDB-CEC4-58C6E1DD04B3}"/>
              </a:ext>
            </a:extLst>
          </p:cNvPr>
          <p:cNvSpPr/>
          <p:nvPr/>
        </p:nvSpPr>
        <p:spPr>
          <a:xfrm>
            <a:off x="9409981" y="1515457"/>
            <a:ext cx="1213446" cy="1121434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CFlow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Field </a:t>
            </a:r>
          </a:p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(x, y velocity &amp; pressure)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38402B-AA38-3BF7-068A-8B99022901F6}"/>
              </a:ext>
            </a:extLst>
          </p:cNvPr>
          <p:cNvSpPr txBox="1"/>
          <p:nvPr/>
        </p:nvSpPr>
        <p:spPr>
          <a:xfrm>
            <a:off x="9404227" y="2625306"/>
            <a:ext cx="1365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= </a:t>
            </a:r>
            <a:r>
              <a:rPr lang="en-US" dirty="0" err="1"/>
              <a:t>t+dt</a:t>
            </a:r>
            <a:r>
              <a:rPr lang="en-US" dirty="0"/>
              <a:t> 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4EB18B8-1DD0-2C45-9F21-32EC64CBBC84}"/>
              </a:ext>
            </a:extLst>
          </p:cNvPr>
          <p:cNvCxnSpPr>
            <a:stCxn id="11" idx="1"/>
            <a:endCxn id="7" idx="0"/>
          </p:cNvCxnSpPr>
          <p:nvPr/>
        </p:nvCxnSpPr>
        <p:spPr>
          <a:xfrm rot="10800000" flipH="1" flipV="1">
            <a:off x="1150191" y="1768415"/>
            <a:ext cx="1" cy="2700068"/>
          </a:xfrm>
          <a:prstGeom prst="bentConnector3">
            <a:avLst>
              <a:gd name="adj1" fmla="val -301925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B059C839-E3A3-F1C1-77D2-98CF30C64C23}"/>
              </a:ext>
            </a:extLst>
          </p:cNvPr>
          <p:cNvCxnSpPr>
            <a:cxnSpLocks/>
            <a:stCxn id="10" idx="0"/>
            <a:endCxn id="22" idx="3"/>
          </p:cNvCxnSpPr>
          <p:nvPr/>
        </p:nvCxnSpPr>
        <p:spPr>
          <a:xfrm flipH="1" flipV="1">
            <a:off x="10623427" y="2076174"/>
            <a:ext cx="322773" cy="2392310"/>
          </a:xfrm>
          <a:prstGeom prst="bentConnector3">
            <a:avLst>
              <a:gd name="adj1" fmla="val -9354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171C51E-B334-A5AF-3F89-A9B9BB7ABB2C}"/>
              </a:ext>
            </a:extLst>
          </p:cNvPr>
          <p:cNvSpPr txBox="1"/>
          <p:nvPr/>
        </p:nvSpPr>
        <p:spPr>
          <a:xfrm>
            <a:off x="2958861" y="5296619"/>
            <a:ext cx="125083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Compressed data at time = t</a:t>
            </a:r>
            <a:r>
              <a:rPr lang="en-US" dirty="0"/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66DFA8-69FF-A325-302C-67C74631116F}"/>
              </a:ext>
            </a:extLst>
          </p:cNvPr>
          <p:cNvSpPr txBox="1"/>
          <p:nvPr/>
        </p:nvSpPr>
        <p:spPr>
          <a:xfrm>
            <a:off x="7837099" y="5479211"/>
            <a:ext cx="125083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Compressed data at time = </a:t>
            </a:r>
            <a:r>
              <a:rPr lang="en-US" sz="1100" dirty="0" err="1"/>
              <a:t>t+dt</a:t>
            </a:r>
            <a:r>
              <a:rPr lang="en-US" dirty="0"/>
              <a:t>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0EA9F7D-26BC-1AF6-755F-2F454860A2F8}"/>
              </a:ext>
            </a:extLst>
          </p:cNvPr>
          <p:cNvCxnSpPr>
            <a:stCxn id="7" idx="2"/>
            <a:endCxn id="18" idx="1"/>
          </p:cNvCxnSpPr>
          <p:nvPr/>
        </p:nvCxnSpPr>
        <p:spPr>
          <a:xfrm>
            <a:off x="3082507" y="4468483"/>
            <a:ext cx="432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AACA137-54F7-BD50-7C72-D97425EEDAD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752491" y="4468483"/>
            <a:ext cx="702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F475058-1917-7A60-7CFB-13938A500E4B}"/>
              </a:ext>
            </a:extLst>
          </p:cNvPr>
          <p:cNvCxnSpPr>
            <a:cxnSpLocks/>
          </p:cNvCxnSpPr>
          <p:nvPr/>
        </p:nvCxnSpPr>
        <p:spPr>
          <a:xfrm>
            <a:off x="7638331" y="4465608"/>
            <a:ext cx="702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734DFD4-2A94-A8D7-3282-8455B89B1DB0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8581846" y="4465608"/>
            <a:ext cx="432040" cy="2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E81F1CB-3E82-5F62-1B02-3FF4499141C2}"/>
              </a:ext>
            </a:extLst>
          </p:cNvPr>
          <p:cNvSpPr txBox="1"/>
          <p:nvPr/>
        </p:nvSpPr>
        <p:spPr>
          <a:xfrm>
            <a:off x="1180023" y="268063"/>
            <a:ext cx="9733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Convolutional Autoencoder and LSTM U-Net Architecture for Reduced Order Modeling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5382A81-BD20-A476-BE9E-7685379DCF6B}"/>
              </a:ext>
            </a:extLst>
          </p:cNvPr>
          <p:cNvCxnSpPr>
            <a:cxnSpLocks/>
            <a:stCxn id="7" idx="1"/>
          </p:cNvCxnSpPr>
          <p:nvPr/>
        </p:nvCxnSpPr>
        <p:spPr>
          <a:xfrm>
            <a:off x="2116350" y="5300069"/>
            <a:ext cx="0" cy="958765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AFCFDAE-C02B-56CF-42DC-8EDF4B26A2E8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9980042" y="5300070"/>
            <a:ext cx="1" cy="854816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75B4B78-5DD9-4A23-34F3-8256A6D7ACD5}"/>
              </a:ext>
            </a:extLst>
          </p:cNvPr>
          <p:cNvCxnSpPr>
            <a:cxnSpLocks/>
          </p:cNvCxnSpPr>
          <p:nvPr/>
        </p:nvCxnSpPr>
        <p:spPr>
          <a:xfrm flipV="1">
            <a:off x="2116349" y="6154886"/>
            <a:ext cx="7863693" cy="62526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F333798-097C-647D-9395-E55A1BDD4EB8}"/>
              </a:ext>
            </a:extLst>
          </p:cNvPr>
          <p:cNvSpPr txBox="1"/>
          <p:nvPr/>
        </p:nvSpPr>
        <p:spPr>
          <a:xfrm>
            <a:off x="4742213" y="6154886"/>
            <a:ext cx="270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Concatenation across time</a:t>
            </a:r>
          </a:p>
        </p:txBody>
      </p:sp>
    </p:spTree>
    <p:extLst>
      <p:ext uri="{BB962C8B-B14F-4D97-AF65-F5344CB8AC3E}">
        <p14:creationId xmlns:p14="http://schemas.microsoft.com/office/powerpoint/2010/main" val="648791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9DCEB-1267-A597-B419-116CC70EB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 and Optimization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5A11E0-8443-27AE-1A88-BD0840857C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Control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E07F8A-894F-959A-6A83-5A3D5D5D5F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Flow control is broadly the deliberate changing of a fluidic system through actuation and sensor measurement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PID controllers are an excellent example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Goal</a:t>
            </a:r>
            <a:r>
              <a:rPr lang="en-US" dirty="0"/>
              <a:t>: Use CAE+LSTM architecture as the basis for a Model Predictive Control or feed forward process controller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7DE3C13-B9AE-E8E6-B0D3-7B3A31E6D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Parameterization and Optimization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BAE7DE-B061-B5FE-EE02-421720A95E7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Optimization is broadly the parametric study of minimizing or maximizing a desired behavior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The optimization of airfoil shape is an excellent example</a:t>
            </a:r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Goal: </a:t>
            </a:r>
            <a:r>
              <a:rPr lang="en-US" dirty="0"/>
              <a:t>Demonstrate CAE+LSTM architecture performance on a parametric study of a fluidic system (e.g. 2D cavity flow, stenosed flows, airfoil, </a:t>
            </a:r>
            <a:r>
              <a:rPr lang="en-US" dirty="0" err="1"/>
              <a:t>etc</a:t>
            </a:r>
            <a:r>
              <a:rPr lang="en-US" dirty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30545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28D92-05F3-0BAE-0F30-A7D7BDFC7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Autoencoder Results – X velocity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EA0895-BFDD-2BCD-0F74-96AC52377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737" y="1690688"/>
            <a:ext cx="801052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289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222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Problem – Solution Techniques</vt:lpstr>
      <vt:lpstr>PowerPoint Presentation</vt:lpstr>
      <vt:lpstr>Flow Control and Optimization</vt:lpstr>
      <vt:lpstr>Preliminary Autoencoder Results – X velocity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– Solution Techniques</dc:title>
  <dc:creator>Miller, Jacob</dc:creator>
  <cp:lastModifiedBy>Miller, Jacob</cp:lastModifiedBy>
  <cp:revision>1</cp:revision>
  <dcterms:created xsi:type="dcterms:W3CDTF">2023-02-20T15:32:10Z</dcterms:created>
  <dcterms:modified xsi:type="dcterms:W3CDTF">2023-02-20T15:47:41Z</dcterms:modified>
</cp:coreProperties>
</file>