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6" r:id="rId9"/>
    <p:sldId id="261" r:id="rId10"/>
    <p:sldId id="264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E87196-ACE5-419A-8645-63B3A8722B4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B0E61E1-EBC8-494E-839C-C3CBEE35A193}">
      <dgm:prSet/>
      <dgm:spPr/>
      <dgm:t>
        <a:bodyPr/>
        <a:lstStyle/>
        <a:p>
          <a:r>
            <a:rPr lang="en-US"/>
            <a:t>Finite difference method</a:t>
          </a:r>
        </a:p>
      </dgm:t>
    </dgm:pt>
    <dgm:pt modelId="{01BEED5C-44E0-4CA4-B8C6-C1A2534B0BBE}" type="parTrans" cxnId="{1C6E5C5A-6682-4474-A261-FBFA09911ADC}">
      <dgm:prSet/>
      <dgm:spPr/>
      <dgm:t>
        <a:bodyPr/>
        <a:lstStyle/>
        <a:p>
          <a:endParaRPr lang="en-US"/>
        </a:p>
      </dgm:t>
    </dgm:pt>
    <dgm:pt modelId="{2299684A-40D2-4DDE-9108-DA71F54AB1B3}" type="sibTrans" cxnId="{1C6E5C5A-6682-4474-A261-FBFA09911ADC}">
      <dgm:prSet/>
      <dgm:spPr/>
      <dgm:t>
        <a:bodyPr/>
        <a:lstStyle/>
        <a:p>
          <a:endParaRPr lang="en-US"/>
        </a:p>
      </dgm:t>
    </dgm:pt>
    <dgm:pt modelId="{F8B8130D-381A-407C-AA35-F19FC060DEAE}">
      <dgm:prSet/>
      <dgm:spPr/>
      <dgm:t>
        <a:bodyPr/>
        <a:lstStyle/>
        <a:p>
          <a:r>
            <a:rPr lang="en-US"/>
            <a:t>Spatially and temporally discretizing the 1D heat equation</a:t>
          </a:r>
        </a:p>
      </dgm:t>
    </dgm:pt>
    <dgm:pt modelId="{7EBB06AC-7F95-4D23-9AAE-B7AD9860BB02}" type="parTrans" cxnId="{120D9EA0-A00E-4DD4-B171-F8C0A8617F9B}">
      <dgm:prSet/>
      <dgm:spPr/>
      <dgm:t>
        <a:bodyPr/>
        <a:lstStyle/>
        <a:p>
          <a:endParaRPr lang="en-US"/>
        </a:p>
      </dgm:t>
    </dgm:pt>
    <dgm:pt modelId="{2D330396-5345-411E-B112-E850418BDD7F}" type="sibTrans" cxnId="{120D9EA0-A00E-4DD4-B171-F8C0A8617F9B}">
      <dgm:prSet/>
      <dgm:spPr/>
      <dgm:t>
        <a:bodyPr/>
        <a:lstStyle/>
        <a:p>
          <a:endParaRPr lang="en-US"/>
        </a:p>
      </dgm:t>
    </dgm:pt>
    <dgm:pt modelId="{E05B53F0-D77F-4D91-B44B-2047F1ECE320}">
      <dgm:prSet/>
      <dgm:spPr/>
      <dgm:t>
        <a:bodyPr/>
        <a:lstStyle/>
        <a:p>
          <a:r>
            <a:rPr lang="en-US"/>
            <a:t>Spectral methods</a:t>
          </a:r>
        </a:p>
      </dgm:t>
    </dgm:pt>
    <dgm:pt modelId="{AD3D5B5C-D258-4F63-978B-BD0A418E1D0A}" type="parTrans" cxnId="{7090D947-8C6F-4E55-8E06-FCF1C3B4BD37}">
      <dgm:prSet/>
      <dgm:spPr/>
      <dgm:t>
        <a:bodyPr/>
        <a:lstStyle/>
        <a:p>
          <a:endParaRPr lang="en-US"/>
        </a:p>
      </dgm:t>
    </dgm:pt>
    <dgm:pt modelId="{557C3B51-7B13-4E77-9BEC-16D0B50095B4}" type="sibTrans" cxnId="{7090D947-8C6F-4E55-8E06-FCF1C3B4BD37}">
      <dgm:prSet/>
      <dgm:spPr/>
      <dgm:t>
        <a:bodyPr/>
        <a:lstStyle/>
        <a:p>
          <a:endParaRPr lang="en-US"/>
        </a:p>
      </dgm:t>
    </dgm:pt>
    <dgm:pt modelId="{D4121CB0-2C23-4CE6-80EB-BF81EA1A9D31}">
      <dgm:prSet/>
      <dgm:spPr/>
      <dgm:t>
        <a:bodyPr/>
        <a:lstStyle/>
        <a:p>
          <a:r>
            <a:rPr lang="en-US"/>
            <a:t>Use Fourier transforms to turn PDE into an ODE and solve in spectral domain</a:t>
          </a:r>
        </a:p>
      </dgm:t>
    </dgm:pt>
    <dgm:pt modelId="{C42D2F06-28DD-4A16-B9BB-E0E6022E0896}" type="parTrans" cxnId="{51A0D3B8-AF8F-479E-94A5-18649F55FA23}">
      <dgm:prSet/>
      <dgm:spPr/>
      <dgm:t>
        <a:bodyPr/>
        <a:lstStyle/>
        <a:p>
          <a:endParaRPr lang="en-US"/>
        </a:p>
      </dgm:t>
    </dgm:pt>
    <dgm:pt modelId="{E60FABF1-3080-4B4C-8CAE-7B520C9498BB}" type="sibTrans" cxnId="{51A0D3B8-AF8F-479E-94A5-18649F55FA23}">
      <dgm:prSet/>
      <dgm:spPr/>
      <dgm:t>
        <a:bodyPr/>
        <a:lstStyle/>
        <a:p>
          <a:endParaRPr lang="en-US"/>
        </a:p>
      </dgm:t>
    </dgm:pt>
    <dgm:pt modelId="{7FA018DE-4F43-4F36-B9A6-3242415CBACD}">
      <dgm:prSet/>
      <dgm:spPr/>
      <dgm:t>
        <a:bodyPr/>
        <a:lstStyle/>
        <a:p>
          <a:r>
            <a:rPr lang="en-US"/>
            <a:t>Reduced Order Models</a:t>
          </a:r>
        </a:p>
      </dgm:t>
    </dgm:pt>
    <dgm:pt modelId="{71FC4F82-CBC7-448A-A571-AB11F7CA86C1}" type="parTrans" cxnId="{BC7EA7C5-A794-4A73-82AE-9CC2B2D3C5DB}">
      <dgm:prSet/>
      <dgm:spPr/>
      <dgm:t>
        <a:bodyPr/>
        <a:lstStyle/>
        <a:p>
          <a:endParaRPr lang="en-US"/>
        </a:p>
      </dgm:t>
    </dgm:pt>
    <dgm:pt modelId="{6C41D447-1A62-4B6E-B9AD-7CAE7ECDDBF8}" type="sibTrans" cxnId="{BC7EA7C5-A794-4A73-82AE-9CC2B2D3C5DB}">
      <dgm:prSet/>
      <dgm:spPr/>
      <dgm:t>
        <a:bodyPr/>
        <a:lstStyle/>
        <a:p>
          <a:endParaRPr lang="en-US"/>
        </a:p>
      </dgm:t>
    </dgm:pt>
    <dgm:pt modelId="{6E51FD6E-1F18-4412-A985-1D3A01375AAF}">
      <dgm:prSet/>
      <dgm:spPr/>
      <dgm:t>
        <a:bodyPr/>
        <a:lstStyle/>
        <a:p>
          <a:r>
            <a:rPr lang="en-US"/>
            <a:t>Construct a lower dimensional model that approximates the exact solution</a:t>
          </a:r>
        </a:p>
      </dgm:t>
    </dgm:pt>
    <dgm:pt modelId="{AD0449B4-15E6-4236-86E3-68DFEC6DF9DE}" type="parTrans" cxnId="{DB1EBBBC-0006-49D0-80EB-274B487EE01D}">
      <dgm:prSet/>
      <dgm:spPr/>
      <dgm:t>
        <a:bodyPr/>
        <a:lstStyle/>
        <a:p>
          <a:endParaRPr lang="en-US"/>
        </a:p>
      </dgm:t>
    </dgm:pt>
    <dgm:pt modelId="{7B6DE618-FD9E-4717-BC1C-6BF43A776FB8}" type="sibTrans" cxnId="{DB1EBBBC-0006-49D0-80EB-274B487EE01D}">
      <dgm:prSet/>
      <dgm:spPr/>
      <dgm:t>
        <a:bodyPr/>
        <a:lstStyle/>
        <a:p>
          <a:endParaRPr lang="en-US"/>
        </a:p>
      </dgm:t>
    </dgm:pt>
    <dgm:pt modelId="{ADE67774-6923-4726-B7F0-7618B7806234}" type="pres">
      <dgm:prSet presAssocID="{23E87196-ACE5-419A-8645-63B3A8722B4B}" presName="linear" presStyleCnt="0">
        <dgm:presLayoutVars>
          <dgm:animLvl val="lvl"/>
          <dgm:resizeHandles val="exact"/>
        </dgm:presLayoutVars>
      </dgm:prSet>
      <dgm:spPr/>
    </dgm:pt>
    <dgm:pt modelId="{252C9713-CC10-44FD-BF05-1AE443F8F735}" type="pres">
      <dgm:prSet presAssocID="{2B0E61E1-EBC8-494E-839C-C3CBEE35A19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54958A9-5508-45DF-A8EE-5E77FFD542E3}" type="pres">
      <dgm:prSet presAssocID="{2B0E61E1-EBC8-494E-839C-C3CBEE35A193}" presName="childText" presStyleLbl="revTx" presStyleIdx="0" presStyleCnt="3">
        <dgm:presLayoutVars>
          <dgm:bulletEnabled val="1"/>
        </dgm:presLayoutVars>
      </dgm:prSet>
      <dgm:spPr/>
    </dgm:pt>
    <dgm:pt modelId="{85DAB2A6-FB73-4B36-B148-C2F7F5507F65}" type="pres">
      <dgm:prSet presAssocID="{E05B53F0-D77F-4D91-B44B-2047F1ECE32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E15BCB1-C394-4C56-B9E1-1258772E1A89}" type="pres">
      <dgm:prSet presAssocID="{E05B53F0-D77F-4D91-B44B-2047F1ECE320}" presName="childText" presStyleLbl="revTx" presStyleIdx="1" presStyleCnt="3">
        <dgm:presLayoutVars>
          <dgm:bulletEnabled val="1"/>
        </dgm:presLayoutVars>
      </dgm:prSet>
      <dgm:spPr/>
    </dgm:pt>
    <dgm:pt modelId="{16221C67-4B88-4EE7-BBD2-AE2221E11CD5}" type="pres">
      <dgm:prSet presAssocID="{7FA018DE-4F43-4F36-B9A6-3242415CBAC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F67FD3C-B5AC-4DFA-90FA-F5D8F4D65FBB}" type="pres">
      <dgm:prSet presAssocID="{7FA018DE-4F43-4F36-B9A6-3242415CBACD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CE59A746-52C9-40F5-90EE-C3B97BB05F9A}" type="presOf" srcId="{F8B8130D-381A-407C-AA35-F19FC060DEAE}" destId="{654958A9-5508-45DF-A8EE-5E77FFD542E3}" srcOrd="0" destOrd="0" presId="urn:microsoft.com/office/officeart/2005/8/layout/vList2"/>
    <dgm:cxn modelId="{7090D947-8C6F-4E55-8E06-FCF1C3B4BD37}" srcId="{23E87196-ACE5-419A-8645-63B3A8722B4B}" destId="{E05B53F0-D77F-4D91-B44B-2047F1ECE320}" srcOrd="1" destOrd="0" parTransId="{AD3D5B5C-D258-4F63-978B-BD0A418E1D0A}" sibTransId="{557C3B51-7B13-4E77-9BEC-16D0B50095B4}"/>
    <dgm:cxn modelId="{EDD59753-7CB2-4B4C-8E45-0D7CEF178ED8}" type="presOf" srcId="{2B0E61E1-EBC8-494E-839C-C3CBEE35A193}" destId="{252C9713-CC10-44FD-BF05-1AE443F8F735}" srcOrd="0" destOrd="0" presId="urn:microsoft.com/office/officeart/2005/8/layout/vList2"/>
    <dgm:cxn modelId="{A6E14074-1722-424B-B0D8-3C0877CB5604}" type="presOf" srcId="{E05B53F0-D77F-4D91-B44B-2047F1ECE320}" destId="{85DAB2A6-FB73-4B36-B148-C2F7F5507F65}" srcOrd="0" destOrd="0" presId="urn:microsoft.com/office/officeart/2005/8/layout/vList2"/>
    <dgm:cxn modelId="{4CFADE78-5E2E-41F8-80C8-A7666DB04E4D}" type="presOf" srcId="{23E87196-ACE5-419A-8645-63B3A8722B4B}" destId="{ADE67774-6923-4726-B7F0-7618B7806234}" srcOrd="0" destOrd="0" presId="urn:microsoft.com/office/officeart/2005/8/layout/vList2"/>
    <dgm:cxn modelId="{1C6E5C5A-6682-4474-A261-FBFA09911ADC}" srcId="{23E87196-ACE5-419A-8645-63B3A8722B4B}" destId="{2B0E61E1-EBC8-494E-839C-C3CBEE35A193}" srcOrd="0" destOrd="0" parTransId="{01BEED5C-44E0-4CA4-B8C6-C1A2534B0BBE}" sibTransId="{2299684A-40D2-4DDE-9108-DA71F54AB1B3}"/>
    <dgm:cxn modelId="{72AC9B90-ED0B-4B59-A759-8A23FA9E415C}" type="presOf" srcId="{D4121CB0-2C23-4CE6-80EB-BF81EA1A9D31}" destId="{5E15BCB1-C394-4C56-B9E1-1258772E1A89}" srcOrd="0" destOrd="0" presId="urn:microsoft.com/office/officeart/2005/8/layout/vList2"/>
    <dgm:cxn modelId="{120D9EA0-A00E-4DD4-B171-F8C0A8617F9B}" srcId="{2B0E61E1-EBC8-494E-839C-C3CBEE35A193}" destId="{F8B8130D-381A-407C-AA35-F19FC060DEAE}" srcOrd="0" destOrd="0" parTransId="{7EBB06AC-7F95-4D23-9AAE-B7AD9860BB02}" sibTransId="{2D330396-5345-411E-B112-E850418BDD7F}"/>
    <dgm:cxn modelId="{51A0D3B8-AF8F-479E-94A5-18649F55FA23}" srcId="{E05B53F0-D77F-4D91-B44B-2047F1ECE320}" destId="{D4121CB0-2C23-4CE6-80EB-BF81EA1A9D31}" srcOrd="0" destOrd="0" parTransId="{C42D2F06-28DD-4A16-B9BB-E0E6022E0896}" sibTransId="{E60FABF1-3080-4B4C-8CAE-7B520C9498BB}"/>
    <dgm:cxn modelId="{DB1EBBBC-0006-49D0-80EB-274B487EE01D}" srcId="{7FA018DE-4F43-4F36-B9A6-3242415CBACD}" destId="{6E51FD6E-1F18-4412-A985-1D3A01375AAF}" srcOrd="0" destOrd="0" parTransId="{AD0449B4-15E6-4236-86E3-68DFEC6DF9DE}" sibTransId="{7B6DE618-FD9E-4717-BC1C-6BF43A776FB8}"/>
    <dgm:cxn modelId="{BC7EA7C5-A794-4A73-82AE-9CC2B2D3C5DB}" srcId="{23E87196-ACE5-419A-8645-63B3A8722B4B}" destId="{7FA018DE-4F43-4F36-B9A6-3242415CBACD}" srcOrd="2" destOrd="0" parTransId="{71FC4F82-CBC7-448A-A571-AB11F7CA86C1}" sibTransId="{6C41D447-1A62-4B6E-B9AD-7CAE7ECDDBF8}"/>
    <dgm:cxn modelId="{1B7378EF-5E05-41B6-9B76-F82A3D91C937}" type="presOf" srcId="{7FA018DE-4F43-4F36-B9A6-3242415CBACD}" destId="{16221C67-4B88-4EE7-BBD2-AE2221E11CD5}" srcOrd="0" destOrd="0" presId="urn:microsoft.com/office/officeart/2005/8/layout/vList2"/>
    <dgm:cxn modelId="{7A7353F7-966C-477A-A93F-7C14D83F35AE}" type="presOf" srcId="{6E51FD6E-1F18-4412-A985-1D3A01375AAF}" destId="{EF67FD3C-B5AC-4DFA-90FA-F5D8F4D65FBB}" srcOrd="0" destOrd="0" presId="urn:microsoft.com/office/officeart/2005/8/layout/vList2"/>
    <dgm:cxn modelId="{41BF9338-C515-427B-8947-C1BFCC912E4A}" type="presParOf" srcId="{ADE67774-6923-4726-B7F0-7618B7806234}" destId="{252C9713-CC10-44FD-BF05-1AE443F8F735}" srcOrd="0" destOrd="0" presId="urn:microsoft.com/office/officeart/2005/8/layout/vList2"/>
    <dgm:cxn modelId="{6C29E7B4-4D85-40F6-968C-9CDBC527CCF0}" type="presParOf" srcId="{ADE67774-6923-4726-B7F0-7618B7806234}" destId="{654958A9-5508-45DF-A8EE-5E77FFD542E3}" srcOrd="1" destOrd="0" presId="urn:microsoft.com/office/officeart/2005/8/layout/vList2"/>
    <dgm:cxn modelId="{279A2A48-4DB0-4C09-8931-AE1E0CC39055}" type="presParOf" srcId="{ADE67774-6923-4726-B7F0-7618B7806234}" destId="{85DAB2A6-FB73-4B36-B148-C2F7F5507F65}" srcOrd="2" destOrd="0" presId="urn:microsoft.com/office/officeart/2005/8/layout/vList2"/>
    <dgm:cxn modelId="{BCCDCC52-E30F-42AE-B126-49261D950219}" type="presParOf" srcId="{ADE67774-6923-4726-B7F0-7618B7806234}" destId="{5E15BCB1-C394-4C56-B9E1-1258772E1A89}" srcOrd="3" destOrd="0" presId="urn:microsoft.com/office/officeart/2005/8/layout/vList2"/>
    <dgm:cxn modelId="{A0A3ACB8-B057-42C5-B80F-92DBF2843C10}" type="presParOf" srcId="{ADE67774-6923-4726-B7F0-7618B7806234}" destId="{16221C67-4B88-4EE7-BBD2-AE2221E11CD5}" srcOrd="4" destOrd="0" presId="urn:microsoft.com/office/officeart/2005/8/layout/vList2"/>
    <dgm:cxn modelId="{83DBBF40-EA11-4FC4-BF53-2C192B3BD313}" type="presParOf" srcId="{ADE67774-6923-4726-B7F0-7618B7806234}" destId="{EF67FD3C-B5AC-4DFA-90FA-F5D8F4D65FB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0C48D7-47C4-4682-B643-2E383BE47FF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C4788B-D130-47CB-8AAD-6531C14F58BF}">
      <dgm:prSet phldrT="[Text]"/>
      <dgm:spPr/>
      <dgm:t>
        <a:bodyPr/>
        <a:lstStyle/>
        <a:p>
          <a:r>
            <a:rPr lang="en-US" dirty="0"/>
            <a:t>Data</a:t>
          </a:r>
          <a:r>
            <a:rPr lang="en-US" baseline="0" dirty="0"/>
            <a:t> Generation</a:t>
          </a:r>
          <a:endParaRPr lang="en-US" dirty="0"/>
        </a:p>
      </dgm:t>
    </dgm:pt>
    <dgm:pt modelId="{33DB7298-498F-4041-B8D3-FA266AA0DCAF}" type="parTrans" cxnId="{3495FBB7-7D46-4BFC-A675-92A62C26C2F5}">
      <dgm:prSet/>
      <dgm:spPr/>
      <dgm:t>
        <a:bodyPr/>
        <a:lstStyle/>
        <a:p>
          <a:endParaRPr lang="en-US"/>
        </a:p>
      </dgm:t>
    </dgm:pt>
    <dgm:pt modelId="{BA07A1AD-7A5E-42A3-A46A-76EE2DA6651B}" type="sibTrans" cxnId="{3495FBB7-7D46-4BFC-A675-92A62C26C2F5}">
      <dgm:prSet/>
      <dgm:spPr/>
      <dgm:t>
        <a:bodyPr/>
        <a:lstStyle/>
        <a:p>
          <a:endParaRPr lang="en-US"/>
        </a:p>
      </dgm:t>
    </dgm:pt>
    <dgm:pt modelId="{0D7040C3-F07C-409C-BC73-741F74CD409D}">
      <dgm:prSet phldrT="[Text]"/>
      <dgm:spPr/>
      <dgm:t>
        <a:bodyPr/>
        <a:lstStyle/>
        <a:p>
          <a:r>
            <a:rPr lang="en-US" dirty="0"/>
            <a:t>POD</a:t>
          </a:r>
        </a:p>
      </dgm:t>
    </dgm:pt>
    <dgm:pt modelId="{031B5C64-BD98-4C02-BC62-8B0571394AD0}" type="parTrans" cxnId="{7CDAFD07-C720-4209-9125-9329FB4F7C6E}">
      <dgm:prSet/>
      <dgm:spPr/>
      <dgm:t>
        <a:bodyPr/>
        <a:lstStyle/>
        <a:p>
          <a:endParaRPr lang="en-US"/>
        </a:p>
      </dgm:t>
    </dgm:pt>
    <dgm:pt modelId="{0DD7E53F-3075-4325-B83A-5F901361EEB8}" type="sibTrans" cxnId="{7CDAFD07-C720-4209-9125-9329FB4F7C6E}">
      <dgm:prSet/>
      <dgm:spPr/>
      <dgm:t>
        <a:bodyPr/>
        <a:lstStyle/>
        <a:p>
          <a:endParaRPr lang="en-US"/>
        </a:p>
      </dgm:t>
    </dgm:pt>
    <dgm:pt modelId="{8B2135AB-9F27-400A-8590-4CF5951583AC}">
      <dgm:prSet phldrT="[Text]"/>
      <dgm:spPr/>
      <dgm:t>
        <a:bodyPr/>
        <a:lstStyle/>
        <a:p>
          <a:r>
            <a:rPr lang="en-US" dirty="0"/>
            <a:t>Perform POD to get optimal, orthogonal modes</a:t>
          </a:r>
        </a:p>
      </dgm:t>
    </dgm:pt>
    <dgm:pt modelId="{F941E40F-ED2E-4098-BAAC-CFE1E25B1CD9}" type="parTrans" cxnId="{EE4F2537-310B-4AB0-9EE5-5F168E0E34D2}">
      <dgm:prSet/>
      <dgm:spPr/>
      <dgm:t>
        <a:bodyPr/>
        <a:lstStyle/>
        <a:p>
          <a:endParaRPr lang="en-US"/>
        </a:p>
      </dgm:t>
    </dgm:pt>
    <dgm:pt modelId="{94882B18-0860-4637-8635-400F54C14917}" type="sibTrans" cxnId="{EE4F2537-310B-4AB0-9EE5-5F168E0E34D2}">
      <dgm:prSet/>
      <dgm:spPr/>
      <dgm:t>
        <a:bodyPr/>
        <a:lstStyle/>
        <a:p>
          <a:endParaRPr lang="en-US"/>
        </a:p>
      </dgm:t>
    </dgm:pt>
    <dgm:pt modelId="{55EEC7D3-7285-4E6C-9E79-908265322244}">
      <dgm:prSet phldrT="[Text]"/>
      <dgm:spPr/>
      <dgm:t>
        <a:bodyPr/>
        <a:lstStyle/>
        <a:p>
          <a:r>
            <a:rPr lang="en-US" dirty="0" err="1"/>
            <a:t>Galerkin</a:t>
          </a:r>
          <a:r>
            <a:rPr lang="en-US" dirty="0"/>
            <a:t> Projection</a:t>
          </a:r>
        </a:p>
      </dgm:t>
    </dgm:pt>
    <dgm:pt modelId="{2E188981-0A50-4D1B-9689-2A1F86538B45}" type="parTrans" cxnId="{6D5DEDE2-3390-4502-A094-2E63941F4547}">
      <dgm:prSet/>
      <dgm:spPr/>
      <dgm:t>
        <a:bodyPr/>
        <a:lstStyle/>
        <a:p>
          <a:endParaRPr lang="en-US"/>
        </a:p>
      </dgm:t>
    </dgm:pt>
    <dgm:pt modelId="{AE4C5F61-DCB8-465B-8AD8-85362CD2B988}" type="sibTrans" cxnId="{6D5DEDE2-3390-4502-A094-2E63941F4547}">
      <dgm:prSet/>
      <dgm:spPr/>
      <dgm:t>
        <a:bodyPr/>
        <a:lstStyle/>
        <a:p>
          <a:endParaRPr lang="en-US"/>
        </a:p>
      </dgm:t>
    </dgm:pt>
    <dgm:pt modelId="{CCF7A9EF-3081-43F0-B165-2E065F2CFE89}">
      <dgm:prSet phldrT="[Text]"/>
      <dgm:spPr/>
      <dgm:t>
        <a:bodyPr/>
        <a:lstStyle/>
        <a:p>
          <a:r>
            <a:rPr lang="en-US" dirty="0"/>
            <a:t>Project modes onto governing equation to produce ROM</a:t>
          </a:r>
        </a:p>
      </dgm:t>
    </dgm:pt>
    <dgm:pt modelId="{7051FE95-81F5-4219-8B12-3EC1EE30527C}" type="parTrans" cxnId="{BA507E7F-D459-4DAD-9CBA-1A60D9496C14}">
      <dgm:prSet/>
      <dgm:spPr/>
      <dgm:t>
        <a:bodyPr/>
        <a:lstStyle/>
        <a:p>
          <a:endParaRPr lang="en-US"/>
        </a:p>
      </dgm:t>
    </dgm:pt>
    <dgm:pt modelId="{B79727B3-8BFA-4109-AF2B-22295A1E540D}" type="sibTrans" cxnId="{BA507E7F-D459-4DAD-9CBA-1A60D9496C14}">
      <dgm:prSet/>
      <dgm:spPr/>
      <dgm:t>
        <a:bodyPr/>
        <a:lstStyle/>
        <a:p>
          <a:endParaRPr lang="en-US"/>
        </a:p>
      </dgm:t>
    </dgm:pt>
    <dgm:pt modelId="{3F8C56AC-4E0F-447E-93AF-E94E5150883E}">
      <dgm:prSet phldrT="[Text]"/>
      <dgm:spPr/>
      <dgm:t>
        <a:bodyPr/>
        <a:lstStyle/>
        <a:p>
          <a:r>
            <a:rPr lang="en-US" dirty="0"/>
            <a:t>High fidelity simulation or benchtop experimentation</a:t>
          </a:r>
        </a:p>
      </dgm:t>
    </dgm:pt>
    <dgm:pt modelId="{D428FB69-0E6C-4AFD-AAB3-E36FC8C90B3A}" type="sibTrans" cxnId="{8D79F13A-82EE-4199-B236-9983AEA222CA}">
      <dgm:prSet/>
      <dgm:spPr/>
      <dgm:t>
        <a:bodyPr/>
        <a:lstStyle/>
        <a:p>
          <a:endParaRPr lang="en-US"/>
        </a:p>
      </dgm:t>
    </dgm:pt>
    <dgm:pt modelId="{3978D3A9-02C2-44E7-A00D-19CED72068E9}" type="parTrans" cxnId="{8D79F13A-82EE-4199-B236-9983AEA222CA}">
      <dgm:prSet/>
      <dgm:spPr/>
      <dgm:t>
        <a:bodyPr/>
        <a:lstStyle/>
        <a:p>
          <a:endParaRPr lang="en-US"/>
        </a:p>
      </dgm:t>
    </dgm:pt>
    <dgm:pt modelId="{6E130E1F-A162-4EA6-8583-1E4E821C0933}">
      <dgm:prSet phldrT="[Text]"/>
      <dgm:spPr/>
      <dgm:t>
        <a:bodyPr/>
        <a:lstStyle/>
        <a:p>
          <a:r>
            <a:rPr lang="en-US" dirty="0"/>
            <a:t>Validate ROM</a:t>
          </a:r>
        </a:p>
      </dgm:t>
    </dgm:pt>
    <dgm:pt modelId="{8838725F-BE2D-46BC-B3EE-651578B2EEE6}" type="parTrans" cxnId="{09CED724-866A-4B48-AB4D-0C57B48942C9}">
      <dgm:prSet/>
      <dgm:spPr/>
      <dgm:t>
        <a:bodyPr/>
        <a:lstStyle/>
        <a:p>
          <a:endParaRPr lang="en-US"/>
        </a:p>
      </dgm:t>
    </dgm:pt>
    <dgm:pt modelId="{294960EE-9DFD-4DD6-8375-6956841DF901}" type="sibTrans" cxnId="{09CED724-866A-4B48-AB4D-0C57B48942C9}">
      <dgm:prSet/>
      <dgm:spPr/>
      <dgm:t>
        <a:bodyPr/>
        <a:lstStyle/>
        <a:p>
          <a:endParaRPr lang="en-US"/>
        </a:p>
      </dgm:t>
    </dgm:pt>
    <dgm:pt modelId="{410D4DF4-B540-4DD9-BE63-84A57CC46AA1}">
      <dgm:prSet phldrT="[Text]"/>
      <dgm:spPr/>
      <dgm:t>
        <a:bodyPr/>
        <a:lstStyle/>
        <a:p>
          <a:r>
            <a:rPr lang="en-US" dirty="0"/>
            <a:t>Test ROM against “training” data and new, unseen data</a:t>
          </a:r>
        </a:p>
      </dgm:t>
    </dgm:pt>
    <dgm:pt modelId="{0D6138E8-797F-4DDA-89B3-5AFDADAAEFCF}" type="parTrans" cxnId="{45FB42AB-1D35-4DFA-88E1-F690193E8B76}">
      <dgm:prSet/>
      <dgm:spPr/>
      <dgm:t>
        <a:bodyPr/>
        <a:lstStyle/>
        <a:p>
          <a:endParaRPr lang="en-US"/>
        </a:p>
      </dgm:t>
    </dgm:pt>
    <dgm:pt modelId="{F49061EB-F046-4398-A997-A476D5FCA4D2}" type="sibTrans" cxnId="{45FB42AB-1D35-4DFA-88E1-F690193E8B76}">
      <dgm:prSet/>
      <dgm:spPr/>
      <dgm:t>
        <a:bodyPr/>
        <a:lstStyle/>
        <a:p>
          <a:endParaRPr lang="en-US"/>
        </a:p>
      </dgm:t>
    </dgm:pt>
    <dgm:pt modelId="{3566F525-FB9B-4889-8D89-033BFBEF0D46}" type="pres">
      <dgm:prSet presAssocID="{F60C48D7-47C4-4682-B643-2E383BE47FF9}" presName="Name0" presStyleCnt="0">
        <dgm:presLayoutVars>
          <dgm:dir/>
          <dgm:resizeHandles val="exact"/>
        </dgm:presLayoutVars>
      </dgm:prSet>
      <dgm:spPr/>
    </dgm:pt>
    <dgm:pt modelId="{72D90A4C-7DB6-48CE-B7CC-C3BFDD1F8EE0}" type="pres">
      <dgm:prSet presAssocID="{47C4788B-D130-47CB-8AAD-6531C14F58BF}" presName="node" presStyleLbl="node1" presStyleIdx="0" presStyleCnt="4">
        <dgm:presLayoutVars>
          <dgm:bulletEnabled val="1"/>
        </dgm:presLayoutVars>
      </dgm:prSet>
      <dgm:spPr/>
    </dgm:pt>
    <dgm:pt modelId="{6FB45CB8-5044-4309-8F52-B9968840A070}" type="pres">
      <dgm:prSet presAssocID="{BA07A1AD-7A5E-42A3-A46A-76EE2DA6651B}" presName="sibTrans" presStyleLbl="sibTrans2D1" presStyleIdx="0" presStyleCnt="3"/>
      <dgm:spPr/>
    </dgm:pt>
    <dgm:pt modelId="{0738D3E0-9FB9-44CE-9A29-0AD6010288C9}" type="pres">
      <dgm:prSet presAssocID="{BA07A1AD-7A5E-42A3-A46A-76EE2DA6651B}" presName="connectorText" presStyleLbl="sibTrans2D1" presStyleIdx="0" presStyleCnt="3"/>
      <dgm:spPr/>
    </dgm:pt>
    <dgm:pt modelId="{2C56F071-6D19-4CC6-AB14-47019A0AA2B7}" type="pres">
      <dgm:prSet presAssocID="{0D7040C3-F07C-409C-BC73-741F74CD409D}" presName="node" presStyleLbl="node1" presStyleIdx="1" presStyleCnt="4">
        <dgm:presLayoutVars>
          <dgm:bulletEnabled val="1"/>
        </dgm:presLayoutVars>
      </dgm:prSet>
      <dgm:spPr/>
    </dgm:pt>
    <dgm:pt modelId="{C1ED8076-74BF-4E49-8822-1D37EDDA2B93}" type="pres">
      <dgm:prSet presAssocID="{0DD7E53F-3075-4325-B83A-5F901361EEB8}" presName="sibTrans" presStyleLbl="sibTrans2D1" presStyleIdx="1" presStyleCnt="3"/>
      <dgm:spPr/>
    </dgm:pt>
    <dgm:pt modelId="{88C05055-7424-4E63-82D0-EC807326AB10}" type="pres">
      <dgm:prSet presAssocID="{0DD7E53F-3075-4325-B83A-5F901361EEB8}" presName="connectorText" presStyleLbl="sibTrans2D1" presStyleIdx="1" presStyleCnt="3"/>
      <dgm:spPr/>
    </dgm:pt>
    <dgm:pt modelId="{3306ED68-9851-4A7E-9828-2663D3E06786}" type="pres">
      <dgm:prSet presAssocID="{55EEC7D3-7285-4E6C-9E79-908265322244}" presName="node" presStyleLbl="node1" presStyleIdx="2" presStyleCnt="4">
        <dgm:presLayoutVars>
          <dgm:bulletEnabled val="1"/>
        </dgm:presLayoutVars>
      </dgm:prSet>
      <dgm:spPr/>
    </dgm:pt>
    <dgm:pt modelId="{0203BE05-C15B-4501-B812-0EC2F3E5B34B}" type="pres">
      <dgm:prSet presAssocID="{AE4C5F61-DCB8-465B-8AD8-85362CD2B988}" presName="sibTrans" presStyleLbl="sibTrans2D1" presStyleIdx="2" presStyleCnt="3"/>
      <dgm:spPr/>
    </dgm:pt>
    <dgm:pt modelId="{A9A2D03A-BB3E-4432-B413-D94BAACD8E07}" type="pres">
      <dgm:prSet presAssocID="{AE4C5F61-DCB8-465B-8AD8-85362CD2B988}" presName="connectorText" presStyleLbl="sibTrans2D1" presStyleIdx="2" presStyleCnt="3"/>
      <dgm:spPr/>
    </dgm:pt>
    <dgm:pt modelId="{94F90717-B1EA-492A-B3BC-FBE8C5FCEBF4}" type="pres">
      <dgm:prSet presAssocID="{6E130E1F-A162-4EA6-8583-1E4E821C0933}" presName="node" presStyleLbl="node1" presStyleIdx="3" presStyleCnt="4">
        <dgm:presLayoutVars>
          <dgm:bulletEnabled val="1"/>
        </dgm:presLayoutVars>
      </dgm:prSet>
      <dgm:spPr/>
    </dgm:pt>
  </dgm:ptLst>
  <dgm:cxnLst>
    <dgm:cxn modelId="{CF936C06-EC82-4EA5-9124-22F8C42C3CED}" type="presOf" srcId="{3F8C56AC-4E0F-447E-93AF-E94E5150883E}" destId="{72D90A4C-7DB6-48CE-B7CC-C3BFDD1F8EE0}" srcOrd="0" destOrd="1" presId="urn:microsoft.com/office/officeart/2005/8/layout/process1"/>
    <dgm:cxn modelId="{7CDAFD07-C720-4209-9125-9329FB4F7C6E}" srcId="{F60C48D7-47C4-4682-B643-2E383BE47FF9}" destId="{0D7040C3-F07C-409C-BC73-741F74CD409D}" srcOrd="1" destOrd="0" parTransId="{031B5C64-BD98-4C02-BC62-8B0571394AD0}" sibTransId="{0DD7E53F-3075-4325-B83A-5F901361EEB8}"/>
    <dgm:cxn modelId="{9A58940F-1D89-4080-9A4B-D7E2E9B4E26B}" type="presOf" srcId="{0D7040C3-F07C-409C-BC73-741F74CD409D}" destId="{2C56F071-6D19-4CC6-AB14-47019A0AA2B7}" srcOrd="0" destOrd="0" presId="urn:microsoft.com/office/officeart/2005/8/layout/process1"/>
    <dgm:cxn modelId="{45713B10-EA23-4F61-96FF-11648C1ADB9A}" type="presOf" srcId="{BA07A1AD-7A5E-42A3-A46A-76EE2DA6651B}" destId="{6FB45CB8-5044-4309-8F52-B9968840A070}" srcOrd="0" destOrd="0" presId="urn:microsoft.com/office/officeart/2005/8/layout/process1"/>
    <dgm:cxn modelId="{8683D023-3FDA-4D74-A496-DBEAB1FBF890}" type="presOf" srcId="{AE4C5F61-DCB8-465B-8AD8-85362CD2B988}" destId="{A9A2D03A-BB3E-4432-B413-D94BAACD8E07}" srcOrd="1" destOrd="0" presId="urn:microsoft.com/office/officeart/2005/8/layout/process1"/>
    <dgm:cxn modelId="{09CED724-866A-4B48-AB4D-0C57B48942C9}" srcId="{F60C48D7-47C4-4682-B643-2E383BE47FF9}" destId="{6E130E1F-A162-4EA6-8583-1E4E821C0933}" srcOrd="3" destOrd="0" parTransId="{8838725F-BE2D-46BC-B3EE-651578B2EEE6}" sibTransId="{294960EE-9DFD-4DD6-8375-6956841DF901}"/>
    <dgm:cxn modelId="{B43E5930-9F7F-4001-9A38-5DD269A53C40}" type="presOf" srcId="{8B2135AB-9F27-400A-8590-4CF5951583AC}" destId="{2C56F071-6D19-4CC6-AB14-47019A0AA2B7}" srcOrd="0" destOrd="1" presId="urn:microsoft.com/office/officeart/2005/8/layout/process1"/>
    <dgm:cxn modelId="{EE4F2537-310B-4AB0-9EE5-5F168E0E34D2}" srcId="{0D7040C3-F07C-409C-BC73-741F74CD409D}" destId="{8B2135AB-9F27-400A-8590-4CF5951583AC}" srcOrd="0" destOrd="0" parTransId="{F941E40F-ED2E-4098-BAAC-CFE1E25B1CD9}" sibTransId="{94882B18-0860-4637-8635-400F54C14917}"/>
    <dgm:cxn modelId="{B594C63A-8BEE-4234-9848-A03A9947DECB}" type="presOf" srcId="{AE4C5F61-DCB8-465B-8AD8-85362CD2B988}" destId="{0203BE05-C15B-4501-B812-0EC2F3E5B34B}" srcOrd="0" destOrd="0" presId="urn:microsoft.com/office/officeart/2005/8/layout/process1"/>
    <dgm:cxn modelId="{8D79F13A-82EE-4199-B236-9983AEA222CA}" srcId="{47C4788B-D130-47CB-8AAD-6531C14F58BF}" destId="{3F8C56AC-4E0F-447E-93AF-E94E5150883E}" srcOrd="0" destOrd="0" parTransId="{3978D3A9-02C2-44E7-A00D-19CED72068E9}" sibTransId="{D428FB69-0E6C-4AFD-AAB3-E36FC8C90B3A}"/>
    <dgm:cxn modelId="{4490BB3B-8C47-4D04-AE69-E4642EA09539}" type="presOf" srcId="{410D4DF4-B540-4DD9-BE63-84A57CC46AA1}" destId="{94F90717-B1EA-492A-B3BC-FBE8C5FCEBF4}" srcOrd="0" destOrd="1" presId="urn:microsoft.com/office/officeart/2005/8/layout/process1"/>
    <dgm:cxn modelId="{1AE1955E-2BCB-4440-B25D-42ABBC757D37}" type="presOf" srcId="{55EEC7D3-7285-4E6C-9E79-908265322244}" destId="{3306ED68-9851-4A7E-9828-2663D3E06786}" srcOrd="0" destOrd="0" presId="urn:microsoft.com/office/officeart/2005/8/layout/process1"/>
    <dgm:cxn modelId="{F2049346-B6C4-4EA2-8C37-0D06B39E356E}" type="presOf" srcId="{F60C48D7-47C4-4682-B643-2E383BE47FF9}" destId="{3566F525-FB9B-4889-8D89-033BFBEF0D46}" srcOrd="0" destOrd="0" presId="urn:microsoft.com/office/officeart/2005/8/layout/process1"/>
    <dgm:cxn modelId="{5DBBCB4D-0507-4D24-9D1A-C3399F08348C}" type="presOf" srcId="{47C4788B-D130-47CB-8AAD-6531C14F58BF}" destId="{72D90A4C-7DB6-48CE-B7CC-C3BFDD1F8EE0}" srcOrd="0" destOrd="0" presId="urn:microsoft.com/office/officeart/2005/8/layout/process1"/>
    <dgm:cxn modelId="{FB0A3970-0237-4B1C-B63E-5857D6680D17}" type="presOf" srcId="{CCF7A9EF-3081-43F0-B165-2E065F2CFE89}" destId="{3306ED68-9851-4A7E-9828-2663D3E06786}" srcOrd="0" destOrd="1" presId="urn:microsoft.com/office/officeart/2005/8/layout/process1"/>
    <dgm:cxn modelId="{BA507E7F-D459-4DAD-9CBA-1A60D9496C14}" srcId="{55EEC7D3-7285-4E6C-9E79-908265322244}" destId="{CCF7A9EF-3081-43F0-B165-2E065F2CFE89}" srcOrd="0" destOrd="0" parTransId="{7051FE95-81F5-4219-8B12-3EC1EE30527C}" sibTransId="{B79727B3-8BFA-4109-AF2B-22295A1E540D}"/>
    <dgm:cxn modelId="{6DEAB792-4C64-4253-9909-ADA6E51F4C2A}" type="presOf" srcId="{6E130E1F-A162-4EA6-8583-1E4E821C0933}" destId="{94F90717-B1EA-492A-B3BC-FBE8C5FCEBF4}" srcOrd="0" destOrd="0" presId="urn:microsoft.com/office/officeart/2005/8/layout/process1"/>
    <dgm:cxn modelId="{1AAB88A8-7AC3-4E10-8D18-33D2F968A38C}" type="presOf" srcId="{0DD7E53F-3075-4325-B83A-5F901361EEB8}" destId="{C1ED8076-74BF-4E49-8822-1D37EDDA2B93}" srcOrd="0" destOrd="0" presId="urn:microsoft.com/office/officeart/2005/8/layout/process1"/>
    <dgm:cxn modelId="{45FB42AB-1D35-4DFA-88E1-F690193E8B76}" srcId="{6E130E1F-A162-4EA6-8583-1E4E821C0933}" destId="{410D4DF4-B540-4DD9-BE63-84A57CC46AA1}" srcOrd="0" destOrd="0" parTransId="{0D6138E8-797F-4DDA-89B3-5AFDADAAEFCF}" sibTransId="{F49061EB-F046-4398-A997-A476D5FCA4D2}"/>
    <dgm:cxn modelId="{3495FBB7-7D46-4BFC-A675-92A62C26C2F5}" srcId="{F60C48D7-47C4-4682-B643-2E383BE47FF9}" destId="{47C4788B-D130-47CB-8AAD-6531C14F58BF}" srcOrd="0" destOrd="0" parTransId="{33DB7298-498F-4041-B8D3-FA266AA0DCAF}" sibTransId="{BA07A1AD-7A5E-42A3-A46A-76EE2DA6651B}"/>
    <dgm:cxn modelId="{B19A7DBE-9E6A-406B-9268-58D388C0EB31}" type="presOf" srcId="{0DD7E53F-3075-4325-B83A-5F901361EEB8}" destId="{88C05055-7424-4E63-82D0-EC807326AB10}" srcOrd="1" destOrd="0" presId="urn:microsoft.com/office/officeart/2005/8/layout/process1"/>
    <dgm:cxn modelId="{B0D865DA-A650-407C-B1F0-EF8B3F3736E7}" type="presOf" srcId="{BA07A1AD-7A5E-42A3-A46A-76EE2DA6651B}" destId="{0738D3E0-9FB9-44CE-9A29-0AD6010288C9}" srcOrd="1" destOrd="0" presId="urn:microsoft.com/office/officeart/2005/8/layout/process1"/>
    <dgm:cxn modelId="{6D5DEDE2-3390-4502-A094-2E63941F4547}" srcId="{F60C48D7-47C4-4682-B643-2E383BE47FF9}" destId="{55EEC7D3-7285-4E6C-9E79-908265322244}" srcOrd="2" destOrd="0" parTransId="{2E188981-0A50-4D1B-9689-2A1F86538B45}" sibTransId="{AE4C5F61-DCB8-465B-8AD8-85362CD2B988}"/>
    <dgm:cxn modelId="{528EB78F-E712-480F-AAB0-AE2D7EBE6E14}" type="presParOf" srcId="{3566F525-FB9B-4889-8D89-033BFBEF0D46}" destId="{72D90A4C-7DB6-48CE-B7CC-C3BFDD1F8EE0}" srcOrd="0" destOrd="0" presId="urn:microsoft.com/office/officeart/2005/8/layout/process1"/>
    <dgm:cxn modelId="{ADC4F87F-1E52-4351-ACB7-1B2DE4345651}" type="presParOf" srcId="{3566F525-FB9B-4889-8D89-033BFBEF0D46}" destId="{6FB45CB8-5044-4309-8F52-B9968840A070}" srcOrd="1" destOrd="0" presId="urn:microsoft.com/office/officeart/2005/8/layout/process1"/>
    <dgm:cxn modelId="{EC595BAD-E1E5-4676-96D6-E74992DF0063}" type="presParOf" srcId="{6FB45CB8-5044-4309-8F52-B9968840A070}" destId="{0738D3E0-9FB9-44CE-9A29-0AD6010288C9}" srcOrd="0" destOrd="0" presId="urn:microsoft.com/office/officeart/2005/8/layout/process1"/>
    <dgm:cxn modelId="{28EF1AD8-80DE-461C-B369-D79C47B6063E}" type="presParOf" srcId="{3566F525-FB9B-4889-8D89-033BFBEF0D46}" destId="{2C56F071-6D19-4CC6-AB14-47019A0AA2B7}" srcOrd="2" destOrd="0" presId="urn:microsoft.com/office/officeart/2005/8/layout/process1"/>
    <dgm:cxn modelId="{B0CE1B1A-1FE5-4E80-B6B6-7201AB24077E}" type="presParOf" srcId="{3566F525-FB9B-4889-8D89-033BFBEF0D46}" destId="{C1ED8076-74BF-4E49-8822-1D37EDDA2B93}" srcOrd="3" destOrd="0" presId="urn:microsoft.com/office/officeart/2005/8/layout/process1"/>
    <dgm:cxn modelId="{53666300-5662-4B0E-85EF-C21A9BABAA47}" type="presParOf" srcId="{C1ED8076-74BF-4E49-8822-1D37EDDA2B93}" destId="{88C05055-7424-4E63-82D0-EC807326AB10}" srcOrd="0" destOrd="0" presId="urn:microsoft.com/office/officeart/2005/8/layout/process1"/>
    <dgm:cxn modelId="{16B0A205-3D6A-4966-B0EB-9CD2852F584A}" type="presParOf" srcId="{3566F525-FB9B-4889-8D89-033BFBEF0D46}" destId="{3306ED68-9851-4A7E-9828-2663D3E06786}" srcOrd="4" destOrd="0" presId="urn:microsoft.com/office/officeart/2005/8/layout/process1"/>
    <dgm:cxn modelId="{7B46C2BD-7517-4D8F-85F9-E138AEFDF636}" type="presParOf" srcId="{3566F525-FB9B-4889-8D89-033BFBEF0D46}" destId="{0203BE05-C15B-4501-B812-0EC2F3E5B34B}" srcOrd="5" destOrd="0" presId="urn:microsoft.com/office/officeart/2005/8/layout/process1"/>
    <dgm:cxn modelId="{E0DB0254-107B-4A57-9796-890F6760227B}" type="presParOf" srcId="{0203BE05-C15B-4501-B812-0EC2F3E5B34B}" destId="{A9A2D03A-BB3E-4432-B413-D94BAACD8E07}" srcOrd="0" destOrd="0" presId="urn:microsoft.com/office/officeart/2005/8/layout/process1"/>
    <dgm:cxn modelId="{DDD63059-55FC-4C5B-A52B-BC820886D811}" type="presParOf" srcId="{3566F525-FB9B-4889-8D89-033BFBEF0D46}" destId="{94F90717-B1EA-492A-B3BC-FBE8C5FCEBF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9DED89-BD9A-4DEC-A061-3D0D358BBFF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74726C3-F41D-422F-BFBA-F77B6E298BE1}">
      <dgm:prSet/>
      <dgm:spPr/>
      <dgm:t>
        <a:bodyPr/>
        <a:lstStyle/>
        <a:p>
          <a:r>
            <a:rPr lang="en-US" b="1" dirty="0"/>
            <a:t>Ideal End Goal</a:t>
          </a:r>
          <a:r>
            <a:rPr lang="en-US" dirty="0"/>
            <a:t>:</a:t>
          </a:r>
        </a:p>
      </dgm:t>
    </dgm:pt>
    <dgm:pt modelId="{ECA0494E-25BF-4604-81CB-C7CE6BC17094}" type="parTrans" cxnId="{8E7065A0-1426-4EC0-96A1-E014642E65E0}">
      <dgm:prSet/>
      <dgm:spPr/>
      <dgm:t>
        <a:bodyPr/>
        <a:lstStyle/>
        <a:p>
          <a:endParaRPr lang="en-US"/>
        </a:p>
      </dgm:t>
    </dgm:pt>
    <dgm:pt modelId="{4337B159-90E5-4275-AACD-C2CCBEED24F8}" type="sibTrans" cxnId="{8E7065A0-1426-4EC0-96A1-E014642E65E0}">
      <dgm:prSet/>
      <dgm:spPr/>
      <dgm:t>
        <a:bodyPr/>
        <a:lstStyle/>
        <a:p>
          <a:endParaRPr lang="en-US"/>
        </a:p>
      </dgm:t>
    </dgm:pt>
    <dgm:pt modelId="{9E952A97-ED77-472C-8ABB-7913CA3A512A}">
      <dgm:prSet/>
      <dgm:spPr/>
      <dgm:t>
        <a:bodyPr/>
        <a:lstStyle/>
        <a:p>
          <a:r>
            <a:rPr lang="en-US" dirty="0"/>
            <a:t>An interdisciplinary and interinstitutional team has accomplished this to some extent using classic ROMs</a:t>
          </a:r>
        </a:p>
      </dgm:t>
    </dgm:pt>
    <dgm:pt modelId="{7D3A3159-F14D-4157-9F7E-86D04A4A3B6D}" type="parTrans" cxnId="{93634F4B-CE17-4E43-BC68-B3A8A63241BC}">
      <dgm:prSet/>
      <dgm:spPr/>
      <dgm:t>
        <a:bodyPr/>
        <a:lstStyle/>
        <a:p>
          <a:endParaRPr lang="en-US"/>
        </a:p>
      </dgm:t>
    </dgm:pt>
    <dgm:pt modelId="{28AE759C-7FC4-4661-9554-90428530DB3A}" type="sibTrans" cxnId="{93634F4B-CE17-4E43-BC68-B3A8A63241BC}">
      <dgm:prSet/>
      <dgm:spPr/>
      <dgm:t>
        <a:bodyPr/>
        <a:lstStyle/>
        <a:p>
          <a:endParaRPr lang="en-US"/>
        </a:p>
      </dgm:t>
    </dgm:pt>
    <dgm:pt modelId="{2B287BE5-5DA6-4795-A5E3-99F385DD16F9}">
      <dgm:prSet/>
      <dgm:spPr/>
      <dgm:t>
        <a:bodyPr/>
        <a:lstStyle/>
        <a:p>
          <a:r>
            <a:rPr lang="en-US" b="1"/>
            <a:t>Practical Research Directions</a:t>
          </a:r>
          <a:r>
            <a:rPr lang="en-US"/>
            <a:t>:</a:t>
          </a:r>
        </a:p>
      </dgm:t>
    </dgm:pt>
    <dgm:pt modelId="{433C3DBC-8039-4C07-AD38-F10CC3140413}" type="parTrans" cxnId="{9C43FB05-19F2-4A50-BF01-8325FD9B3D01}">
      <dgm:prSet/>
      <dgm:spPr/>
      <dgm:t>
        <a:bodyPr/>
        <a:lstStyle/>
        <a:p>
          <a:endParaRPr lang="en-US"/>
        </a:p>
      </dgm:t>
    </dgm:pt>
    <dgm:pt modelId="{BFC4F07A-1400-48A7-9D69-B9741F6907FB}" type="sibTrans" cxnId="{9C43FB05-19F2-4A50-BF01-8325FD9B3D01}">
      <dgm:prSet/>
      <dgm:spPr/>
      <dgm:t>
        <a:bodyPr/>
        <a:lstStyle/>
        <a:p>
          <a:endParaRPr lang="en-US"/>
        </a:p>
      </dgm:t>
    </dgm:pt>
    <dgm:pt modelId="{EBD7E427-B571-4146-B443-7456D94C0407}">
      <dgm:prSet/>
      <dgm:spPr/>
      <dgm:t>
        <a:bodyPr/>
        <a:lstStyle/>
        <a:p>
          <a:r>
            <a:rPr lang="en-US" dirty="0"/>
            <a:t>Comparison of POD and autoencoder modes for 2D Burger’s equation through a stenosed tube. Possibly tie in with recirculation zones.</a:t>
          </a:r>
        </a:p>
      </dgm:t>
    </dgm:pt>
    <dgm:pt modelId="{566EE753-C467-49DF-AF42-00B59ECE734A}" type="parTrans" cxnId="{EC132CD1-5D42-4220-9B76-30FDA2BB08C5}">
      <dgm:prSet/>
      <dgm:spPr/>
      <dgm:t>
        <a:bodyPr/>
        <a:lstStyle/>
        <a:p>
          <a:endParaRPr lang="en-US"/>
        </a:p>
      </dgm:t>
    </dgm:pt>
    <dgm:pt modelId="{84D3DEB3-C932-4C4C-8EE2-0AEE69C865DE}" type="sibTrans" cxnId="{EC132CD1-5D42-4220-9B76-30FDA2BB08C5}">
      <dgm:prSet/>
      <dgm:spPr/>
      <dgm:t>
        <a:bodyPr/>
        <a:lstStyle/>
        <a:p>
          <a:endParaRPr lang="en-US"/>
        </a:p>
      </dgm:t>
    </dgm:pt>
    <dgm:pt modelId="{356D06A9-0DF4-467B-A82A-52C870B443C9}">
      <dgm:prSet/>
      <dgm:spPr/>
      <dgm:t>
        <a:bodyPr/>
        <a:lstStyle/>
        <a:p>
          <a:r>
            <a:rPr lang="en-US"/>
            <a:t>Comparison of classic POD-Galerkin ROMs and ML-based ROMs for 2D Burger’s equation with a focus on implications to coronary artery disease</a:t>
          </a:r>
        </a:p>
      </dgm:t>
    </dgm:pt>
    <dgm:pt modelId="{2C1D80C0-D06A-4D3E-BCCF-A57DEA655C63}" type="parTrans" cxnId="{DF3DA714-BA45-48B1-BAA5-56604E44C5DF}">
      <dgm:prSet/>
      <dgm:spPr/>
      <dgm:t>
        <a:bodyPr/>
        <a:lstStyle/>
        <a:p>
          <a:endParaRPr lang="en-US"/>
        </a:p>
      </dgm:t>
    </dgm:pt>
    <dgm:pt modelId="{5B2129B8-72DD-4EFF-8536-C64520A542D5}" type="sibTrans" cxnId="{DF3DA714-BA45-48B1-BAA5-56604E44C5DF}">
      <dgm:prSet/>
      <dgm:spPr/>
      <dgm:t>
        <a:bodyPr/>
        <a:lstStyle/>
        <a:p>
          <a:endParaRPr lang="en-US"/>
        </a:p>
      </dgm:t>
    </dgm:pt>
    <dgm:pt modelId="{4496A1B0-3B77-4553-85F0-1FFC12A67758}">
      <dgm:prSet/>
      <dgm:spPr/>
      <dgm:t>
        <a:bodyPr/>
        <a:lstStyle/>
        <a:p>
          <a:r>
            <a:rPr lang="en-US"/>
            <a:t>Comparison of classic </a:t>
          </a:r>
          <a:r>
            <a:rPr lang="en-US" b="1" u="sng"/>
            <a:t>parameterized</a:t>
          </a:r>
          <a:r>
            <a:rPr lang="en-US" b="1"/>
            <a:t> </a:t>
          </a:r>
          <a:r>
            <a:rPr lang="en-US"/>
            <a:t>POD-Galerkin ROMs and ML-based ROMs for 2D Burger’s equation with a focus on implications to coronary artery disease</a:t>
          </a:r>
        </a:p>
      </dgm:t>
    </dgm:pt>
    <dgm:pt modelId="{E55B27EB-604E-4EB9-89B9-E668CD1F6BC0}" type="parTrans" cxnId="{79EB4299-BDE9-44FB-A612-41498F32E08A}">
      <dgm:prSet/>
      <dgm:spPr/>
      <dgm:t>
        <a:bodyPr/>
        <a:lstStyle/>
        <a:p>
          <a:endParaRPr lang="en-US"/>
        </a:p>
      </dgm:t>
    </dgm:pt>
    <dgm:pt modelId="{D261D606-68D2-4D79-8203-F15E6D91F4FF}" type="sibTrans" cxnId="{79EB4299-BDE9-44FB-A612-41498F32E08A}">
      <dgm:prSet/>
      <dgm:spPr/>
      <dgm:t>
        <a:bodyPr/>
        <a:lstStyle/>
        <a:p>
          <a:endParaRPr lang="en-US"/>
        </a:p>
      </dgm:t>
    </dgm:pt>
    <dgm:pt modelId="{7A8D4580-18B7-4B22-BA1B-539A90D538A7}">
      <dgm:prSet/>
      <dgm:spPr/>
      <dgm:t>
        <a:bodyPr/>
        <a:lstStyle/>
        <a:p>
          <a:r>
            <a:rPr lang="en-US" dirty="0"/>
            <a:t>Parametric 3D Navier Stokes based ROM for coronary artery disease for use in clinical setting</a:t>
          </a:r>
        </a:p>
      </dgm:t>
    </dgm:pt>
    <dgm:pt modelId="{F79E46B7-0C4B-493E-B941-63AEABF2C2A8}" type="parTrans" cxnId="{2978CBF2-88CE-444D-A77D-35229F62C0CC}">
      <dgm:prSet/>
      <dgm:spPr/>
      <dgm:t>
        <a:bodyPr/>
        <a:lstStyle/>
        <a:p>
          <a:endParaRPr lang="en-US"/>
        </a:p>
      </dgm:t>
    </dgm:pt>
    <dgm:pt modelId="{2375AF5C-2ED4-441B-9E60-640AD9128C39}" type="sibTrans" cxnId="{2978CBF2-88CE-444D-A77D-35229F62C0CC}">
      <dgm:prSet/>
      <dgm:spPr/>
      <dgm:t>
        <a:bodyPr/>
        <a:lstStyle/>
        <a:p>
          <a:endParaRPr lang="en-US"/>
        </a:p>
      </dgm:t>
    </dgm:pt>
    <dgm:pt modelId="{1CAC475E-ABF0-4B7B-AC73-0CB08060BB12}">
      <dgm:prSet/>
      <dgm:spPr/>
      <dgm:t>
        <a:bodyPr/>
        <a:lstStyle/>
        <a:p>
          <a:r>
            <a:rPr lang="en-US" b="1" dirty="0"/>
            <a:t>Probably too lofty for us </a:t>
          </a:r>
        </a:p>
      </dgm:t>
    </dgm:pt>
    <dgm:pt modelId="{182E0012-18DA-454E-BDE8-1A9A50E22B17}" type="parTrans" cxnId="{1D0779F1-9D5B-4995-8768-34D487C9C3DE}">
      <dgm:prSet/>
      <dgm:spPr/>
      <dgm:t>
        <a:bodyPr/>
        <a:lstStyle/>
        <a:p>
          <a:endParaRPr lang="en-US"/>
        </a:p>
      </dgm:t>
    </dgm:pt>
    <dgm:pt modelId="{05FA47D6-FC5A-42F5-9057-8ED6EB9ABBD3}" type="sibTrans" cxnId="{1D0779F1-9D5B-4995-8768-34D487C9C3DE}">
      <dgm:prSet/>
      <dgm:spPr/>
      <dgm:t>
        <a:bodyPr/>
        <a:lstStyle/>
        <a:p>
          <a:endParaRPr lang="en-US"/>
        </a:p>
      </dgm:t>
    </dgm:pt>
    <dgm:pt modelId="{07BB2A67-758F-4345-9DA1-6B3B09CACEC9}" type="pres">
      <dgm:prSet presAssocID="{8B9DED89-BD9A-4DEC-A061-3D0D358BBFF8}" presName="linear" presStyleCnt="0">
        <dgm:presLayoutVars>
          <dgm:animLvl val="lvl"/>
          <dgm:resizeHandles val="exact"/>
        </dgm:presLayoutVars>
      </dgm:prSet>
      <dgm:spPr/>
    </dgm:pt>
    <dgm:pt modelId="{4C1A4892-D763-4600-BB0C-1808DB9ACB92}" type="pres">
      <dgm:prSet presAssocID="{D74726C3-F41D-422F-BFBA-F77B6E298BE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AE56C41-1259-4774-B913-229291EE18D0}" type="pres">
      <dgm:prSet presAssocID="{D74726C3-F41D-422F-BFBA-F77B6E298BE1}" presName="childText" presStyleLbl="revTx" presStyleIdx="0" presStyleCnt="2">
        <dgm:presLayoutVars>
          <dgm:bulletEnabled val="1"/>
        </dgm:presLayoutVars>
      </dgm:prSet>
      <dgm:spPr/>
    </dgm:pt>
    <dgm:pt modelId="{4C53C14D-2E92-4918-88E1-103D898A0083}" type="pres">
      <dgm:prSet presAssocID="{2B287BE5-5DA6-4795-A5E3-99F385DD16F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65B1F6E-DD75-4F69-A956-80E5CE42EFC3}" type="pres">
      <dgm:prSet presAssocID="{2B287BE5-5DA6-4795-A5E3-99F385DD16F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C43FB05-19F2-4A50-BF01-8325FD9B3D01}" srcId="{8B9DED89-BD9A-4DEC-A061-3D0D358BBFF8}" destId="{2B287BE5-5DA6-4795-A5E3-99F385DD16F9}" srcOrd="1" destOrd="0" parTransId="{433C3DBC-8039-4C07-AD38-F10CC3140413}" sibTransId="{BFC4F07A-1400-48A7-9D69-B9741F6907FB}"/>
    <dgm:cxn modelId="{5045670A-CEDA-41AC-81E7-33F9E2B93762}" type="presOf" srcId="{EBD7E427-B571-4146-B443-7456D94C0407}" destId="{465B1F6E-DD75-4F69-A956-80E5CE42EFC3}" srcOrd="0" destOrd="0" presId="urn:microsoft.com/office/officeart/2005/8/layout/vList2"/>
    <dgm:cxn modelId="{DF3DA714-BA45-48B1-BAA5-56604E44C5DF}" srcId="{2B287BE5-5DA6-4795-A5E3-99F385DD16F9}" destId="{356D06A9-0DF4-467B-A82A-52C870B443C9}" srcOrd="1" destOrd="0" parTransId="{2C1D80C0-D06A-4D3E-BCCF-A57DEA655C63}" sibTransId="{5B2129B8-72DD-4EFF-8536-C64520A542D5}"/>
    <dgm:cxn modelId="{1B2F7F27-A4E1-4D92-9413-F62E176665E6}" type="presOf" srcId="{D74726C3-F41D-422F-BFBA-F77B6E298BE1}" destId="{4C1A4892-D763-4600-BB0C-1808DB9ACB92}" srcOrd="0" destOrd="0" presId="urn:microsoft.com/office/officeart/2005/8/layout/vList2"/>
    <dgm:cxn modelId="{2339BE5F-43E1-4B85-BE10-EED43ACED0A7}" type="presOf" srcId="{4496A1B0-3B77-4553-85F0-1FFC12A67758}" destId="{465B1F6E-DD75-4F69-A956-80E5CE42EFC3}" srcOrd="0" destOrd="2" presId="urn:microsoft.com/office/officeart/2005/8/layout/vList2"/>
    <dgm:cxn modelId="{93634F4B-CE17-4E43-BC68-B3A8A63241BC}" srcId="{D74726C3-F41D-422F-BFBA-F77B6E298BE1}" destId="{9E952A97-ED77-472C-8ABB-7913CA3A512A}" srcOrd="1" destOrd="0" parTransId="{7D3A3159-F14D-4157-9F7E-86D04A4A3B6D}" sibTransId="{28AE759C-7FC4-4661-9554-90428530DB3A}"/>
    <dgm:cxn modelId="{A98ACC8B-DF9A-40F7-8D68-A2DD29C1A736}" type="presOf" srcId="{356D06A9-0DF4-467B-A82A-52C870B443C9}" destId="{465B1F6E-DD75-4F69-A956-80E5CE42EFC3}" srcOrd="0" destOrd="1" presId="urn:microsoft.com/office/officeart/2005/8/layout/vList2"/>
    <dgm:cxn modelId="{79EB4299-BDE9-44FB-A612-41498F32E08A}" srcId="{2B287BE5-5DA6-4795-A5E3-99F385DD16F9}" destId="{4496A1B0-3B77-4553-85F0-1FFC12A67758}" srcOrd="2" destOrd="0" parTransId="{E55B27EB-604E-4EB9-89B9-E668CD1F6BC0}" sibTransId="{D261D606-68D2-4D79-8203-F15E6D91F4FF}"/>
    <dgm:cxn modelId="{8E7065A0-1426-4EC0-96A1-E014642E65E0}" srcId="{8B9DED89-BD9A-4DEC-A061-3D0D358BBFF8}" destId="{D74726C3-F41D-422F-BFBA-F77B6E298BE1}" srcOrd="0" destOrd="0" parTransId="{ECA0494E-25BF-4604-81CB-C7CE6BC17094}" sibTransId="{4337B159-90E5-4275-AACD-C2CCBEED24F8}"/>
    <dgm:cxn modelId="{7D0A70AC-CA06-4997-9690-9C5C5FF93AB6}" type="presOf" srcId="{7A8D4580-18B7-4B22-BA1B-539A90D538A7}" destId="{FAE56C41-1259-4774-B913-229291EE18D0}" srcOrd="0" destOrd="0" presId="urn:microsoft.com/office/officeart/2005/8/layout/vList2"/>
    <dgm:cxn modelId="{ABE06BCB-4C64-4E98-8DD6-61B288DADFF1}" type="presOf" srcId="{8B9DED89-BD9A-4DEC-A061-3D0D358BBFF8}" destId="{07BB2A67-758F-4345-9DA1-6B3B09CACEC9}" srcOrd="0" destOrd="0" presId="urn:microsoft.com/office/officeart/2005/8/layout/vList2"/>
    <dgm:cxn modelId="{89D023D0-25FA-4DBC-8D68-B6202190CF75}" type="presOf" srcId="{9E952A97-ED77-472C-8ABB-7913CA3A512A}" destId="{FAE56C41-1259-4774-B913-229291EE18D0}" srcOrd="0" destOrd="1" presId="urn:microsoft.com/office/officeart/2005/8/layout/vList2"/>
    <dgm:cxn modelId="{EC132CD1-5D42-4220-9B76-30FDA2BB08C5}" srcId="{2B287BE5-5DA6-4795-A5E3-99F385DD16F9}" destId="{EBD7E427-B571-4146-B443-7456D94C0407}" srcOrd="0" destOrd="0" parTransId="{566EE753-C467-49DF-AF42-00B59ECE734A}" sibTransId="{84D3DEB3-C932-4C4C-8EE2-0AEE69C865DE}"/>
    <dgm:cxn modelId="{2740F8D6-AEEA-4488-BD0E-7287B354A5ED}" type="presOf" srcId="{1CAC475E-ABF0-4B7B-AC73-0CB08060BB12}" destId="{FAE56C41-1259-4774-B913-229291EE18D0}" srcOrd="0" destOrd="2" presId="urn:microsoft.com/office/officeart/2005/8/layout/vList2"/>
    <dgm:cxn modelId="{B2D462E9-C270-4D2B-BC66-1E6B40A68EAF}" type="presOf" srcId="{2B287BE5-5DA6-4795-A5E3-99F385DD16F9}" destId="{4C53C14D-2E92-4918-88E1-103D898A0083}" srcOrd="0" destOrd="0" presId="urn:microsoft.com/office/officeart/2005/8/layout/vList2"/>
    <dgm:cxn modelId="{1D0779F1-9D5B-4995-8768-34D487C9C3DE}" srcId="{D74726C3-F41D-422F-BFBA-F77B6E298BE1}" destId="{1CAC475E-ABF0-4B7B-AC73-0CB08060BB12}" srcOrd="2" destOrd="0" parTransId="{182E0012-18DA-454E-BDE8-1A9A50E22B17}" sibTransId="{05FA47D6-FC5A-42F5-9057-8ED6EB9ABBD3}"/>
    <dgm:cxn modelId="{2978CBF2-88CE-444D-A77D-35229F62C0CC}" srcId="{D74726C3-F41D-422F-BFBA-F77B6E298BE1}" destId="{7A8D4580-18B7-4B22-BA1B-539A90D538A7}" srcOrd="0" destOrd="0" parTransId="{F79E46B7-0C4B-493E-B941-63AEABF2C2A8}" sibTransId="{2375AF5C-2ED4-441B-9E60-640AD9128C39}"/>
    <dgm:cxn modelId="{869C6C74-CA53-4CB0-B154-6FC15ACB0B4F}" type="presParOf" srcId="{07BB2A67-758F-4345-9DA1-6B3B09CACEC9}" destId="{4C1A4892-D763-4600-BB0C-1808DB9ACB92}" srcOrd="0" destOrd="0" presId="urn:microsoft.com/office/officeart/2005/8/layout/vList2"/>
    <dgm:cxn modelId="{69387B24-2027-4504-883B-BBB8D94C11EE}" type="presParOf" srcId="{07BB2A67-758F-4345-9DA1-6B3B09CACEC9}" destId="{FAE56C41-1259-4774-B913-229291EE18D0}" srcOrd="1" destOrd="0" presId="urn:microsoft.com/office/officeart/2005/8/layout/vList2"/>
    <dgm:cxn modelId="{50275EC9-C762-4DF0-9B7C-E9653D3E87E8}" type="presParOf" srcId="{07BB2A67-758F-4345-9DA1-6B3B09CACEC9}" destId="{4C53C14D-2E92-4918-88E1-103D898A0083}" srcOrd="2" destOrd="0" presId="urn:microsoft.com/office/officeart/2005/8/layout/vList2"/>
    <dgm:cxn modelId="{3C7D08BA-1457-47E1-8888-57C1FE03EF3F}" type="presParOf" srcId="{07BB2A67-758F-4345-9DA1-6B3B09CACEC9}" destId="{465B1F6E-DD75-4F69-A956-80E5CE42EFC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2C9713-CC10-44FD-BF05-1AE443F8F735}">
      <dsp:nvSpPr>
        <dsp:cNvPr id="0" name=""/>
        <dsp:cNvSpPr/>
      </dsp:nvSpPr>
      <dsp:spPr>
        <a:xfrm>
          <a:off x="0" y="161850"/>
          <a:ext cx="7846605" cy="9523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Finite difference method</a:t>
          </a:r>
        </a:p>
      </dsp:txBody>
      <dsp:txXfrm>
        <a:off x="46491" y="208341"/>
        <a:ext cx="7753623" cy="859398"/>
      </dsp:txXfrm>
    </dsp:sp>
    <dsp:sp modelId="{654958A9-5508-45DF-A8EE-5E77FFD542E3}">
      <dsp:nvSpPr>
        <dsp:cNvPr id="0" name=""/>
        <dsp:cNvSpPr/>
      </dsp:nvSpPr>
      <dsp:spPr>
        <a:xfrm>
          <a:off x="0" y="1114230"/>
          <a:ext cx="7846605" cy="1014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9130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Spatially and temporally discretizing the 1D heat equation</a:t>
          </a:r>
        </a:p>
      </dsp:txBody>
      <dsp:txXfrm>
        <a:off x="0" y="1114230"/>
        <a:ext cx="7846605" cy="1014817"/>
      </dsp:txXfrm>
    </dsp:sp>
    <dsp:sp modelId="{85DAB2A6-FB73-4B36-B148-C2F7F5507F65}">
      <dsp:nvSpPr>
        <dsp:cNvPr id="0" name=""/>
        <dsp:cNvSpPr/>
      </dsp:nvSpPr>
      <dsp:spPr>
        <a:xfrm>
          <a:off x="0" y="2129048"/>
          <a:ext cx="7846605" cy="95238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Spectral methods</a:t>
          </a:r>
        </a:p>
      </dsp:txBody>
      <dsp:txXfrm>
        <a:off x="46491" y="2175539"/>
        <a:ext cx="7753623" cy="859398"/>
      </dsp:txXfrm>
    </dsp:sp>
    <dsp:sp modelId="{5E15BCB1-C394-4C56-B9E1-1258772E1A89}">
      <dsp:nvSpPr>
        <dsp:cNvPr id="0" name=""/>
        <dsp:cNvSpPr/>
      </dsp:nvSpPr>
      <dsp:spPr>
        <a:xfrm>
          <a:off x="0" y="3081428"/>
          <a:ext cx="7846605" cy="1014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9130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Use Fourier transforms to turn PDE into an ODE and solve in spectral domain</a:t>
          </a:r>
        </a:p>
      </dsp:txBody>
      <dsp:txXfrm>
        <a:off x="0" y="3081428"/>
        <a:ext cx="7846605" cy="1014817"/>
      </dsp:txXfrm>
    </dsp:sp>
    <dsp:sp modelId="{16221C67-4B88-4EE7-BBD2-AE2221E11CD5}">
      <dsp:nvSpPr>
        <dsp:cNvPr id="0" name=""/>
        <dsp:cNvSpPr/>
      </dsp:nvSpPr>
      <dsp:spPr>
        <a:xfrm>
          <a:off x="0" y="4096245"/>
          <a:ext cx="7846605" cy="9523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Reduced Order Models</a:t>
          </a:r>
        </a:p>
      </dsp:txBody>
      <dsp:txXfrm>
        <a:off x="46491" y="4142736"/>
        <a:ext cx="7753623" cy="859398"/>
      </dsp:txXfrm>
    </dsp:sp>
    <dsp:sp modelId="{EF67FD3C-B5AC-4DFA-90FA-F5D8F4D65FBB}">
      <dsp:nvSpPr>
        <dsp:cNvPr id="0" name=""/>
        <dsp:cNvSpPr/>
      </dsp:nvSpPr>
      <dsp:spPr>
        <a:xfrm>
          <a:off x="0" y="5048625"/>
          <a:ext cx="7846605" cy="1014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9130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Construct a lower dimensional model that approximates the exact solution</a:t>
          </a:r>
        </a:p>
      </dsp:txBody>
      <dsp:txXfrm>
        <a:off x="0" y="5048625"/>
        <a:ext cx="7846605" cy="10148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90A4C-7DB6-48CE-B7CC-C3BFDD1F8EE0}">
      <dsp:nvSpPr>
        <dsp:cNvPr id="0" name=""/>
        <dsp:cNvSpPr/>
      </dsp:nvSpPr>
      <dsp:spPr>
        <a:xfrm>
          <a:off x="4621" y="1379523"/>
          <a:ext cx="2020453" cy="15922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</a:t>
          </a:r>
          <a:r>
            <a:rPr lang="en-US" sz="1800" kern="1200" baseline="0" dirty="0"/>
            <a:t> Generation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High fidelity simulation or benchtop experimentation</a:t>
          </a:r>
        </a:p>
      </dsp:txBody>
      <dsp:txXfrm>
        <a:off x="51258" y="1426160"/>
        <a:ext cx="1927179" cy="1499016"/>
      </dsp:txXfrm>
    </dsp:sp>
    <dsp:sp modelId="{6FB45CB8-5044-4309-8F52-B9968840A070}">
      <dsp:nvSpPr>
        <dsp:cNvPr id="0" name=""/>
        <dsp:cNvSpPr/>
      </dsp:nvSpPr>
      <dsp:spPr>
        <a:xfrm>
          <a:off x="222711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227119" y="2025346"/>
        <a:ext cx="299835" cy="300644"/>
      </dsp:txXfrm>
    </dsp:sp>
    <dsp:sp modelId="{2C56F071-6D19-4CC6-AB14-47019A0AA2B7}">
      <dsp:nvSpPr>
        <dsp:cNvPr id="0" name=""/>
        <dsp:cNvSpPr/>
      </dsp:nvSpPr>
      <dsp:spPr>
        <a:xfrm>
          <a:off x="2833255" y="1379523"/>
          <a:ext cx="2020453" cy="15922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POD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Perform POD to get optimal, orthogonal modes</a:t>
          </a:r>
        </a:p>
      </dsp:txBody>
      <dsp:txXfrm>
        <a:off x="2879892" y="1426160"/>
        <a:ext cx="1927179" cy="1499016"/>
      </dsp:txXfrm>
    </dsp:sp>
    <dsp:sp modelId="{C1ED8076-74BF-4E49-8822-1D37EDDA2B93}">
      <dsp:nvSpPr>
        <dsp:cNvPr id="0" name=""/>
        <dsp:cNvSpPr/>
      </dsp:nvSpPr>
      <dsp:spPr>
        <a:xfrm>
          <a:off x="5055754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055754" y="2025346"/>
        <a:ext cx="299835" cy="300644"/>
      </dsp:txXfrm>
    </dsp:sp>
    <dsp:sp modelId="{3306ED68-9851-4A7E-9828-2663D3E06786}">
      <dsp:nvSpPr>
        <dsp:cNvPr id="0" name=""/>
        <dsp:cNvSpPr/>
      </dsp:nvSpPr>
      <dsp:spPr>
        <a:xfrm>
          <a:off x="5661890" y="1379523"/>
          <a:ext cx="2020453" cy="15922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Galerkin</a:t>
          </a:r>
          <a:r>
            <a:rPr lang="en-US" sz="1800" kern="1200" dirty="0"/>
            <a:t> Projection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Project modes onto governing equation to produce ROM</a:t>
          </a:r>
        </a:p>
      </dsp:txBody>
      <dsp:txXfrm>
        <a:off x="5708527" y="1426160"/>
        <a:ext cx="1927179" cy="1499016"/>
      </dsp:txXfrm>
    </dsp:sp>
    <dsp:sp modelId="{0203BE05-C15B-4501-B812-0EC2F3E5B34B}">
      <dsp:nvSpPr>
        <dsp:cNvPr id="0" name=""/>
        <dsp:cNvSpPr/>
      </dsp:nvSpPr>
      <dsp:spPr>
        <a:xfrm>
          <a:off x="788438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884389" y="2025346"/>
        <a:ext cx="299835" cy="300644"/>
      </dsp:txXfrm>
    </dsp:sp>
    <dsp:sp modelId="{94F90717-B1EA-492A-B3BC-FBE8C5FCEBF4}">
      <dsp:nvSpPr>
        <dsp:cNvPr id="0" name=""/>
        <dsp:cNvSpPr/>
      </dsp:nvSpPr>
      <dsp:spPr>
        <a:xfrm>
          <a:off x="8490525" y="1379523"/>
          <a:ext cx="2020453" cy="15922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Validate ROM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Test ROM against “training” data and new, unseen data</a:t>
          </a:r>
        </a:p>
      </dsp:txBody>
      <dsp:txXfrm>
        <a:off x="8537162" y="1426160"/>
        <a:ext cx="1927179" cy="14990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1A4892-D763-4600-BB0C-1808DB9ACB92}">
      <dsp:nvSpPr>
        <dsp:cNvPr id="0" name=""/>
        <dsp:cNvSpPr/>
      </dsp:nvSpPr>
      <dsp:spPr>
        <a:xfrm>
          <a:off x="0" y="48416"/>
          <a:ext cx="7846605" cy="669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Ideal End Goal</a:t>
          </a:r>
          <a:r>
            <a:rPr lang="en-US" sz="2600" kern="1200" dirty="0"/>
            <a:t>:</a:t>
          </a:r>
        </a:p>
      </dsp:txBody>
      <dsp:txXfrm>
        <a:off x="32670" y="81086"/>
        <a:ext cx="7781265" cy="603900"/>
      </dsp:txXfrm>
    </dsp:sp>
    <dsp:sp modelId="{FAE56C41-1259-4774-B913-229291EE18D0}">
      <dsp:nvSpPr>
        <dsp:cNvPr id="0" name=""/>
        <dsp:cNvSpPr/>
      </dsp:nvSpPr>
      <dsp:spPr>
        <a:xfrm>
          <a:off x="0" y="717657"/>
          <a:ext cx="7846605" cy="1776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913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Parametric 3D Navier Stokes based ROM for coronary artery disease for use in clinical setting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An interdisciplinary and interinstitutional team has accomplished this to some extent using classic ROMs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1" kern="1200" dirty="0"/>
            <a:t>Probably too lofty for us </a:t>
          </a:r>
        </a:p>
      </dsp:txBody>
      <dsp:txXfrm>
        <a:off x="0" y="717657"/>
        <a:ext cx="7846605" cy="1776060"/>
      </dsp:txXfrm>
    </dsp:sp>
    <dsp:sp modelId="{4C53C14D-2E92-4918-88E1-103D898A0083}">
      <dsp:nvSpPr>
        <dsp:cNvPr id="0" name=""/>
        <dsp:cNvSpPr/>
      </dsp:nvSpPr>
      <dsp:spPr>
        <a:xfrm>
          <a:off x="0" y="2493717"/>
          <a:ext cx="7846605" cy="6692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Practical Research Directions</a:t>
          </a:r>
          <a:r>
            <a:rPr lang="en-US" sz="2600" kern="1200"/>
            <a:t>:</a:t>
          </a:r>
        </a:p>
      </dsp:txBody>
      <dsp:txXfrm>
        <a:off x="32670" y="2526387"/>
        <a:ext cx="7781265" cy="603900"/>
      </dsp:txXfrm>
    </dsp:sp>
    <dsp:sp modelId="{465B1F6E-DD75-4F69-A956-80E5CE42EFC3}">
      <dsp:nvSpPr>
        <dsp:cNvPr id="0" name=""/>
        <dsp:cNvSpPr/>
      </dsp:nvSpPr>
      <dsp:spPr>
        <a:xfrm>
          <a:off x="0" y="3162957"/>
          <a:ext cx="7846605" cy="301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913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Comparison of POD and autoencoder modes for 2D Burger’s equation through a stenosed tube. Possibly tie in with recirculation zones.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Comparison of classic POD-Galerkin ROMs and ML-based ROMs for 2D Burger’s equation with a focus on implications to coronary artery disease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Comparison of classic </a:t>
          </a:r>
          <a:r>
            <a:rPr lang="en-US" sz="2000" b="1" u="sng" kern="1200"/>
            <a:t>parameterized</a:t>
          </a:r>
          <a:r>
            <a:rPr lang="en-US" sz="2000" b="1" kern="1200"/>
            <a:t> </a:t>
          </a:r>
          <a:r>
            <a:rPr lang="en-US" sz="2000" kern="1200"/>
            <a:t>POD-Galerkin ROMs and ML-based ROMs for 2D Burger’s equation with a focus on implications to coronary artery disease</a:t>
          </a:r>
        </a:p>
      </dsp:txBody>
      <dsp:txXfrm>
        <a:off x="0" y="3162957"/>
        <a:ext cx="7846605" cy="3013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0DF-B555-4D30-B35E-2297D59E32D0}" type="datetime1">
              <a:rPr lang="en-US" smtClean="0"/>
              <a:t>10/9/2022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08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79F-E600-4AC1-A639-0B9FB8286C38}" type="datetime1">
              <a:rPr lang="en-US" smtClean="0"/>
              <a:t>10/9/2022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0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5D60-A842-4D08-9D7D-A7A57AB501A2}" type="datetime1">
              <a:rPr lang="en-US" smtClean="0"/>
              <a:t>10/9/2022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4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F1F9-9322-493A-A9EE-BB75692CE5F5}" type="datetime1">
              <a:rPr lang="en-US" smtClean="0"/>
              <a:t>10/9/2022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6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DE51-4D5E-4D23-8181-86A5B05D5351}" type="datetime1">
              <a:rPr lang="en-US" smtClean="0"/>
              <a:t>10/9/2022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9FCA-87F3-427A-B1A2-15346103C68A}" type="datetime1">
              <a:rPr lang="en-US" smtClean="0"/>
              <a:t>10/9/2022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7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709-7E2D-49E6-A629-D8E3363D194F}" type="datetime1">
              <a:rPr lang="en-US" smtClean="0"/>
              <a:t>10/9/2022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3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921-9375-4BAA-A7C2-7975528669FA}" type="datetime1">
              <a:rPr lang="en-US" smtClean="0"/>
              <a:t>10/9/2022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6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425-F285-48AE-A409-A618E3EEA628}" type="datetime1">
              <a:rPr lang="en-US" smtClean="0"/>
              <a:t>10/9/2022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7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94D-7D6A-4378-93F6-A3A33186E34B}" type="datetime1">
              <a:rPr lang="en-US" smtClean="0"/>
              <a:t>10/9/2022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1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C0F9-687B-4417-9D77-CE2D7AD8C321}" type="datetime1">
              <a:rPr lang="en-US" smtClean="0"/>
              <a:t>10/9/2022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66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</a:extLst>
            </p:cNvPr>
            <p:cNvSpPr/>
            <p:nvPr/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9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</a:extLst>
            </p:cNvPr>
            <p:cNvSpPr/>
            <p:nvPr/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</a:extLst>
            </p:cNvPr>
            <p:cNvSpPr/>
            <p:nvPr/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</a:extLst>
            </p:cNvPr>
            <p:cNvSpPr/>
            <p:nvPr/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</a:extLst>
            </p:cNvPr>
            <p:cNvSpPr/>
            <p:nvPr/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</a:extLst>
            </p:cNvPr>
            <p:cNvSpPr/>
            <p:nvPr/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DFD30-2122-4F4A-97B4-D0A849E36C5F}" type="datetime1">
              <a:rPr lang="en-US" smtClean="0"/>
              <a:t>10/9/2022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8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51912-6A68-8388-6F3C-71E06DA7CE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Reduced Order Modeling for Reduced Computation Time of Fluids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558E8-15A0-135A-BBAC-1D7F2E53DB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Jacob Miller</a:t>
            </a:r>
          </a:p>
        </p:txBody>
      </p:sp>
    </p:spTree>
    <p:extLst>
      <p:ext uri="{BB962C8B-B14F-4D97-AF65-F5344CB8AC3E}">
        <p14:creationId xmlns:p14="http://schemas.microsoft.com/office/powerpoint/2010/main" val="236484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BDC4C-3C9D-8FE3-CA64-0FC178E78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9317" y="719605"/>
            <a:ext cx="5253476" cy="2607065"/>
          </a:xfrm>
        </p:spPr>
        <p:txBody>
          <a:bodyPr anchor="b">
            <a:normAutofit/>
          </a:bodyPr>
          <a:lstStyle/>
          <a:p>
            <a:r>
              <a:rPr lang="en-US" dirty="0" err="1"/>
              <a:t>Galerkin</a:t>
            </a:r>
            <a:r>
              <a:rPr lang="en-US" dirty="0"/>
              <a:t> Projection</a:t>
            </a:r>
          </a:p>
        </p:txBody>
      </p:sp>
      <p:pic>
        <p:nvPicPr>
          <p:cNvPr id="7" name="Content Placeholder 6" descr="Hammer with solid fill">
            <a:extLst>
              <a:ext uri="{FF2B5EF4-FFF2-40B4-BE49-F238E27FC236}">
                <a16:creationId xmlns:a16="http://schemas.microsoft.com/office/drawing/2014/main" id="{87018E68-FC31-21CF-FEB0-F7C27DBFA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973" y="732498"/>
            <a:ext cx="5435027" cy="543502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CFFF7460-A026-41FE-A687-6B4C4CCC0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87001" y="191574"/>
            <a:ext cx="1831110" cy="1762342"/>
            <a:chOff x="10287001" y="191574"/>
            <a:chExt cx="1831110" cy="1762342"/>
          </a:xfrm>
        </p:grpSpPr>
        <p:sp useBgFill="1">
          <p:nvSpPr>
            <p:cNvPr id="19" name="Graphic 10">
              <a:extLst>
                <a:ext uri="{FF2B5EF4-FFF2-40B4-BE49-F238E27FC236}">
                  <a16:creationId xmlns:a16="http://schemas.microsoft.com/office/drawing/2014/main" id="{6A1169BD-112E-43BB-8D48-FDBDAAE29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H="1">
              <a:off x="10943942" y="191574"/>
              <a:ext cx="1174169" cy="117416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0" name="Oval 19">
              <a:extLst>
                <a:ext uri="{FF2B5EF4-FFF2-40B4-BE49-F238E27FC236}">
                  <a16:creationId xmlns:a16="http://schemas.microsoft.com/office/drawing/2014/main" id="{87B8976F-6C52-452B-9DCF-5E38EBC09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10287001" y="729383"/>
              <a:ext cx="260890" cy="18501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id="{2C8BD7C6-BB77-4E39-810E-7202C07CFA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11125200" y="1665988"/>
              <a:ext cx="287928" cy="287928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5DF4388-6185-9556-2356-7AF6EC2A9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075" y="3527700"/>
            <a:ext cx="5277522" cy="277310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800" u="sng" dirty="0"/>
              <a:t>Under Construction</a:t>
            </a:r>
          </a:p>
        </p:txBody>
      </p:sp>
    </p:spTree>
    <p:extLst>
      <p:ext uri="{BB962C8B-B14F-4D97-AF65-F5344CB8AC3E}">
        <p14:creationId xmlns:p14="http://schemas.microsoft.com/office/powerpoint/2010/main" val="2337699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BDC4C-3C9D-8FE3-CA64-0FC178E78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9317" y="719605"/>
            <a:ext cx="5253476" cy="2607065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Autoencoders</a:t>
            </a:r>
          </a:p>
        </p:txBody>
      </p:sp>
      <p:pic>
        <p:nvPicPr>
          <p:cNvPr id="7" name="Content Placeholder 6" descr="Hammer with solid fill">
            <a:extLst>
              <a:ext uri="{FF2B5EF4-FFF2-40B4-BE49-F238E27FC236}">
                <a16:creationId xmlns:a16="http://schemas.microsoft.com/office/drawing/2014/main" id="{87018E68-FC31-21CF-FEB0-F7C27DBFA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973" y="732498"/>
            <a:ext cx="5435027" cy="5435027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5DF4388-6185-9556-2356-7AF6EC2A9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075" y="3527700"/>
            <a:ext cx="5277522" cy="277310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800" u="sng" dirty="0"/>
              <a:t>Under Construction</a:t>
            </a:r>
          </a:p>
        </p:txBody>
      </p:sp>
    </p:spTree>
    <p:extLst>
      <p:ext uri="{BB962C8B-B14F-4D97-AF65-F5344CB8AC3E}">
        <p14:creationId xmlns:p14="http://schemas.microsoft.com/office/powerpoint/2010/main" val="387881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AF5AE-E8BA-8C0C-E131-951E82A76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557189"/>
            <a:ext cx="3276599" cy="5743616"/>
          </a:xfrm>
        </p:spPr>
        <p:txBody>
          <a:bodyPr anchor="ctr">
            <a:normAutofit/>
          </a:bodyPr>
          <a:lstStyle/>
          <a:p>
            <a:r>
              <a:rPr lang="en-US" sz="3300"/>
              <a:t>Discussion of Next Steps/Research Plan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0F1402-11C5-4156-920F-A1D996B47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1823" y="446104"/>
            <a:ext cx="2354299" cy="1482372"/>
            <a:chOff x="471823" y="446104"/>
            <a:chExt cx="2354299" cy="1482372"/>
          </a:xfrm>
        </p:grpSpPr>
        <p:sp useBgFill="1">
          <p:nvSpPr>
            <p:cNvPr id="14" name="Graphic 10">
              <a:extLst>
                <a:ext uri="{FF2B5EF4-FFF2-40B4-BE49-F238E27FC236}">
                  <a16:creationId xmlns:a16="http://schemas.microsoft.com/office/drawing/2014/main" id="{F59333A0-91D0-40E7-ABE0-4CD6A0A402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810535" y="863805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E1168C41-55F2-4E50-AAC9-1069DFDEA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233824" y="1752600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806188BB-B55A-499F-A6F1-4CF1F0887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71823" y="446104"/>
              <a:ext cx="762000" cy="76200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9FE2CF-84E9-3B53-C982-496B455CDD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92114"/>
              </p:ext>
            </p:extLst>
          </p:nvPr>
        </p:nvGraphicFramePr>
        <p:xfrm>
          <a:off x="4038600" y="304800"/>
          <a:ext cx="7846605" cy="6225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166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B5C4F-84FB-9FA9-2641-A7F6F05FB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DBAC3-1303-F641-7D63-876CDBBB6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1D Heat Equation</a:t>
            </a:r>
          </a:p>
          <a:p>
            <a:pPr lvl="1"/>
            <a:r>
              <a:rPr lang="en-US" dirty="0"/>
              <a:t>Problem-Solution Techniques</a:t>
            </a:r>
          </a:p>
          <a:p>
            <a:pPr lvl="1"/>
            <a:r>
              <a:rPr lang="en-US" dirty="0"/>
              <a:t>Reduced Order Model (ROM) Pipeline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Where’s the Novelty?</a:t>
            </a:r>
          </a:p>
          <a:p>
            <a:r>
              <a:rPr lang="en-US" dirty="0"/>
              <a:t>Technical Stuff</a:t>
            </a:r>
          </a:p>
          <a:p>
            <a:pPr lvl="1"/>
            <a:r>
              <a:rPr lang="en-US" dirty="0"/>
              <a:t>POD</a:t>
            </a:r>
          </a:p>
          <a:p>
            <a:pPr lvl="1"/>
            <a:r>
              <a:rPr lang="en-US" dirty="0" err="1"/>
              <a:t>Galerkin</a:t>
            </a:r>
            <a:r>
              <a:rPr lang="en-US" dirty="0"/>
              <a:t> Projection</a:t>
            </a:r>
          </a:p>
          <a:p>
            <a:pPr lvl="1"/>
            <a:r>
              <a:rPr lang="en-US" dirty="0"/>
              <a:t>Autoencoders</a:t>
            </a:r>
          </a:p>
          <a:p>
            <a:r>
              <a:rPr lang="en-US" dirty="0"/>
              <a:t>Discussion of Next Steps/Research Plan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024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42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60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61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62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63" name="Oval 46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64" name="Oval 47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65" name="Oval 48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66" name="Rectangle 50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52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04" y="-38771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8" name="Group 54">
            <a:extLst>
              <a:ext uri="{FF2B5EF4-FFF2-40B4-BE49-F238E27FC236}">
                <a16:creationId xmlns:a16="http://schemas.microsoft.com/office/drawing/2014/main" id="{1B066A89-BA08-409E-BF1D-71D6C39A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23084" y="191574"/>
            <a:ext cx="1895027" cy="1762342"/>
            <a:chOff x="10223084" y="191574"/>
            <a:chExt cx="1895027" cy="1762342"/>
          </a:xfrm>
        </p:grpSpPr>
        <p:sp useBgFill="1">
          <p:nvSpPr>
            <p:cNvPr id="69" name="Graphic 10">
              <a:extLst>
                <a:ext uri="{FF2B5EF4-FFF2-40B4-BE49-F238E27FC236}">
                  <a16:creationId xmlns:a16="http://schemas.microsoft.com/office/drawing/2014/main" id="{A09BB2E8-0252-4F38-A13E-B929AFA12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H="1">
              <a:off x="10943942" y="191574"/>
              <a:ext cx="1174169" cy="117416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70" name="Oval 56">
              <a:extLst>
                <a:ext uri="{FF2B5EF4-FFF2-40B4-BE49-F238E27FC236}">
                  <a16:creationId xmlns:a16="http://schemas.microsoft.com/office/drawing/2014/main" id="{A0D3C392-71B4-457F-AA1D-9B225D991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10223084" y="627530"/>
              <a:ext cx="388723" cy="3887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8" name="Oval 57">
              <a:extLst>
                <a:ext uri="{FF2B5EF4-FFF2-40B4-BE49-F238E27FC236}">
                  <a16:creationId xmlns:a16="http://schemas.microsoft.com/office/drawing/2014/main" id="{1824CB17-7DEC-473F-BD6E-A578E6D2E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11125200" y="1665988"/>
              <a:ext cx="287928" cy="287928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308D9345-579B-BF5F-EE44-CF8C1EB82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9317" y="719605"/>
            <a:ext cx="5253476" cy="26070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– 1D Heat Equation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A77F63-72C1-D9C8-AB26-D1BE4EE4A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736" y="304800"/>
            <a:ext cx="4037033" cy="3065863"/>
          </a:xfrm>
          <a:prstGeom prst="rect">
            <a:avLst/>
          </a:prstGeo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AA4CD139-FCF5-1231-535D-591BCB7DD7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83735" y="3527700"/>
            <a:ext cx="4037033" cy="31982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3B66FBF-D543-79B9-37D3-F976F89E78A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381075" y="3527700"/>
                <a:ext cx="5277522" cy="2773103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mar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800" b="0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18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sz="18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8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800" b="0" dirty="0"/>
              </a:p>
              <a:p>
                <a:pPr marL="0">
                  <a:buNone/>
                </a:pPr>
                <a:endParaRPr lang="en-US" sz="1800" b="0" dirty="0"/>
              </a:p>
              <a:p>
                <a:pPr marL="57150"/>
                <a:r>
                  <a:rPr lang="en-US" sz="1800" dirty="0"/>
                  <a:t>Simple, well studies PDE</a:t>
                </a:r>
              </a:p>
              <a:p>
                <a:pPr marL="57150"/>
                <a:r>
                  <a:rPr lang="en-US" sz="1800" dirty="0"/>
                  <a:t>Alpha is thermal diffusivity</a:t>
                </a:r>
              </a:p>
              <a:p>
                <a:pPr marL="57150"/>
                <a:r>
                  <a:rPr lang="en-US" sz="1800" dirty="0"/>
                  <a:t>Initial conditions and solution dynamics given in top and bottom figure, respectively</a:t>
                </a:r>
              </a:p>
              <a:p>
                <a:pPr marL="57150"/>
                <a:r>
                  <a:rPr lang="en-US" sz="1800" dirty="0"/>
                  <a:t>Solved for t=0 to t=10 seconds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3B66FBF-D543-79B9-37D3-F976F89E78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381075" y="3527700"/>
                <a:ext cx="5277522" cy="2773103"/>
              </a:xfrm>
              <a:blipFill>
                <a:blip r:embed="rId4"/>
                <a:stretch>
                  <a:fillRect l="-1272" r="-1503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517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BE1A1C-9329-3E00-2C8A-918E4CBBD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557189"/>
            <a:ext cx="3276599" cy="5743616"/>
          </a:xfrm>
        </p:spPr>
        <p:txBody>
          <a:bodyPr anchor="ctr">
            <a:normAutofit/>
          </a:bodyPr>
          <a:lstStyle/>
          <a:p>
            <a:r>
              <a:rPr lang="en-US" sz="3600" dirty="0"/>
              <a:t>Problem – Solution Techniques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80F1402-11C5-4156-920F-A1D996B47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1823" y="446104"/>
            <a:ext cx="2354299" cy="1482372"/>
            <a:chOff x="471823" y="446104"/>
            <a:chExt cx="2354299" cy="1482372"/>
          </a:xfrm>
        </p:grpSpPr>
        <p:sp useBgFill="1">
          <p:nvSpPr>
            <p:cNvPr id="16" name="Graphic 10">
              <a:extLst>
                <a:ext uri="{FF2B5EF4-FFF2-40B4-BE49-F238E27FC236}">
                  <a16:creationId xmlns:a16="http://schemas.microsoft.com/office/drawing/2014/main" id="{F59333A0-91D0-40E7-ABE0-4CD6A0A402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810535" y="863805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7" name="Oval 16">
              <a:extLst>
                <a:ext uri="{FF2B5EF4-FFF2-40B4-BE49-F238E27FC236}">
                  <a16:creationId xmlns:a16="http://schemas.microsoft.com/office/drawing/2014/main" id="{E1168C41-55F2-4E50-AAC9-1069DFDEA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233824" y="1752600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8" name="Oval 17">
              <a:extLst>
                <a:ext uri="{FF2B5EF4-FFF2-40B4-BE49-F238E27FC236}">
                  <a16:creationId xmlns:a16="http://schemas.microsoft.com/office/drawing/2014/main" id="{806188BB-B55A-499F-A6F1-4CF1F0887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71823" y="446104"/>
              <a:ext cx="762000" cy="76200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E4A20986-1003-8215-F979-8B4EDCB634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6294491"/>
              </p:ext>
            </p:extLst>
          </p:nvPr>
        </p:nvGraphicFramePr>
        <p:xfrm>
          <a:off x="4038600" y="304800"/>
          <a:ext cx="7846605" cy="6225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9387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2B79C-32E6-BD81-9ECC-CAA125B06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– Classic ROM Pipeline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248D24A-2741-1FAC-2245-8475C4E19E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54171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070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66AC9-97D0-C1FB-93FB-2BC006B78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Validation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B98FA4-A248-74A6-45EF-E8C420DBC9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27351"/>
            <a:ext cx="5181600" cy="3947885"/>
          </a:xfr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C24A833-8071-B1C4-5658-018711C36DF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50032749"/>
              </p:ext>
            </p:extLst>
          </p:nvPr>
        </p:nvGraphicFramePr>
        <p:xfrm>
          <a:off x="6172200" y="2804435"/>
          <a:ext cx="5181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2689136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800969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Computational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68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Finite Difference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23.9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960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Mode POD-</a:t>
                      </a:r>
                      <a:r>
                        <a:rPr lang="en-US" dirty="0" err="1"/>
                        <a:t>Galerkin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16.3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774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Mode POD-</a:t>
                      </a:r>
                      <a:r>
                        <a:rPr lang="en-US" dirty="0" err="1"/>
                        <a:t>Galerkin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14.8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76609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0E50E4A-496A-8F47-951B-A4E7D55BD68A}"/>
              </a:ext>
            </a:extLst>
          </p:cNvPr>
          <p:cNvSpPr txBox="1"/>
          <p:nvPr/>
        </p:nvSpPr>
        <p:spPr>
          <a:xfrm>
            <a:off x="6172200" y="4287795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Approximately 32% to 38% faster than FDM even </a:t>
            </a:r>
            <a:r>
              <a:rPr lang="en-US" b="1" u="sng" dirty="0"/>
              <a:t>including training 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8247C6-1E7E-1DDC-5B47-AC7D33CA8749}"/>
              </a:ext>
            </a:extLst>
          </p:cNvPr>
          <p:cNvSpPr txBox="1"/>
          <p:nvPr/>
        </p:nvSpPr>
        <p:spPr>
          <a:xfrm>
            <a:off x="1099751" y="5795319"/>
            <a:ext cx="492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 time = 10 seconds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FD9422-92B0-D01B-D229-3007EC2CC6B4}"/>
              </a:ext>
            </a:extLst>
          </p:cNvPr>
          <p:cNvSpPr txBox="1"/>
          <p:nvPr/>
        </p:nvSpPr>
        <p:spPr>
          <a:xfrm>
            <a:off x="6172200" y="2106827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Comparison of ROM against FDM on the “training” dataset</a:t>
            </a:r>
          </a:p>
        </p:txBody>
      </p:sp>
    </p:spTree>
    <p:extLst>
      <p:ext uri="{BB962C8B-B14F-4D97-AF65-F5344CB8AC3E}">
        <p14:creationId xmlns:p14="http://schemas.microsoft.com/office/powerpoint/2010/main" val="831471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52E5-0514-ED47-09A7-A30C5DD71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Comparison on Unseen ICs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BF8C812-DEA3-9ABE-12EC-69DFDE619D2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70824969"/>
              </p:ext>
            </p:extLst>
          </p:nvPr>
        </p:nvGraphicFramePr>
        <p:xfrm>
          <a:off x="6172200" y="3429000"/>
          <a:ext cx="5181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109234454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380889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Computational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852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Finite Difference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22.3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539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Mode POD-</a:t>
                      </a:r>
                      <a:r>
                        <a:rPr lang="en-US" dirty="0" err="1"/>
                        <a:t>Galerkin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823050"/>
                  </a:ext>
                </a:extLst>
              </a:tr>
            </a:tbl>
          </a:graphicData>
        </a:graphic>
      </p:graphicFrame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736CD28-E51F-E730-5ECA-1B93D2DC2B8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27351"/>
            <a:ext cx="5181600" cy="39478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E33502E-EE82-C804-E2F8-3EDF57E4A378}"/>
              </a:ext>
            </a:extLst>
          </p:cNvPr>
          <p:cNvSpPr txBox="1"/>
          <p:nvPr/>
        </p:nvSpPr>
        <p:spPr>
          <a:xfrm>
            <a:off x="1099751" y="5795319"/>
            <a:ext cx="492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 time = 10 seconds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11E606-92DA-1EC8-42D9-4A71F1494BD8}"/>
              </a:ext>
            </a:extLst>
          </p:cNvPr>
          <p:cNvSpPr txBox="1"/>
          <p:nvPr/>
        </p:nvSpPr>
        <p:spPr>
          <a:xfrm>
            <a:off x="6172200" y="4633785"/>
            <a:ext cx="5181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Finite difference method must go through entire simulation process again, but the already trained ROM can be used immediately with new ICs.</a:t>
            </a:r>
          </a:p>
          <a:p>
            <a:endParaRPr lang="en-US" dirty="0"/>
          </a:p>
          <a:p>
            <a:r>
              <a:rPr lang="en-US" dirty="0"/>
              <a:t>Result: </a:t>
            </a:r>
            <a:r>
              <a:rPr lang="en-US" b="1" u="sng" dirty="0"/>
              <a:t>~95% reduction in cost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0EC4ED-6A57-DE86-AA11-BD7992A677B6}"/>
              </a:ext>
            </a:extLst>
          </p:cNvPr>
          <p:cNvSpPr txBox="1"/>
          <p:nvPr/>
        </p:nvSpPr>
        <p:spPr>
          <a:xfrm>
            <a:off x="6172200" y="2037061"/>
            <a:ext cx="518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initial conditions: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u(t) = 0, -50&lt;x&lt;=-10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u(t) = 4, -10&lt;x&lt;10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u(t) = 4, 10&lt;= x &lt; 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3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1" name="Group 1050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052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053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054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055" name="Oval 1054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056" name="Oval 1055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057" name="Oval 1056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1059" name="Rectangle 1058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63" name="Group 1062">
            <a:extLst>
              <a:ext uri="{FF2B5EF4-FFF2-40B4-BE49-F238E27FC236}">
                <a16:creationId xmlns:a16="http://schemas.microsoft.com/office/drawing/2014/main" id="{187DE861-9AC3-4AA5-B885-AF8EBE948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34076" y="241085"/>
            <a:ext cx="1165681" cy="5612701"/>
            <a:chOff x="10734076" y="241085"/>
            <a:chExt cx="1165681" cy="5612701"/>
          </a:xfrm>
        </p:grpSpPr>
        <p:sp useBgFill="1">
          <p:nvSpPr>
            <p:cNvPr id="1064" name="Graphic 10">
              <a:extLst>
                <a:ext uri="{FF2B5EF4-FFF2-40B4-BE49-F238E27FC236}">
                  <a16:creationId xmlns:a16="http://schemas.microsoft.com/office/drawing/2014/main" id="{D43C1A1E-DA50-4210-9A1D-5437CBFEF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891156" y="241085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065" name="Oval 1064">
              <a:extLst>
                <a:ext uri="{FF2B5EF4-FFF2-40B4-BE49-F238E27FC236}">
                  <a16:creationId xmlns:a16="http://schemas.microsoft.com/office/drawing/2014/main" id="{7691169A-6B21-4B1F-96DF-2BD6D6BA0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0734076" y="1394142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066" name="Oval 1065">
              <a:extLst>
                <a:ext uri="{FF2B5EF4-FFF2-40B4-BE49-F238E27FC236}">
                  <a16:creationId xmlns:a16="http://schemas.microsoft.com/office/drawing/2014/main" id="{AFF485D7-DE5D-47EE-8B37-15E9B77B3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474676" y="5428705"/>
              <a:ext cx="425081" cy="42508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497025E-A557-45AA-0BAD-5C07C9C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66490"/>
            <a:ext cx="11238347" cy="15027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Where’s the Novelty?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7B3F3-9E25-C774-F4E4-1F9AB9AF4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2286000"/>
            <a:ext cx="5470879" cy="40055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POD-</a:t>
            </a:r>
            <a:r>
              <a:rPr lang="en-US" sz="1800" dirty="0" err="1"/>
              <a:t>Galerkin</a:t>
            </a:r>
            <a:r>
              <a:rPr lang="en-US" sz="1800" dirty="0"/>
              <a:t> ROMs have been established and studied for decades</a:t>
            </a:r>
          </a:p>
          <a:p>
            <a:r>
              <a:rPr lang="en-US" sz="1800" dirty="0"/>
              <a:t>What areas can we explore to add to the literature?</a:t>
            </a:r>
          </a:p>
          <a:p>
            <a:pPr lvl="1"/>
            <a:r>
              <a:rPr lang="en-US" sz="1800" dirty="0"/>
              <a:t>Comparison of POD modes and autoencoder modes</a:t>
            </a:r>
          </a:p>
          <a:p>
            <a:pPr lvl="1"/>
            <a:r>
              <a:rPr lang="en-US" sz="1800" dirty="0"/>
              <a:t>Comparison of ML ROMs and POD-</a:t>
            </a:r>
            <a:r>
              <a:rPr lang="en-US" sz="1800" dirty="0" err="1"/>
              <a:t>Galerkin</a:t>
            </a:r>
            <a:r>
              <a:rPr lang="en-US" sz="1800" dirty="0"/>
              <a:t> ROMs</a:t>
            </a:r>
          </a:p>
          <a:p>
            <a:pPr lvl="1"/>
            <a:r>
              <a:rPr lang="en-US" sz="1800" dirty="0"/>
              <a:t>Focus on relevance to coronary artery stenoses</a:t>
            </a:r>
          </a:p>
          <a:p>
            <a:r>
              <a:rPr lang="en-US" sz="1800" dirty="0"/>
              <a:t>Bottom line: really investigate how ML-based ROMs compare to standard methods while focusing on geometries relevant to coronary artery disease</a:t>
            </a:r>
          </a:p>
        </p:txBody>
      </p:sp>
      <p:pic>
        <p:nvPicPr>
          <p:cNvPr id="1026" name="Picture 2" descr="autoencoder">
            <a:extLst>
              <a:ext uri="{FF2B5EF4-FFF2-40B4-BE49-F238E27FC236}">
                <a16:creationId xmlns:a16="http://schemas.microsoft.com/office/drawing/2014/main" id="{79AF9406-1ECC-6AED-9AA5-3BA492E267A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7157" y="2286000"/>
            <a:ext cx="5435027" cy="232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338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2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3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4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7" name="Oval 16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87DE861-9AC3-4AA5-B885-AF8EBE948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34076" y="241085"/>
            <a:ext cx="1165681" cy="5612701"/>
            <a:chOff x="10734076" y="241085"/>
            <a:chExt cx="1165681" cy="5612701"/>
          </a:xfrm>
        </p:grpSpPr>
        <p:sp useBgFill="1">
          <p:nvSpPr>
            <p:cNvPr id="24" name="Graphic 10">
              <a:extLst>
                <a:ext uri="{FF2B5EF4-FFF2-40B4-BE49-F238E27FC236}">
                  <a16:creationId xmlns:a16="http://schemas.microsoft.com/office/drawing/2014/main" id="{D43C1A1E-DA50-4210-9A1D-5437CBFEF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891156" y="241085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5" name="Oval 24">
              <a:extLst>
                <a:ext uri="{FF2B5EF4-FFF2-40B4-BE49-F238E27FC236}">
                  <a16:creationId xmlns:a16="http://schemas.microsoft.com/office/drawing/2014/main" id="{7691169A-6B21-4B1F-96DF-2BD6D6BA0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0734076" y="1394142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6" name="Oval 25">
              <a:extLst>
                <a:ext uri="{FF2B5EF4-FFF2-40B4-BE49-F238E27FC236}">
                  <a16:creationId xmlns:a16="http://schemas.microsoft.com/office/drawing/2014/main" id="{AFF485D7-DE5D-47EE-8B37-15E9B77B3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474676" y="5428705"/>
              <a:ext cx="425081" cy="42508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8E2B82-DDA5-71D9-3683-FE97FA380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66490"/>
            <a:ext cx="11238347" cy="15027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Proper Orthogonal Decomposition (POD)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3C1B9-DB50-95A2-A52F-6B04E4973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2286000"/>
            <a:ext cx="5470879" cy="40055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Both PCA and POD are derivative of Singular Value Decomposition (SVD)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Produces optimal, orthogonal basis functions based on computational or experimental data</a:t>
            </a:r>
          </a:p>
          <a:p>
            <a:endParaRPr lang="en-US" sz="1800" dirty="0"/>
          </a:p>
          <a:p>
            <a:r>
              <a:rPr lang="en-US" sz="1800" dirty="0"/>
              <a:t>Layman’s Terms:</a:t>
            </a:r>
          </a:p>
          <a:p>
            <a:pPr lvl="1"/>
            <a:r>
              <a:rPr lang="en-US" sz="1400" dirty="0"/>
              <a:t>Produces “modes” that best describe the solution or flow field without having any overlap in the features they are describing (think: multicollinearity)</a:t>
            </a:r>
          </a:p>
          <a:p>
            <a:pPr lvl="1"/>
            <a:endParaRPr lang="en-US" sz="1400" dirty="0"/>
          </a:p>
          <a:p>
            <a:pPr marL="0">
              <a:buNone/>
            </a:pPr>
            <a:endParaRPr lang="en-US" sz="1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CEF1E64-699A-44B1-DA13-1085CF0E44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3660" y="2286000"/>
            <a:ext cx="5262020" cy="40386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3AC9461-A4F5-6414-0786-0753C5E94755}"/>
              </a:ext>
            </a:extLst>
          </p:cNvPr>
          <p:cNvSpPr/>
          <p:nvPr/>
        </p:nvSpPr>
        <p:spPr>
          <a:xfrm>
            <a:off x="6938319" y="2428103"/>
            <a:ext cx="228600" cy="2075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FE6001-5337-0EF1-69E1-C68BE6882ED0}"/>
              </a:ext>
            </a:extLst>
          </p:cNvPr>
          <p:cNvSpPr/>
          <p:nvPr/>
        </p:nvSpPr>
        <p:spPr>
          <a:xfrm>
            <a:off x="7387281" y="5076567"/>
            <a:ext cx="228600" cy="2075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C1A1CA-37CB-4746-159E-8958613A8831}"/>
              </a:ext>
            </a:extLst>
          </p:cNvPr>
          <p:cNvCxnSpPr>
            <a:stCxn id="7" idx="6"/>
          </p:cNvCxnSpPr>
          <p:nvPr/>
        </p:nvCxnSpPr>
        <p:spPr>
          <a:xfrm>
            <a:off x="7166919" y="2531894"/>
            <a:ext cx="1501346" cy="10268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196648A-2B64-46DF-D165-188FC488BA4E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7582403" y="3566697"/>
            <a:ext cx="1085862" cy="1540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9E978E2-0C8A-84D4-F8B1-F51E2E035873}"/>
              </a:ext>
            </a:extLst>
          </p:cNvPr>
          <p:cNvCxnSpPr/>
          <p:nvPr/>
        </p:nvCxnSpPr>
        <p:spPr>
          <a:xfrm>
            <a:off x="8668265" y="3558746"/>
            <a:ext cx="4819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9074CB4-DD67-8546-ADE7-5DADD6202055}"/>
              </a:ext>
            </a:extLst>
          </p:cNvPr>
          <p:cNvSpPr txBox="1"/>
          <p:nvPr/>
        </p:nvSpPr>
        <p:spPr>
          <a:xfrm>
            <a:off x="9162535" y="3429000"/>
            <a:ext cx="1880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Just 2 modes describe ~ 93% of the solution</a:t>
            </a:r>
          </a:p>
        </p:txBody>
      </p:sp>
    </p:spTree>
    <p:extLst>
      <p:ext uri="{BB962C8B-B14F-4D97-AF65-F5344CB8AC3E}">
        <p14:creationId xmlns:p14="http://schemas.microsoft.com/office/powerpoint/2010/main" val="88276476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XO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</Template>
  <TotalTime>126</TotalTime>
  <Words>576</Words>
  <Application>Microsoft Office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Cambria Math</vt:lpstr>
      <vt:lpstr>Courier New</vt:lpstr>
      <vt:lpstr>Open sans</vt:lpstr>
      <vt:lpstr>Segoe UI</vt:lpstr>
      <vt:lpstr>MinimalXOVTI</vt:lpstr>
      <vt:lpstr>Reduced Order Modeling for Reduced Computation Time of Fluids</vt:lpstr>
      <vt:lpstr>Outline</vt:lpstr>
      <vt:lpstr>Problem – 1D Heat Equation</vt:lpstr>
      <vt:lpstr>Problem – Solution Techniques</vt:lpstr>
      <vt:lpstr>Problem – Classic ROM Pipeline</vt:lpstr>
      <vt:lpstr>Results – Validation</vt:lpstr>
      <vt:lpstr>Results – Comparison on Unseen ICs</vt:lpstr>
      <vt:lpstr>Where’s the Novelty?</vt:lpstr>
      <vt:lpstr>Proper Orthogonal Decomposition (POD)</vt:lpstr>
      <vt:lpstr>Galerkin Projection</vt:lpstr>
      <vt:lpstr>Autoencoders</vt:lpstr>
      <vt:lpstr>Discussion of Next Steps/Research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Reduced Order Modeling for Reduced Computation Time of Fluids</dc:title>
  <dc:creator>Jacob Miller</dc:creator>
  <cp:lastModifiedBy>Jacob Miller</cp:lastModifiedBy>
  <cp:revision>3</cp:revision>
  <dcterms:created xsi:type="dcterms:W3CDTF">2022-10-09T17:51:37Z</dcterms:created>
  <dcterms:modified xsi:type="dcterms:W3CDTF">2022-10-09T19:57:54Z</dcterms:modified>
</cp:coreProperties>
</file>