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69" r:id="rId3"/>
    <p:sldId id="267" r:id="rId4"/>
    <p:sldId id="261" r:id="rId5"/>
    <p:sldId id="260" r:id="rId6"/>
    <p:sldId id="262" r:id="rId7"/>
    <p:sldId id="266" r:id="rId8"/>
    <p:sldId id="263" r:id="rId9"/>
    <p:sldId id="275" r:id="rId10"/>
    <p:sldId id="273" r:id="rId11"/>
    <p:sldId id="26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oscha Schoepfer" initials="AS" lastIdx="15" clrIdx="0">
    <p:extLst>
      <p:ext uri="{19B8F6BF-5375-455C-9EA6-DF929625EA0E}">
        <p15:presenceInfo xmlns:p15="http://schemas.microsoft.com/office/powerpoint/2012/main" userId="S::aljoscha.schoepfer@unibas.onmicrosoft.com::d005f760-34e7-4070-b171-f96679e1e377" providerId="AD"/>
      </p:ext>
    </p:extLst>
  </p:cmAuthor>
  <p:cmAuthor id="2" name="Jakob Roth" initials="JR" lastIdx="1" clrIdx="1">
    <p:extLst>
      <p:ext uri="{19B8F6BF-5375-455C-9EA6-DF929625EA0E}">
        <p15:presenceInfo xmlns:p15="http://schemas.microsoft.com/office/powerpoint/2012/main" userId="29b32796022560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0"/>
    <p:restoredTop sz="81838"/>
  </p:normalViewPr>
  <p:slideViewPr>
    <p:cSldViewPr snapToGrid="0" snapToObjects="1">
      <p:cViewPr varScale="1">
        <p:scale>
          <a:sx n="42" d="100"/>
          <a:sy n="42" d="100"/>
        </p:scale>
        <p:origin x="36" y="316"/>
      </p:cViewPr>
      <p:guideLst/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82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difficulty increases, so does the probability to find block hash -&gt; security flaw?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31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fun</a:t>
            </a:r>
            <a:r>
              <a:rPr lang="de-CH" dirty="0"/>
              <a:t> -&gt; front-end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28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 </a:t>
            </a:r>
            <a:r>
              <a:rPr lang="de-CH" dirty="0" err="1"/>
              <a:t>for</a:t>
            </a:r>
            <a:r>
              <a:rPr lang="de-CH" dirty="0"/>
              <a:t> ETH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adjustments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33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Incentive: Winner </a:t>
            </a:r>
            <a:r>
              <a:rPr lang="de-CH" dirty="0" err="1"/>
              <a:t>receives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-&gt; so,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payout</a:t>
            </a:r>
            <a:r>
              <a:rPr lang="de-CH" dirty="0"/>
              <a:t> (</a:t>
            </a:r>
            <a:r>
              <a:rPr lang="de-CH" dirty="0" err="1"/>
              <a:t>sending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»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penalty</a:t>
            </a:r>
            <a:r>
              <a:rPr lang="de-CH" dirty="0"/>
              <a:t>)</a:t>
            </a:r>
          </a:p>
          <a:p>
            <a:r>
              <a:rPr lang="de-CH" dirty="0" err="1"/>
              <a:t>Restriction</a:t>
            </a:r>
            <a:r>
              <a:rPr lang="de-CH" dirty="0"/>
              <a:t>: </a:t>
            </a:r>
            <a:r>
              <a:rPr lang="de-CH" dirty="0" err="1"/>
              <a:t>bet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0.01 </a:t>
            </a:r>
            <a:r>
              <a:rPr lang="de-CH" dirty="0" err="1"/>
              <a:t>to</a:t>
            </a:r>
            <a:r>
              <a:rPr lang="de-CH" dirty="0"/>
              <a:t> 5 </a:t>
            </a:r>
            <a:r>
              <a:rPr lang="de-CH" dirty="0" err="1"/>
              <a:t>eth</a:t>
            </a:r>
            <a:r>
              <a:rPr lang="de-CH" dirty="0"/>
              <a:t>,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turns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tiny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miner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</a:t>
            </a:r>
            <a:r>
              <a:rPr lang="de-CH" dirty="0"/>
              <a:t> </a:t>
            </a:r>
            <a:r>
              <a:rPr lang="de-CH" dirty="0" err="1"/>
              <a:t>badly</a:t>
            </a:r>
            <a:r>
              <a:rPr lang="de-CH" dirty="0"/>
              <a:t> -&gt; </a:t>
            </a:r>
            <a:r>
              <a:rPr lang="de-CH" dirty="0" err="1"/>
              <a:t>maximum</a:t>
            </a:r>
            <a:r>
              <a:rPr lang="de-CH" dirty="0"/>
              <a:t> </a:t>
            </a:r>
            <a:r>
              <a:rPr lang="de-CH" dirty="0" err="1"/>
              <a:t>eth</a:t>
            </a:r>
            <a:r>
              <a:rPr lang="de-CH" dirty="0"/>
              <a:t> -&gt;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incentive</a:t>
            </a:r>
            <a:r>
              <a:rPr lang="de-CH" dirty="0"/>
              <a:t> (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?)</a:t>
            </a:r>
          </a:p>
          <a:p>
            <a:r>
              <a:rPr lang="de-CH" dirty="0" err="1"/>
              <a:t>Solved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a </a:t>
            </a:r>
            <a:r>
              <a:rPr lang="de-CH" dirty="0" err="1"/>
              <a:t>twist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follow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winning</a:t>
            </a:r>
            <a:r>
              <a:rPr lang="de-CH" dirty="0"/>
              <a:t> </a:t>
            </a:r>
            <a:r>
              <a:rPr lang="de-CH" dirty="0" err="1"/>
              <a:t>strategy</a:t>
            </a:r>
            <a:r>
              <a:rPr lang="de-CH" dirty="0"/>
              <a:t>»</a:t>
            </a:r>
          </a:p>
          <a:p>
            <a:endParaRPr lang="de-CH" dirty="0"/>
          </a:p>
          <a:p>
            <a:r>
              <a:rPr lang="de-CH" dirty="0"/>
              <a:t>New </a:t>
            </a:r>
            <a:r>
              <a:rPr lang="de-CH" dirty="0" err="1"/>
              <a:t>setup</a:t>
            </a:r>
            <a:r>
              <a:rPr lang="de-CH" dirty="0"/>
              <a:t>: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in </a:t>
            </a:r>
            <a:r>
              <a:rPr lang="de-CH" dirty="0" err="1"/>
              <a:t>stone</a:t>
            </a:r>
            <a:r>
              <a:rPr lang="de-CH" dirty="0"/>
              <a:t>! New </a:t>
            </a:r>
            <a:r>
              <a:rPr lang="de-CH" dirty="0" err="1"/>
              <a:t>stones</a:t>
            </a:r>
            <a:r>
              <a:rPr lang="de-CH" dirty="0"/>
              <a:t> fall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8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bet</a:t>
            </a:r>
            <a:r>
              <a:rPr lang="de-CH" dirty="0"/>
              <a:t>, </a:t>
            </a:r>
            <a:r>
              <a:rPr lang="de-CH" dirty="0" err="1"/>
              <a:t>adds</a:t>
            </a:r>
            <a:r>
              <a:rPr lang="de-CH" dirty="0"/>
              <a:t> 2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stones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determines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in a </a:t>
            </a:r>
            <a:r>
              <a:rPr lang="de-CH" dirty="0" err="1"/>
              <a:t>bit</a:t>
            </a:r>
            <a:r>
              <a:rPr lang="de-CH" dirty="0"/>
              <a:t>, SC </a:t>
            </a:r>
            <a:r>
              <a:rPr lang="de-CH" dirty="0" err="1"/>
              <a:t>acts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referee</a:t>
            </a:r>
            <a:r>
              <a:rPr lang="de-CH" dirty="0"/>
              <a:t>: </a:t>
            </a:r>
            <a:r>
              <a:rPr lang="de-CH" dirty="0" err="1"/>
              <a:t>are</a:t>
            </a:r>
            <a:r>
              <a:rPr lang="de-CH" dirty="0"/>
              <a:t> all </a:t>
            </a:r>
            <a:r>
              <a:rPr lang="de-CH" dirty="0" err="1"/>
              <a:t>turns</a:t>
            </a:r>
            <a:r>
              <a:rPr lang="de-CH" dirty="0"/>
              <a:t> legal?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if</a:t>
            </a:r>
            <a:r>
              <a:rPr lang="de-CH" dirty="0"/>
              <a:t> a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won</a:t>
            </a:r>
            <a:r>
              <a:rPr lang="de-CH" dirty="0"/>
              <a:t>!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take</a:t>
            </a:r>
            <a:r>
              <a:rPr lang="de-CH" dirty="0"/>
              <a:t> a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89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Explain</a:t>
            </a:r>
            <a:r>
              <a:rPr lang="de-CH" dirty="0"/>
              <a:t> OUR </a:t>
            </a:r>
            <a:r>
              <a:rPr lang="de-CH" dirty="0" err="1"/>
              <a:t>rules</a:t>
            </a:r>
            <a:endParaRPr lang="de-CH" dirty="0"/>
          </a:p>
          <a:p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(BLUE)</a:t>
            </a:r>
          </a:p>
          <a:p>
            <a:r>
              <a:rPr lang="de-CH" dirty="0"/>
              <a:t>Special </a:t>
            </a:r>
            <a:r>
              <a:rPr lang="de-CH" dirty="0" err="1"/>
              <a:t>case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5 in a </a:t>
            </a:r>
            <a:r>
              <a:rPr lang="de-CH" dirty="0" err="1"/>
              <a:t>row</a:t>
            </a:r>
            <a:r>
              <a:rPr lang="de-CH" dirty="0"/>
              <a:t>!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69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(RED)</a:t>
            </a:r>
          </a:p>
          <a:p>
            <a:r>
              <a:rPr lang="de-CH" dirty="0"/>
              <a:t>Special Case: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wins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doesn’t</a:t>
            </a:r>
            <a:r>
              <a:rPr lang="de-CH" dirty="0"/>
              <a:t> do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twice</a:t>
            </a:r>
            <a:r>
              <a:rPr lang="de-CH" dirty="0"/>
              <a:t>... (like a </a:t>
            </a:r>
            <a:r>
              <a:rPr lang="de-CH" dirty="0" err="1"/>
              <a:t>payout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59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block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joins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ex </a:t>
            </a:r>
            <a:r>
              <a:rPr lang="de-CH" dirty="0" err="1"/>
              <a:t>post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Second </a:t>
            </a:r>
            <a:r>
              <a:rPr lang="de-CH" dirty="0" err="1"/>
              <a:t>transaction</a:t>
            </a:r>
            <a:r>
              <a:rPr lang="de-CH" dirty="0"/>
              <a:t> («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») </a:t>
            </a:r>
            <a:r>
              <a:rPr lang="de-CH" dirty="0" err="1"/>
              <a:t>within</a:t>
            </a:r>
            <a:r>
              <a:rPr lang="de-CH" dirty="0"/>
              <a:t> 240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combines</a:t>
            </a:r>
            <a:r>
              <a:rPr lang="de-CH" dirty="0"/>
              <a:t> </a:t>
            </a:r>
            <a:r>
              <a:rPr lang="de-CH" dirty="0" err="1"/>
              <a:t>blockhash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join</a:t>
            </a:r>
            <a:r>
              <a:rPr lang="de-CH" dirty="0"/>
              <a:t>-transaction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coinbase</a:t>
            </a:r>
            <a:r>
              <a:rPr lang="de-CH" dirty="0"/>
              <a:t>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XOR (NOT </a:t>
            </a:r>
            <a:r>
              <a:rPr lang="de-CH" dirty="0" err="1"/>
              <a:t>hash</a:t>
            </a:r>
            <a:r>
              <a:rPr lang="de-CH" dirty="0"/>
              <a:t>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de-CH" dirty="0"/>
              <a:t>Random </a:t>
            </a:r>
            <a:r>
              <a:rPr lang="de-CH" dirty="0" err="1"/>
              <a:t>seed</a:t>
            </a:r>
            <a:endParaRPr lang="de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/>
              <a:t>Linear </a:t>
            </a:r>
            <a:r>
              <a:rPr lang="de-CH" dirty="0" err="1"/>
              <a:t>congruential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derive</a:t>
            </a:r>
            <a:r>
              <a:rPr lang="de-CH" dirty="0"/>
              <a:t> </a:t>
            </a:r>
            <a:r>
              <a:rPr lang="de-CH" dirty="0" err="1"/>
              <a:t>n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numbers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dirty="0">
                <a:latin typeface="Courier" pitchFamily="2" charset="0"/>
              </a:rPr>
              <a:t>// 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0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dirty="0">
                <a:latin typeface="Courier" pitchFamily="2" charset="0"/>
              </a:rPr>
              <a:t>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522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ind Siliguri Light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08.12.2018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Martel Heav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Function</a:t>
            </a:r>
            <a:r>
              <a:rPr lang="de-CH" b="1" dirty="0"/>
              <a:t>: </a:t>
            </a:r>
            <a:r>
              <a:rPr lang="de-CH" b="1" dirty="0" err="1"/>
              <a:t>checkVictoryCondition</a:t>
            </a:r>
            <a:endParaRPr lang="de-CH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965C79-9302-0D45-9712-BD70E8ABC66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029700" cy="448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function </a:t>
            </a:r>
            <a:r>
              <a:rPr lang="en-US" sz="1600" dirty="0" err="1">
                <a:latin typeface="Courier" pitchFamily="2" charset="0"/>
              </a:rPr>
              <a:t>checkVictoryCondition</a:t>
            </a:r>
            <a:r>
              <a:rPr lang="en-US" sz="1600" dirty="0">
                <a:latin typeface="Courier" pitchFamily="2" charset="0"/>
              </a:rPr>
              <a:t>(uint8 _col, uint8 _row) private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// left side</a:t>
            </a:r>
            <a:endParaRPr lang="en-US" sz="16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= _col;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while (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 &amp;&amp;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&gt;=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victoryPoints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if (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&gt;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grid[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][_row];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}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       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" pitchFamily="2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B8C-7724-2348-B0BA-DD8532F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9F3B-0877-B74F-A6DF-72973DA3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695483" cy="3811588"/>
          </a:xfrm>
        </p:spPr>
        <p:txBody>
          <a:bodyPr>
            <a:normAutofit/>
          </a:bodyPr>
          <a:lstStyle/>
          <a:p>
            <a:r>
              <a:rPr lang="en-US" sz="1800" b="1" dirty="0"/>
              <a:t>ATTENTION:</a:t>
            </a:r>
            <a:r>
              <a:rPr lang="en-US" sz="1800" dirty="0"/>
              <a:t> </a:t>
            </a:r>
          </a:p>
          <a:p>
            <a:pPr marL="285750" indent="-285750"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Set bet = 0 before paying out money in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Otherwise, choosing the right gas limit could be leveraged to outwit the smart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Attacker could withdraw funds over and over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See The DAO</a:t>
            </a:r>
          </a:p>
        </p:txBody>
      </p:sp>
    </p:spTree>
    <p:extLst>
      <p:ext uri="{BB962C8B-B14F-4D97-AF65-F5344CB8AC3E}">
        <p14:creationId xmlns:p14="http://schemas.microsoft.com/office/powerpoint/2010/main" val="4697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56BB-6FB0-4644-8838-64694B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88FD-1B1C-2540-80AB-437C98DB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418013" cy="3811588"/>
          </a:xfrm>
        </p:spPr>
        <p:txBody>
          <a:bodyPr/>
          <a:lstStyle/>
          <a:p>
            <a:r>
              <a:rPr lang="en-US" sz="1800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800" dirty="0"/>
          </a:p>
          <a:p>
            <a:r>
              <a:rPr lang="en-US" sz="1800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Incentives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04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b="1" dirty="0"/>
              <a:t>The Concept</a:t>
            </a:r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4772025" y="1526382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AED2B8-3701-5248-AFF9-AE6EC8FCC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418013" cy="3811588"/>
          </a:xfrm>
        </p:spPr>
        <p:txBody>
          <a:bodyPr/>
          <a:lstStyle/>
          <a:p>
            <a:r>
              <a:rPr lang="en-US" sz="1800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800" dirty="0"/>
          </a:p>
          <a:p>
            <a:r>
              <a:rPr lang="en-US" sz="1800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Incentives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35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Modify the rules and make it harder!</a:t>
            </a:r>
          </a:p>
          <a:p>
            <a:pPr>
              <a:spcBef>
                <a:spcPts val="2800"/>
              </a:spcBef>
            </a:pPr>
            <a:r>
              <a:rPr lang="en-US" sz="1800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Bet can be 0.01 to 5.00 ETH</a:t>
            </a:r>
          </a:p>
          <a:p>
            <a:pPr>
              <a:spcBef>
                <a:spcPts val="2800"/>
              </a:spcBef>
            </a:pPr>
            <a:r>
              <a:rPr lang="en-US" sz="1800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/>
              <a:t>Incentive for losing player to give up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E25BA5-C9FA-304C-B9BD-AD10472FB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2" b="-508"/>
          <a:stretch/>
        </p:blipFill>
        <p:spPr>
          <a:xfrm>
            <a:off x="4772025" y="1664838"/>
            <a:ext cx="5308600" cy="4596713"/>
          </a:xfrm>
        </p:spPr>
      </p:pic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The Smart Contract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255341" cy="3811588"/>
          </a:xfrm>
          <a:noFill/>
        </p:spPr>
        <p:txBody>
          <a:bodyPr>
            <a:normAutofit/>
          </a:bodyPr>
          <a:lstStyle/>
          <a:p>
            <a:r>
              <a:rPr lang="en-US" sz="1800" dirty="0"/>
              <a:t>What the smart contract does:</a:t>
            </a:r>
          </a:p>
          <a:p>
            <a:pPr marL="285750" indent="-285750"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Provides the rule set and enforces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Checks for equal 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Sets up the game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Most challenging function: has a player won the game?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Payout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C0DE5-3F2D-254E-AD68-2616A5ADCC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4519"/>
            <a:ext cx="5513450" cy="4757350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DDD0C0B-7D3F-B54D-A51C-3E4B2809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idle player loses!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94019-037F-254A-942B-74A31CDFA2F0}"/>
              </a:ext>
            </a:extLst>
          </p:cNvPr>
          <p:cNvCxnSpPr/>
          <p:nvPr/>
        </p:nvCxnSpPr>
        <p:spPr>
          <a:xfrm>
            <a:off x="6686550" y="5143500"/>
            <a:ext cx="3286125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</a:t>
            </a:r>
            <a:r>
              <a:rPr lang="en-US" dirty="0"/>
              <a:t>The idle player loses!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2D416B-9826-5F41-B253-FDB118930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5394"/>
            <a:ext cx="5511421" cy="47556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42D64-90AC-244C-B422-72AB65CC61CC}"/>
              </a:ext>
            </a:extLst>
          </p:cNvPr>
          <p:cNvCxnSpPr/>
          <p:nvPr/>
        </p:nvCxnSpPr>
        <p:spPr>
          <a:xfrm>
            <a:off x="5972175" y="3500438"/>
            <a:ext cx="0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0E74-D73E-4D4F-8364-0673CDA09C81}"/>
              </a:ext>
            </a:extLst>
          </p:cNvPr>
          <p:cNvCxnSpPr>
            <a:cxnSpLocks/>
          </p:cNvCxnSpPr>
          <p:nvPr/>
        </p:nvCxnSpPr>
        <p:spPr>
          <a:xfrm>
            <a:off x="5972175" y="3500438"/>
            <a:ext cx="2443163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2506-6DDB-CF4F-B87E-6FB0F6EA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4721"/>
            <a:ext cx="679814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Don’t use block variables of a past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Block variables of current block?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800" dirty="0"/>
              <a:t>Block hash?  …not possible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800" dirty="0"/>
              <a:t>Others? …possible but not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Our solution: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800" dirty="0"/>
              <a:t>Two-step approach</a:t>
            </a: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ABB8C3-EB98-034C-89B1-C955C99431A3}"/>
              </a:ext>
            </a:extLst>
          </p:cNvPr>
          <p:cNvSpPr txBox="1"/>
          <p:nvPr/>
        </p:nvSpPr>
        <p:spPr>
          <a:xfrm>
            <a:off x="438531" y="2222500"/>
            <a:ext cx="1175346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Courier" pitchFamily="2" charset="0"/>
              </a:rPr>
              <a:t>function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</a:t>
            </a:r>
            <a:r>
              <a:rPr lang="de-CH" sz="1600" dirty="0">
                <a:latin typeface="Courier" pitchFamily="2" charset="0"/>
              </a:rPr>
              <a:t>() private </a:t>
            </a:r>
            <a:r>
              <a:rPr lang="de-CH" sz="1600" dirty="0" err="1">
                <a:latin typeface="Courier" pitchFamily="2" charset="0"/>
              </a:rPr>
              <a:t>returns</a:t>
            </a:r>
            <a:r>
              <a:rPr lang="de-CH" sz="1600" dirty="0">
                <a:latin typeface="Courier" pitchFamily="2" charset="0"/>
              </a:rPr>
              <a:t> (uint256) {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</a:t>
            </a:r>
            <a:r>
              <a:rPr lang="de-CH" sz="1600" dirty="0" err="1">
                <a:latin typeface="Courier" pitchFamily="2" charset="0"/>
              </a:rPr>
              <a:t>use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randomSeed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as</a:t>
            </a:r>
            <a:r>
              <a:rPr lang="de-CH" sz="1600" dirty="0">
                <a:latin typeface="Courier" pitchFamily="2" charset="0"/>
              </a:rPr>
              <a:t> X_0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X_(n+1) = a*</a:t>
            </a:r>
            <a:r>
              <a:rPr lang="de-CH" sz="1600" dirty="0" err="1">
                <a:latin typeface="Courier" pitchFamily="2" charset="0"/>
              </a:rPr>
              <a:t>X_n</a:t>
            </a:r>
            <a:r>
              <a:rPr lang="de-CH" sz="1600" dirty="0">
                <a:latin typeface="Courier" pitchFamily="2" charset="0"/>
              </a:rPr>
              <a:t> + c </a:t>
            </a:r>
            <a:r>
              <a:rPr lang="de-CH" sz="1600" dirty="0" err="1">
                <a:latin typeface="Courier" pitchFamily="2" charset="0"/>
              </a:rPr>
              <a:t>mod</a:t>
            </a:r>
            <a:r>
              <a:rPr lang="de-CH" sz="1600" dirty="0">
                <a:latin typeface="Courier" pitchFamily="2" charset="0"/>
              </a:rPr>
              <a:t> m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a = 48271, c = 0, m = 2**32-1 (=4294967295)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 = (48271 *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) % 4294967295;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return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}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function </a:t>
            </a:r>
            <a:r>
              <a:rPr lang="en-US" sz="1600" dirty="0" err="1">
                <a:latin typeface="Courier"/>
              </a:rPr>
              <a:t>setUpGame</a:t>
            </a:r>
            <a:r>
              <a:rPr lang="en-US" sz="1600" dirty="0">
                <a:latin typeface="Courier"/>
              </a:rPr>
              <a:t>() private {</a:t>
            </a:r>
          </a:p>
          <a:p>
            <a:pPr>
              <a:spcBef>
                <a:spcPts val="1000"/>
              </a:spcBef>
            </a:pPr>
            <a:r>
              <a:rPr lang="en-US" sz="1600" dirty="0">
                <a:latin typeface="Courier"/>
              </a:rPr>
              <a:t>    </a:t>
            </a:r>
            <a:r>
              <a:rPr lang="en-US" sz="1600" dirty="0" err="1">
                <a:latin typeface="Courier"/>
              </a:rPr>
              <a:t>currentRandomNumber</a:t>
            </a:r>
            <a:r>
              <a:rPr lang="en-US" sz="1600" dirty="0">
                <a:latin typeface="Courier"/>
              </a:rPr>
              <a:t> = </a:t>
            </a:r>
            <a:r>
              <a:rPr lang="en-US" sz="1600" dirty="0" err="1">
                <a:latin typeface="Courier"/>
              </a:rPr>
              <a:t>uint</a:t>
            </a:r>
            <a:r>
              <a:rPr lang="en-US" sz="1600" dirty="0">
                <a:latin typeface="Courier"/>
              </a:rPr>
              <a:t>(player2JoinBlockHash ^ bytes32(uint256(</a:t>
            </a:r>
            <a:r>
              <a:rPr lang="en-US" sz="1600" dirty="0" err="1">
                <a:latin typeface="Courier"/>
              </a:rPr>
              <a:t>startCoinbase</a:t>
            </a:r>
            <a:r>
              <a:rPr lang="en-US" sz="1600" dirty="0">
                <a:latin typeface="Courier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urier"/>
              </a:rPr>
              <a:t>&lt;&lt; 96));</a:t>
            </a:r>
            <a:endParaRPr lang="de-DE" sz="1600" dirty="0">
              <a:solidFill>
                <a:schemeClr val="bg1"/>
              </a:solidFill>
              <a:latin typeface="Courier"/>
            </a:endParaRPr>
          </a:p>
          <a:p>
            <a:pPr>
              <a:spcBef>
                <a:spcPts val="1000"/>
              </a:spcBef>
            </a:pPr>
            <a:r>
              <a:rPr lang="de-DE" sz="1600" dirty="0">
                <a:latin typeface="Courier"/>
              </a:rPr>
              <a:t>    //</a:t>
            </a:r>
            <a:r>
              <a:rPr lang="de-DE" sz="1600" dirty="0" err="1">
                <a:latin typeface="Courier"/>
              </a:rPr>
              <a:t>nextRandomNumber</a:t>
            </a:r>
            <a:r>
              <a:rPr lang="de-DE" sz="1600" dirty="0">
                <a:latin typeface="Courier"/>
              </a:rPr>
              <a:t> = </a:t>
            </a:r>
            <a:r>
              <a:rPr lang="de-DE" sz="1600" dirty="0" err="1">
                <a:latin typeface="Courier"/>
              </a:rPr>
              <a:t>rand</a:t>
            </a:r>
            <a:r>
              <a:rPr lang="de-DE" sz="1600" dirty="0">
                <a:latin typeface="Courier"/>
              </a:rPr>
              <a:t>() % n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A21588E-ABA0-41C2-8B5A-0A0E80B69530}"/>
                  </a:ext>
                </a:extLst>
              </p:cNvPr>
              <p:cNvSpPr txBox="1"/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de-CH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CH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A21588E-ABA0-41C2-8B5A-0A0E80B69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281" y="2222500"/>
                <a:ext cx="33335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49302C-18C7-41FC-B285-1BD558D5FDF5}"/>
              </a:ext>
            </a:extLst>
          </p:cNvPr>
          <p:cNvCxnSpPr>
            <a:cxnSpLocks/>
          </p:cNvCxnSpPr>
          <p:nvPr/>
        </p:nvCxnSpPr>
        <p:spPr>
          <a:xfrm flipH="1">
            <a:off x="4653023" y="2500132"/>
            <a:ext cx="2604304" cy="61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8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0</TotalTime>
  <Words>1197</Words>
  <Application>Microsoft Office PowerPoint</Application>
  <PresentationFormat>Breitbild</PresentationFormat>
  <Paragraphs>153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</vt:lpstr>
      <vt:lpstr>Hind Siliguri Light</vt:lpstr>
      <vt:lpstr>Martel Heavy</vt:lpstr>
      <vt:lpstr>Wingdings</vt:lpstr>
      <vt:lpstr>Office Theme</vt:lpstr>
      <vt:lpstr>Connect Four</vt:lpstr>
      <vt:lpstr>The Concept</vt:lpstr>
      <vt:lpstr>The Concept</vt:lpstr>
      <vt:lpstr>Adjustments</vt:lpstr>
      <vt:lpstr>The Smart Contract</vt:lpstr>
      <vt:lpstr>The Rules in General</vt:lpstr>
      <vt:lpstr>The Rules in General</vt:lpstr>
      <vt:lpstr>Pseudo-Random Number Generator</vt:lpstr>
      <vt:lpstr>Pseudo-Random Number Generator</vt:lpstr>
      <vt:lpstr>Function: checkVictoryCondition</vt:lpstr>
      <vt:lpstr>Security Problems</vt:lpstr>
      <vt:lpstr>Let’s 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Jakob Roth</cp:lastModifiedBy>
  <cp:revision>47</cp:revision>
  <dcterms:created xsi:type="dcterms:W3CDTF">2018-11-23T11:14:21Z</dcterms:created>
  <dcterms:modified xsi:type="dcterms:W3CDTF">2018-12-08T19:27:09Z</dcterms:modified>
</cp:coreProperties>
</file>