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1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/>
    <p:restoredTop sz="94178"/>
  </p:normalViewPr>
  <p:slideViewPr>
    <p:cSldViewPr snapToGrid="0" snapToObjects="1">
      <p:cViewPr varScale="1">
        <p:scale>
          <a:sx n="99" d="100"/>
          <a:sy n="99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8F52-70E7-BC46-BE22-78EB120A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DE4B2-521F-5F4C-8DF2-ABB6E550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0C06-3AAB-D149-A876-6CBB8791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25.11.18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1ADE-8DD8-7049-A57B-6BC54DCC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B1F0-A51E-0742-99E7-6CB9C08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9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89-1797-264C-B6F7-DC90FC2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4DB6-D613-C242-BAD1-CA60720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5A78-42C2-ED40-9CEB-95D785BF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25.11.18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01-66FA-7841-8E97-8954FA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089-A3C8-0E4C-BC58-0888546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1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98F6-1577-8642-8405-A95C83C6E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55CD-11CB-3242-A8B5-132178F4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AC-F27B-B645-98C2-7636ED78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25.11.18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163D-CB32-CA41-9382-F568BC0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7824-24B6-E04D-9683-E7335E1C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92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0502-2A20-C348-87AE-07492086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AC71-2279-5F41-A59F-CB2FA855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A0DD-3C87-0243-B3A6-0184F7F1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25.11.18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DCC4-640E-AD47-A3CB-F7374C5A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0394-9FB4-DE4E-A3D1-1A660EE2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1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B5D8-DC4D-634A-BA79-DBC1A27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7BE6-FB99-2045-81BB-69F41C86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0434-E5D7-514F-91FB-6695DA9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25.11.18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1257-405E-FB43-BD52-9219F9B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5374-7515-9B4B-AC64-4FA602B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447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89DA-BB9D-294A-8564-3CEE5812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7B20-905A-3746-B01A-1486C2BC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2779A-B08C-B248-AA9D-2F6D68F8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204DC-1B37-4745-B00A-62594CA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25.11.18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DD0-11A5-8942-907C-F66FAD0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B98D-8A9F-3944-A143-69A1EEBA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2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B1A6-589A-5D4E-B460-EF071386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577E-0DBE-F942-8DF1-1966C9D1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C2259-6093-ED47-9CC4-A2CB2B04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D8423-1789-744C-AC86-750E65747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75D79-D9DF-7542-A7D8-F510DBEB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A79A3-5EAD-D140-B11A-F62CA445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25.11.18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B9F3D-6D7B-DA4C-BC32-86BBD55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248CB-63D6-524E-9D06-F4817903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57C-BB4B-BE46-8E31-28FBAE90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CD6F3-F2FB-5341-90CC-D499986F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25.11.18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F871-27BE-2740-BBAF-B8D0E0C4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F11B3-00DF-4944-AA37-0268933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32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A69E7-C18A-164A-930C-DD51EFB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25.11.18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B22E6-BC0A-0B42-B1CA-D67D96DE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735A-DF72-074A-A8B4-8562B79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8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E7A4-D3F9-F34A-8C6E-DEFB7F1D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BEF2-6461-634D-8FA6-A7527F6C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704F1-31F6-894A-9F7E-2A1E3646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AD47-23C5-A84F-8404-4838E82D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25.11.18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2603C-0593-9D4B-B3F3-8A0C8B7A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C9D-7CDA-8C4C-986D-2179F13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0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9765-1371-5648-8B60-E95C0812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FA95B-0E8F-A74B-A603-98AACDBB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EE43B-5B91-B34C-8F11-C0CA7121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C635A-29C4-9B43-96DB-113CC282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25.11.18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A9964-6F47-6F47-8F39-FF9CE96D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496F-2401-0347-A689-778A8B48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47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30091-E2B5-014C-B1A7-B9166B7F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79D7-62E5-EF47-B5B7-5A00B390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BF23-89F9-6D4D-BFA3-0A8EE0707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76A5-21CC-F24B-97BE-CF67D8827C44}" type="datetimeFigureOut">
              <a:rPr lang="de-CH" smtClean="0"/>
              <a:t>25.11.18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5843-FABD-0541-B2E0-D2C505D5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7138-67D4-0947-B62A-BACEA2D4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28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17AC-A8D8-CB40-B2C2-6C06CB5B6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Connect </a:t>
            </a:r>
            <a:r>
              <a:rPr lang="de-CH" dirty="0" err="1"/>
              <a:t>Four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8F1C1-A92A-C348-AC0E-FBE5E3219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Connecting</a:t>
            </a:r>
            <a:r>
              <a:rPr lang="de-CH" dirty="0"/>
              <a:t> </a:t>
            </a:r>
            <a:r>
              <a:rPr lang="de-CH" dirty="0" err="1"/>
              <a:t>blocks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blockchain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998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11C7-14E9-C54A-B5B7-7D9F239B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/>
              <a:t>The Concept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33CA2-A5D4-ED44-A03D-8451F72F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Let them play for ether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 is a solved game!</a:t>
            </a:r>
          </a:p>
        </p:txBody>
      </p:sp>
      <p:pic>
        <p:nvPicPr>
          <p:cNvPr id="5" name="Picture 10" descr="https://www.shopbecker.com/_resources/_assets/_global/media/processed/00045/resized/fnhwix.MB4430.Connect-Four-Game.500.500.4840a8bb-e5d3-4da1-a5d6-a79579043a1e.jpg">
            <a:extLst>
              <a:ext uri="{FF2B5EF4-FFF2-40B4-BE49-F238E27FC236}">
                <a16:creationId xmlns:a16="http://schemas.microsoft.com/office/drawing/2014/main" id="{6FAE638A-534B-194F-88BE-5DD5313F88B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7" t="-155" r="-13478" b="162"/>
          <a:stretch/>
        </p:blipFill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66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in General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19E89-B02D-7544-ACBB-8EA2FB6A65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227D-A922-BE44-BDD5-E181E5D0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Connect Four Rules (Jakob’s Rules for the website)</a:t>
            </a:r>
          </a:p>
          <a:p>
            <a:endParaRPr lang="en-US" dirty="0"/>
          </a:p>
          <a:p>
            <a:r>
              <a:rPr lang="en-US" dirty="0"/>
              <a:t>2 Players, Connect four blocks (create a blockchain lol) to win, your stone falls down to lowest position per column</a:t>
            </a:r>
          </a:p>
          <a:p>
            <a:endParaRPr lang="en-US" dirty="0"/>
          </a:p>
          <a:p>
            <a:r>
              <a:rPr lang="en-US" dirty="0"/>
              <a:t>Picture: Explain how you can win: 8 directions from your last played stone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2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A60-00EB-B942-92D6-60A398F7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2499-0725-1F4F-AE90-4ADA13E0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 of new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5BA83-06C6-D84C-B279-4918DA4A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more than two players want to play?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Simplicity: the game is time locked</a:t>
            </a:r>
          </a:p>
          <a:p>
            <a:r>
              <a:rPr lang="en-US" dirty="0"/>
              <a:t>What if a player bets 1’000 ether and blocks the contract?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Simplicity: the bets are restricted to 10 ether</a:t>
            </a:r>
          </a:p>
          <a:p>
            <a:r>
              <a:rPr lang="en-US" dirty="0"/>
              <a:t>What if a player is bound to lose and simply doesn’t continue his turn?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 to give up: small payout for loser</a:t>
            </a:r>
          </a:p>
          <a:p>
            <a:r>
              <a:rPr lang="en-US" dirty="0"/>
              <a:t>What if someone plays who knows that the game is solved?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New Rules!</a:t>
            </a:r>
          </a:p>
        </p:txBody>
      </p:sp>
    </p:spTree>
    <p:extLst>
      <p:ext uri="{BB962C8B-B14F-4D97-AF65-F5344CB8AC3E}">
        <p14:creationId xmlns:p14="http://schemas.microsoft.com/office/powerpoint/2010/main" val="4418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E1CA-843C-1941-9B1A-D9F28CE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E401-3682-FD47-B2A7-DDB70B5F9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7008813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function </a:t>
            </a:r>
            <a:r>
              <a:rPr lang="en-US" sz="1400" dirty="0" err="1">
                <a:latin typeface="Courier" pitchFamily="2" charset="0"/>
              </a:rPr>
              <a:t>checkVictoryCondition</a:t>
            </a:r>
            <a:r>
              <a:rPr lang="en-US" sz="1400" dirty="0">
                <a:latin typeface="Courier" pitchFamily="2" charset="0"/>
              </a:rPr>
              <a:t>(uint8 _col, uint8 _row) private {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//Code for one direction (horizontal)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de-CH" sz="1400" dirty="0" err="1">
                <a:latin typeface="Courier" pitchFamily="2" charset="0"/>
              </a:rPr>
              <a:t>cp</a:t>
            </a:r>
            <a:r>
              <a:rPr lang="de-CH" sz="1400" dirty="0">
                <a:latin typeface="Courier" pitchFamily="2" charset="0"/>
              </a:rPr>
              <a:t> = p;</a:t>
            </a: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de-CH" sz="1400" dirty="0">
                <a:latin typeface="Courier" pitchFamily="2" charset="0"/>
              </a:rPr>
              <a:t>i = _</a:t>
            </a:r>
            <a:r>
              <a:rPr lang="de-CH" sz="1400" dirty="0" err="1">
                <a:latin typeface="Courier" pitchFamily="2" charset="0"/>
              </a:rPr>
              <a:t>col</a:t>
            </a:r>
            <a:r>
              <a:rPr lang="de-CH" sz="1400" dirty="0">
                <a:latin typeface="Courier" pitchFamily="2" charset="0"/>
              </a:rPr>
              <a:t>;</a:t>
            </a: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de-CH" sz="1400" dirty="0" err="1">
                <a:latin typeface="Courier" pitchFamily="2" charset="0"/>
              </a:rPr>
              <a:t>vp</a:t>
            </a:r>
            <a:r>
              <a:rPr lang="de-CH" sz="1400" dirty="0">
                <a:latin typeface="Courier" pitchFamily="2" charset="0"/>
              </a:rPr>
              <a:t>--;</a:t>
            </a:r>
          </a:p>
          <a:p>
            <a:pPr marL="0" indent="0">
              <a:buNone/>
            </a:pPr>
            <a:r>
              <a:rPr lang="de-CH" sz="1400" dirty="0" err="1">
                <a:latin typeface="Courier" pitchFamily="2" charset="0"/>
              </a:rPr>
              <a:t>while</a:t>
            </a:r>
            <a:r>
              <a:rPr lang="de-CH" sz="1400" dirty="0">
                <a:latin typeface="Courier" pitchFamily="2" charset="0"/>
              </a:rPr>
              <a:t>(</a:t>
            </a:r>
            <a:r>
              <a:rPr lang="de-CH" sz="1400" dirty="0" err="1">
                <a:latin typeface="Courier" pitchFamily="2" charset="0"/>
              </a:rPr>
              <a:t>cp</a:t>
            </a:r>
            <a:r>
              <a:rPr lang="de-CH" sz="1400" dirty="0">
                <a:latin typeface="Courier" pitchFamily="2" charset="0"/>
              </a:rPr>
              <a:t> == p &amp;&amp; i &gt;= 0) {</a:t>
            </a:r>
          </a:p>
          <a:p>
            <a:pPr marL="0" indent="0">
              <a:buNone/>
            </a:pPr>
            <a:r>
              <a:rPr lang="de-CH" sz="1400" dirty="0">
                <a:latin typeface="Courier" pitchFamily="2" charset="0"/>
              </a:rPr>
              <a:t>    </a:t>
            </a:r>
            <a:r>
              <a:rPr lang="de-CH" sz="1400" dirty="0" err="1">
                <a:latin typeface="Courier" pitchFamily="2" charset="0"/>
              </a:rPr>
              <a:t>vp</a:t>
            </a:r>
            <a:r>
              <a:rPr lang="de-CH" sz="1400" dirty="0">
                <a:latin typeface="Courier" pitchFamily="2" charset="0"/>
              </a:rPr>
              <a:t>++;</a:t>
            </a:r>
          </a:p>
          <a:p>
            <a:pPr marL="0" indent="0">
              <a:buNone/>
            </a:pPr>
            <a:r>
              <a:rPr lang="de-CH" sz="1400" dirty="0">
                <a:latin typeface="Courier" pitchFamily="2" charset="0"/>
              </a:rPr>
              <a:t>    </a:t>
            </a:r>
            <a:r>
              <a:rPr lang="de-CH" sz="1400" dirty="0" err="1">
                <a:latin typeface="Courier" pitchFamily="2" charset="0"/>
              </a:rPr>
              <a:t>if</a:t>
            </a:r>
            <a:r>
              <a:rPr lang="de-CH" sz="1400" dirty="0">
                <a:latin typeface="Courier" pitchFamily="2" charset="0"/>
              </a:rPr>
              <a:t> (i &gt; 0) {</a:t>
            </a:r>
          </a:p>
          <a:p>
            <a:pPr marL="0" indent="0">
              <a:buNone/>
            </a:pPr>
            <a:r>
              <a:rPr lang="de-CH" sz="1400" dirty="0">
                <a:latin typeface="Courier" pitchFamily="2" charset="0"/>
              </a:rPr>
              <a:t>        i--;</a:t>
            </a:r>
          </a:p>
          <a:p>
            <a:pPr marL="0" indent="0">
              <a:buNone/>
            </a:pPr>
            <a:r>
              <a:rPr lang="de-CH" sz="1400" dirty="0">
                <a:latin typeface="Courier" pitchFamily="2" charset="0"/>
              </a:rPr>
              <a:t>        </a:t>
            </a:r>
            <a:r>
              <a:rPr lang="de-CH" sz="1400" dirty="0" err="1">
                <a:latin typeface="Courier" pitchFamily="2" charset="0"/>
              </a:rPr>
              <a:t>cp</a:t>
            </a:r>
            <a:r>
              <a:rPr lang="de-CH" sz="1400" dirty="0">
                <a:latin typeface="Courier" pitchFamily="2" charset="0"/>
              </a:rPr>
              <a:t> = </a:t>
            </a:r>
            <a:r>
              <a:rPr lang="de-CH" sz="1400" dirty="0" err="1">
                <a:latin typeface="Courier" pitchFamily="2" charset="0"/>
              </a:rPr>
              <a:t>grid</a:t>
            </a:r>
            <a:r>
              <a:rPr lang="de-CH" sz="1400" dirty="0">
                <a:latin typeface="Courier" pitchFamily="2" charset="0"/>
              </a:rPr>
              <a:t>[i][_</a:t>
            </a:r>
            <a:r>
              <a:rPr lang="de-CH" sz="1400" dirty="0" err="1">
                <a:latin typeface="Courier" pitchFamily="2" charset="0"/>
              </a:rPr>
              <a:t>row</a:t>
            </a:r>
            <a:r>
              <a:rPr lang="de-CH" sz="1400" dirty="0">
                <a:latin typeface="Courier" pitchFamily="2" charset="0"/>
              </a:rPr>
              <a:t>];</a:t>
            </a:r>
          </a:p>
          <a:p>
            <a:pPr marL="0" indent="0">
              <a:buNone/>
            </a:pPr>
            <a:r>
              <a:rPr lang="de-CH" sz="1400" dirty="0">
                <a:latin typeface="Courier" pitchFamily="2" charset="0"/>
              </a:rPr>
              <a:t>    } </a:t>
            </a:r>
            <a:r>
              <a:rPr lang="de-CH" sz="1400" dirty="0" err="1">
                <a:latin typeface="Courier" pitchFamily="2" charset="0"/>
              </a:rPr>
              <a:t>else</a:t>
            </a:r>
            <a:r>
              <a:rPr lang="de-CH" sz="14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de-CH" sz="1400" dirty="0">
                <a:latin typeface="Courier" pitchFamily="2" charset="0"/>
              </a:rPr>
              <a:t>        break;</a:t>
            </a:r>
          </a:p>
          <a:p>
            <a:pPr marL="0" indent="0">
              <a:buNone/>
            </a:pPr>
            <a:r>
              <a:rPr lang="de-CH" sz="1400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}</a:t>
            </a:r>
            <a:endParaRPr lang="de-CH" sz="1400" dirty="0">
              <a:latin typeface="Courier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F477-EC51-A540-B560-A720C3DA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Two players join the contract/game</a:t>
            </a:r>
          </a:p>
          <a:p>
            <a:r>
              <a:rPr lang="en-US" dirty="0"/>
              <a:t>They bet the same amount of ether</a:t>
            </a:r>
          </a:p>
          <a:p>
            <a:r>
              <a:rPr lang="en-US" dirty="0"/>
              <a:t>With each turn they make a small transaction</a:t>
            </a:r>
          </a:p>
          <a:p>
            <a:endParaRPr lang="en-US" dirty="0"/>
          </a:p>
          <a:p>
            <a:r>
              <a:rPr lang="en-US" dirty="0"/>
              <a:t>The contract checks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If a turn is legal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If a player has won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If the game has ended in a tie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The winner gets 90% of both bets, we take 10%</a:t>
            </a:r>
          </a:p>
        </p:txBody>
      </p:sp>
    </p:spTree>
    <p:extLst>
      <p:ext uri="{BB962C8B-B14F-4D97-AF65-F5344CB8AC3E}">
        <p14:creationId xmlns:p14="http://schemas.microsoft.com/office/powerpoint/2010/main" val="49802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74F-9735-774A-B0CC-5F9F831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5E12506-6DDB-CF4F-B87E-6FB0F6EA642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400"/>
                <a:ext cx="3932237" cy="4111580"/>
              </a:xfrm>
            </p:spPr>
            <p:txBody>
              <a:bodyPr/>
              <a:lstStyle/>
              <a:p>
                <a:r>
                  <a:rPr lang="en-US" dirty="0"/>
                  <a:t>How can we randomly determine who starts the game?</a:t>
                </a:r>
              </a:p>
              <a:p>
                <a:r>
                  <a:rPr lang="en-US" dirty="0"/>
                  <a:t>How can we randomly assign the first two blocks to a position in the grid?</a:t>
                </a:r>
              </a:p>
              <a:p>
                <a:pPr>
                  <a:spcBef>
                    <a:spcPts val="1600"/>
                  </a:spcBef>
                </a:pPr>
                <a:r>
                  <a:rPr lang="en-US" dirty="0"/>
                  <a:t>Explanation: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>
                    <a:highlight>
                      <a:srgbClr val="FFFF00"/>
                    </a:highlight>
                  </a:rPr>
                  <a:t>Use block hash of block when player 2 joins and miners address to get a (semi-) random seed</a:t>
                </a:r>
              </a:p>
              <a:p>
                <a:pPr marL="285750" indent="-285750"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dirty="0">
                    <a:highlight>
                      <a:srgbClr val="00FF00"/>
                    </a:highlight>
                  </a:rPr>
                  <a:t>Determine n pseudo random numbers using the random seed by applying this formula:</a:t>
                </a:r>
                <a:r>
                  <a:rPr lang="en-US" dirty="0"/>
                  <a:t> </a:t>
                </a:r>
                <a:endParaRPr lang="de-CH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    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𝑠𝑒𝑒𝑑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=48271</m:t>
                    </m:r>
                  </m:oMath>
                </a14:m>
                <a:r>
                  <a:rPr lang="en-US" dirty="0"/>
                  <a:t>,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>
                  <a:highlight>
                    <a:srgbClr val="00FF00"/>
                  </a:highlight>
                </a:endParaRPr>
              </a:p>
              <a:p>
                <a:endParaRPr lang="en-US" dirty="0">
                  <a:highlight>
                    <a:srgbClr val="00FF00"/>
                  </a:highlight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5E12506-6DDB-CF4F-B87E-6FB0F6EA6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400"/>
                <a:ext cx="3932237" cy="4111580"/>
              </a:xfrm>
              <a:blipFill>
                <a:blip r:embed="rId2"/>
                <a:stretch>
                  <a:fillRect l="-643" t="-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C8D61-96C1-2642-AAC4-E479EECD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7340621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player2JoinBlockNumber =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block.number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; //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when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player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2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joins</a:t>
            </a:r>
            <a:endParaRPr lang="de-CH" sz="1400" dirty="0">
              <a:solidFill>
                <a:srgbClr val="24292E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player2JoinBlockHash =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blockhash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(player2JoinBlockNumber);</a:t>
            </a:r>
          </a:p>
          <a:p>
            <a:pPr marL="0" indent="0">
              <a:buNone/>
            </a:pP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startCoinbase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=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block.coinbase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; </a:t>
            </a:r>
          </a:p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//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Miner’s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address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of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block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when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game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starts</a:t>
            </a:r>
            <a:endParaRPr lang="de-CH" sz="1400" dirty="0">
              <a:solidFill>
                <a:srgbClr val="24292E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[...]</a:t>
            </a:r>
          </a:p>
          <a:p>
            <a:pPr marL="0" indent="0">
              <a:buNone/>
            </a:pPr>
            <a:r>
              <a:rPr lang="de-CH" sz="1400" dirty="0" err="1">
                <a:solidFill>
                  <a:srgbClr val="24292E"/>
                </a:solidFill>
                <a:highlight>
                  <a:srgbClr val="FFFF00"/>
                </a:highlight>
                <a:latin typeface="Courier" pitchFamily="2" charset="0"/>
              </a:rPr>
              <a:t>currentRandomNumber</a:t>
            </a:r>
            <a:r>
              <a:rPr lang="de-CH" sz="1400" dirty="0">
                <a:solidFill>
                  <a:srgbClr val="24292E"/>
                </a:solidFill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de-CH" sz="1400" dirty="0" err="1">
                <a:solidFill>
                  <a:srgbClr val="24292E"/>
                </a:solidFill>
                <a:highlight>
                  <a:srgbClr val="FFFF00"/>
                </a:highlight>
                <a:latin typeface="Courier" pitchFamily="2" charset="0"/>
              </a:rPr>
              <a:t>uint</a:t>
            </a:r>
            <a:r>
              <a:rPr lang="de-CH" sz="1400" dirty="0">
                <a:solidFill>
                  <a:srgbClr val="24292E"/>
                </a:solidFill>
                <a:highlight>
                  <a:srgbClr val="FFFF00"/>
                </a:highlight>
                <a:latin typeface="Courier" pitchFamily="2" charset="0"/>
              </a:rPr>
              <a:t>( player2JoinBlockHash ^ bytes32(uint256(</a:t>
            </a:r>
            <a:r>
              <a:rPr lang="de-CH" sz="1400" dirty="0" err="1">
                <a:solidFill>
                  <a:srgbClr val="24292E"/>
                </a:solidFill>
                <a:highlight>
                  <a:srgbClr val="FFFF00"/>
                </a:highlight>
                <a:latin typeface="Courier" pitchFamily="2" charset="0"/>
              </a:rPr>
              <a:t>startCoinbase</a:t>
            </a:r>
            <a:r>
              <a:rPr lang="de-CH" sz="1400" dirty="0">
                <a:solidFill>
                  <a:srgbClr val="24292E"/>
                </a:solidFill>
                <a:highlight>
                  <a:srgbClr val="FFFF00"/>
                </a:highlight>
                <a:latin typeface="Courier" pitchFamily="2" charset="0"/>
              </a:rPr>
              <a:t>) &lt;&lt; 96) );</a:t>
            </a:r>
          </a:p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[...]</a:t>
            </a:r>
          </a:p>
          <a:p>
            <a:pPr marL="0" indent="0">
              <a:buNone/>
            </a:pP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function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rand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() private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returns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(uint256) {</a:t>
            </a:r>
          </a:p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//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use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randomSeed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as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X_0</a:t>
            </a:r>
          </a:p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// X_(n+1) = a*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X_n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+ c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mod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m</a:t>
            </a:r>
          </a:p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// a = 48271, c = 0, m = 2**32 (=4294967295)</a:t>
            </a:r>
          </a:p>
          <a:p>
            <a:pPr marL="0" indent="0">
              <a:buNone/>
            </a:pPr>
            <a:r>
              <a:rPr lang="de-CH" sz="1400" dirty="0" err="1">
                <a:solidFill>
                  <a:srgbClr val="24292E"/>
                </a:solidFill>
                <a:highlight>
                  <a:srgbClr val="00FF00"/>
                </a:highlight>
                <a:latin typeface="Courier" pitchFamily="2" charset="0"/>
              </a:rPr>
              <a:t>currentRandomNumber</a:t>
            </a:r>
            <a:r>
              <a:rPr lang="de-CH" sz="1400" dirty="0">
                <a:solidFill>
                  <a:srgbClr val="24292E"/>
                </a:solidFill>
                <a:highlight>
                  <a:srgbClr val="00FF00"/>
                </a:highlight>
                <a:latin typeface="Courier" pitchFamily="2" charset="0"/>
              </a:rPr>
              <a:t> = (48271 * </a:t>
            </a:r>
            <a:r>
              <a:rPr lang="de-CH" sz="1400" dirty="0" err="1">
                <a:solidFill>
                  <a:srgbClr val="24292E"/>
                </a:solidFill>
                <a:highlight>
                  <a:srgbClr val="00FF00"/>
                </a:highlight>
                <a:latin typeface="Courier" pitchFamily="2" charset="0"/>
              </a:rPr>
              <a:t>currentRandomNumber</a:t>
            </a:r>
            <a:r>
              <a:rPr lang="de-CH" sz="1400" dirty="0">
                <a:solidFill>
                  <a:srgbClr val="24292E"/>
                </a:solidFill>
                <a:highlight>
                  <a:srgbClr val="00FF00"/>
                </a:highlight>
                <a:latin typeface="Courier" pitchFamily="2" charset="0"/>
              </a:rPr>
              <a:t>) % 4294967295;</a:t>
            </a:r>
          </a:p>
          <a:p>
            <a:pPr marL="0" indent="0">
              <a:buNone/>
            </a:pP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return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 </a:t>
            </a:r>
            <a:r>
              <a:rPr lang="de-CH" sz="1400" dirty="0" err="1">
                <a:solidFill>
                  <a:srgbClr val="24292E"/>
                </a:solidFill>
                <a:latin typeface="Courier" pitchFamily="2" charset="0"/>
              </a:rPr>
              <a:t>currentRandomNumber</a:t>
            </a: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de-CH" sz="1400" dirty="0">
                <a:solidFill>
                  <a:srgbClr val="24292E"/>
                </a:solidFill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de-CH" sz="1400" dirty="0">
              <a:solidFill>
                <a:srgbClr val="24292E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8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1B8C-7724-2348-B0BA-DD8532F2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65A6-E9A7-1F4A-B909-DE63F969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9F3B-0877-B74F-A6DF-72973DA34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Problem 1: (Semi-)random seed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Set maximum bet low enough so that incentives are not distorted</a:t>
            </a:r>
          </a:p>
          <a:p>
            <a:r>
              <a:rPr lang="en-US" dirty="0"/>
              <a:t>Problem 2: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59EA-78BC-CE48-8A51-C6C71FD2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F5F65-9BCE-7E43-B293-CB4CEFC9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47E0-6810-BA4C-8703-B38488D6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7751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Macintosh PowerPoint</Application>
  <PresentationFormat>Breitbild</PresentationFormat>
  <Paragraphs>83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</vt:lpstr>
      <vt:lpstr>Wingdings</vt:lpstr>
      <vt:lpstr>Office Theme</vt:lpstr>
      <vt:lpstr>Connect Four</vt:lpstr>
      <vt:lpstr>The Concept</vt:lpstr>
      <vt:lpstr>The Rules in General</vt:lpstr>
      <vt:lpstr>Problems</vt:lpstr>
      <vt:lpstr>The Smart Contract</vt:lpstr>
      <vt:lpstr>Random Number Generator</vt:lpstr>
      <vt:lpstr>Security Problems</vt:lpstr>
      <vt:lpstr>Let’s play!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Mitchell Goldberg</dc:creator>
  <cp:lastModifiedBy>Aljoscha Schoepfer</cp:lastModifiedBy>
  <cp:revision>16</cp:revision>
  <dcterms:created xsi:type="dcterms:W3CDTF">2018-11-23T11:14:21Z</dcterms:created>
  <dcterms:modified xsi:type="dcterms:W3CDTF">2018-11-25T20:23:13Z</dcterms:modified>
</cp:coreProperties>
</file>