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1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178"/>
  </p:normalViewPr>
  <p:slideViewPr>
    <p:cSldViewPr snapToGrid="0" snapToObjects="1">
      <p:cViewPr varScale="1">
        <p:scale>
          <a:sx n="64" d="100"/>
          <a:sy n="64" d="100"/>
        </p:scale>
        <p:origin x="8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76A5-21CC-F24B-97BE-CF67D8827C44}" type="datetimeFigureOut">
              <a:rPr lang="de-CH" smtClean="0"/>
              <a:t>26.11.2018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17AC-A8D8-CB40-B2C2-6C06CB5B6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Connect </a:t>
            </a:r>
            <a:r>
              <a:rPr lang="de-CH" dirty="0" err="1"/>
              <a:t>Four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F1C1-A92A-C348-AC0E-FBE5E321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Connecting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blockchain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99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/>
              <a:t>The Concept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3CA2-A5D4-ED44-A03D-8451F72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ether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66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in General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19E89-B02D-7544-ACBB-8EA2FB6A65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Connect Four Rules (Jakob’s Rules for the website)</a:t>
            </a:r>
          </a:p>
          <a:p>
            <a:endParaRPr lang="en-US" dirty="0"/>
          </a:p>
          <a:p>
            <a:r>
              <a:rPr lang="en-US" dirty="0"/>
              <a:t>2 Players, Connect four blocks (create a blockchain lol) to win, your stone falls down to lowest position per column</a:t>
            </a:r>
          </a:p>
          <a:p>
            <a:endParaRPr lang="en-US" dirty="0"/>
          </a:p>
          <a:p>
            <a:r>
              <a:rPr lang="en-US" dirty="0"/>
              <a:t>Picture: Explain how you can win: 8 directions from your last played stone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2499-0725-1F4F-AE90-4ADA13E0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of new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 player is bound to lose and simply doesn’t continue his turn?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 to give up: small payout for loser</a:t>
            </a:r>
          </a:p>
          <a:p>
            <a:r>
              <a:rPr lang="en-US" dirty="0">
                <a:highlight>
                  <a:srgbClr val="FF0000"/>
                </a:highlight>
              </a:rPr>
              <a:t>What if someone plays who knows that the game is solved?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highlight>
                  <a:srgbClr val="FF0000"/>
                </a:highlight>
              </a:rPr>
              <a:t>New Rules!</a:t>
            </a:r>
          </a:p>
        </p:txBody>
      </p:sp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401-3682-FD47-B2A7-DDB70B5F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7008813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function </a:t>
            </a:r>
            <a:r>
              <a:rPr lang="en-US" sz="1400" dirty="0" err="1">
                <a:latin typeface="Courier" pitchFamily="2" charset="0"/>
              </a:rPr>
              <a:t>checkVictoryCondition</a:t>
            </a:r>
            <a:r>
              <a:rPr lang="en-US" sz="14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//Code for one direction (horizontal)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 err="1">
                <a:latin typeface="Courier" pitchFamily="2" charset="0"/>
              </a:rPr>
              <a:t>cp</a:t>
            </a:r>
            <a:r>
              <a:rPr lang="de-CH" sz="1400" dirty="0">
                <a:latin typeface="Courier" pitchFamily="2" charset="0"/>
              </a:rPr>
              <a:t> = p;</a:t>
            </a: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i = _</a:t>
            </a:r>
            <a:r>
              <a:rPr lang="de-CH" sz="1400" dirty="0" err="1">
                <a:latin typeface="Courier" pitchFamily="2" charset="0"/>
              </a:rPr>
              <a:t>col</a:t>
            </a:r>
            <a:r>
              <a:rPr lang="de-CH" sz="1400" dirty="0">
                <a:latin typeface="Courier" pitchFamily="2" charset="0"/>
              </a:rPr>
              <a:t>;</a:t>
            </a: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 err="1">
                <a:latin typeface="Courier" pitchFamily="2" charset="0"/>
              </a:rPr>
              <a:t>vp</a:t>
            </a:r>
            <a:r>
              <a:rPr lang="de-CH" sz="1400" dirty="0">
                <a:latin typeface="Courier" pitchFamily="2" charset="0"/>
              </a:rPr>
              <a:t>--;</a:t>
            </a:r>
          </a:p>
          <a:p>
            <a:pPr marL="0" indent="0">
              <a:buNone/>
            </a:pPr>
            <a:r>
              <a:rPr lang="de-CH" sz="1400" dirty="0" err="1">
                <a:latin typeface="Courier" pitchFamily="2" charset="0"/>
              </a:rPr>
              <a:t>while</a:t>
            </a:r>
            <a:r>
              <a:rPr lang="de-CH" sz="1400" dirty="0">
                <a:latin typeface="Courier" pitchFamily="2" charset="0"/>
              </a:rPr>
              <a:t>(</a:t>
            </a:r>
            <a:r>
              <a:rPr lang="de-CH" sz="1400" dirty="0" err="1">
                <a:latin typeface="Courier" pitchFamily="2" charset="0"/>
              </a:rPr>
              <a:t>cp</a:t>
            </a:r>
            <a:r>
              <a:rPr lang="de-CH" sz="1400" dirty="0">
                <a:latin typeface="Courier" pitchFamily="2" charset="0"/>
              </a:rPr>
              <a:t> == p &amp;&amp; i &gt;= 0) {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</a:t>
            </a:r>
            <a:r>
              <a:rPr lang="de-CH" sz="1400" dirty="0" err="1">
                <a:latin typeface="Courier" pitchFamily="2" charset="0"/>
              </a:rPr>
              <a:t>vp</a:t>
            </a:r>
            <a:r>
              <a:rPr lang="de-CH" sz="14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</a:t>
            </a:r>
            <a:r>
              <a:rPr lang="de-CH" sz="1400" dirty="0" err="1">
                <a:latin typeface="Courier" pitchFamily="2" charset="0"/>
              </a:rPr>
              <a:t>if</a:t>
            </a:r>
            <a:r>
              <a:rPr lang="de-CH" sz="1400" dirty="0">
                <a:latin typeface="Courier" pitchFamily="2" charset="0"/>
              </a:rPr>
              <a:t> (i &gt; 0) {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    i--;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    </a:t>
            </a:r>
            <a:r>
              <a:rPr lang="de-CH" sz="1400" dirty="0" err="1">
                <a:latin typeface="Courier" pitchFamily="2" charset="0"/>
              </a:rPr>
              <a:t>cp</a:t>
            </a:r>
            <a:r>
              <a:rPr lang="de-CH" sz="1400" dirty="0">
                <a:latin typeface="Courier" pitchFamily="2" charset="0"/>
              </a:rPr>
              <a:t> = </a:t>
            </a:r>
            <a:r>
              <a:rPr lang="de-CH" sz="1400" dirty="0" err="1">
                <a:latin typeface="Courier" pitchFamily="2" charset="0"/>
              </a:rPr>
              <a:t>grid</a:t>
            </a:r>
            <a:r>
              <a:rPr lang="de-CH" sz="1400" dirty="0">
                <a:latin typeface="Courier" pitchFamily="2" charset="0"/>
              </a:rPr>
              <a:t>[i][_</a:t>
            </a:r>
            <a:r>
              <a:rPr lang="de-CH" sz="1400" dirty="0" err="1">
                <a:latin typeface="Courier" pitchFamily="2" charset="0"/>
              </a:rPr>
              <a:t>row</a:t>
            </a:r>
            <a:r>
              <a:rPr lang="de-CH" sz="1400" dirty="0">
                <a:latin typeface="Courier" pitchFamily="2" charset="0"/>
              </a:rPr>
              <a:t>];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} </a:t>
            </a:r>
            <a:r>
              <a:rPr lang="de-CH" sz="1400" dirty="0" err="1">
                <a:latin typeface="Courier" pitchFamily="2" charset="0"/>
              </a:rPr>
              <a:t>else</a:t>
            </a:r>
            <a:r>
              <a:rPr lang="de-CH" sz="14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    break;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}</a:t>
            </a:r>
            <a:endParaRPr lang="de-CH" sz="1400" dirty="0">
              <a:latin typeface="Courier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Two players join the contract/game</a:t>
            </a:r>
          </a:p>
          <a:p>
            <a:r>
              <a:rPr lang="en-US" dirty="0"/>
              <a:t>They bet the same amount of ether</a:t>
            </a:r>
          </a:p>
          <a:p>
            <a:r>
              <a:rPr lang="en-US" dirty="0"/>
              <a:t>With each turn they make a small transaction</a:t>
            </a:r>
          </a:p>
          <a:p>
            <a:endParaRPr lang="en-US" dirty="0"/>
          </a:p>
          <a:p>
            <a:r>
              <a:rPr lang="en-US" dirty="0"/>
              <a:t>The contract checks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a turn is legal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a player has won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the game has ended in a tie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The winner gets 90% of both bets, we take 10%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5E12506-6DDB-CF4F-B87E-6FB0F6EA64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111580"/>
              </a:xfrm>
            </p:spPr>
            <p:txBody>
              <a:bodyPr/>
              <a:lstStyle/>
              <a:p>
                <a:r>
                  <a:rPr lang="en-US" dirty="0"/>
                  <a:t>How can we randomly determine who starts the game?</a:t>
                </a:r>
              </a:p>
              <a:p>
                <a:r>
                  <a:rPr lang="en-US" dirty="0"/>
                  <a:t>How can we randomly assign the first two blocks to a position in the grid?</a:t>
                </a:r>
              </a:p>
              <a:p>
                <a:pPr>
                  <a:spcBef>
                    <a:spcPts val="1600"/>
                  </a:spcBef>
                </a:pPr>
                <a:r>
                  <a:rPr lang="en-US" dirty="0"/>
                  <a:t>Explanation: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highlight>
                      <a:srgbClr val="FFFF00"/>
                    </a:highlight>
                  </a:rPr>
                  <a:t>Use block hash of block when player 2 joins and miners address to get a (semi-) random seed</a:t>
                </a:r>
              </a:p>
              <a:p>
                <a:pPr marL="285750" indent="-285750"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dirty="0">
                    <a:highlight>
                      <a:srgbClr val="00FF00"/>
                    </a:highlight>
                  </a:rPr>
                  <a:t>Determine n pseudo random numbers using the random seed by applying this formula:</a:t>
                </a:r>
                <a:r>
                  <a:rPr lang="en-US" dirty="0"/>
                  <a:t> </a:t>
                </a:r>
                <a:endParaRPr lang="de-CH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𝑠𝑒𝑒𝑑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=48271</m:t>
                    </m:r>
                  </m:oMath>
                </a14:m>
                <a:r>
                  <a:rPr lang="en-US" dirty="0"/>
                  <a:t>,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highlight>
                    <a:srgbClr val="00FF00"/>
                  </a:highlight>
                </a:endParaRPr>
              </a:p>
              <a:p>
                <a:endParaRPr lang="en-US" dirty="0">
                  <a:highlight>
                    <a:srgbClr val="00FF00"/>
                  </a:highlight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5E12506-6DDB-CF4F-B87E-6FB0F6EA6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111580"/>
              </a:xfrm>
              <a:blipFill>
                <a:blip r:embed="rId2"/>
                <a:stretch>
                  <a:fillRect l="-930" t="-103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C8D61-96C1-2642-AAC4-E479EECD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7340621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player2JoinBlockNumber =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block.number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; //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when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player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2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joins</a:t>
            </a:r>
            <a:endParaRPr lang="de-CH" sz="1400" dirty="0">
              <a:solidFill>
                <a:srgbClr val="24292E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player2JoinBlockHash =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blockhash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(player2JoinBlockNumber);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startCoinbase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=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block.coinbase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; 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//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Miner’s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address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of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block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when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game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starts</a:t>
            </a:r>
            <a:endParaRPr lang="de-CH" sz="1400" dirty="0">
              <a:solidFill>
                <a:srgbClr val="24292E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[...]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currentRandomNumber</a:t>
            </a:r>
            <a:r>
              <a:rPr lang="de-CH" sz="1400" dirty="0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de-CH" sz="1400" dirty="0" err="1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uint</a:t>
            </a:r>
            <a:r>
              <a:rPr lang="de-CH" sz="1400" dirty="0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( player2JoinBlockHash ^ bytes32(uint256(</a:t>
            </a:r>
            <a:r>
              <a:rPr lang="de-CH" sz="1400" dirty="0" err="1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startCoinbase</a:t>
            </a:r>
            <a:r>
              <a:rPr lang="de-CH" sz="1400" dirty="0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) &lt;&lt; 96) );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[...]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function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rand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() private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returns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(uint256) {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//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use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randomSeed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as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X_0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// X_(n+1) = a*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X_n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+ c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mod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m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// a = 48271, c = 0, m = 2**32-1 (=4294967295)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highlight>
                  <a:srgbClr val="00FF00"/>
                </a:highlight>
                <a:latin typeface="Courier" pitchFamily="2" charset="0"/>
              </a:rPr>
              <a:t>currentRandomNumber</a:t>
            </a:r>
            <a:r>
              <a:rPr lang="de-CH" sz="1400" dirty="0">
                <a:solidFill>
                  <a:srgbClr val="24292E"/>
                </a:solidFill>
                <a:highlight>
                  <a:srgbClr val="00FF00"/>
                </a:highlight>
                <a:latin typeface="Courier" pitchFamily="2" charset="0"/>
              </a:rPr>
              <a:t> = (48271 * </a:t>
            </a:r>
            <a:r>
              <a:rPr lang="de-CH" sz="1400" dirty="0" err="1">
                <a:solidFill>
                  <a:srgbClr val="24292E"/>
                </a:solidFill>
                <a:highlight>
                  <a:srgbClr val="00FF00"/>
                </a:highlight>
                <a:latin typeface="Courier" pitchFamily="2" charset="0"/>
              </a:rPr>
              <a:t>currentRandomNumber</a:t>
            </a:r>
            <a:r>
              <a:rPr lang="de-CH" sz="1400" dirty="0">
                <a:solidFill>
                  <a:srgbClr val="24292E"/>
                </a:solidFill>
                <a:highlight>
                  <a:srgbClr val="00FF00"/>
                </a:highlight>
                <a:latin typeface="Courier" pitchFamily="2" charset="0"/>
              </a:rPr>
              <a:t>) % 4294967295;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return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currentRandomNumber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de-CH" sz="1400" dirty="0">
              <a:solidFill>
                <a:srgbClr val="24292E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B8C-7724-2348-B0BA-DD8532F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5A6-E9A7-1F4A-B909-DE63F969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9F3B-0877-B74F-A6DF-72973DA3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Problem 1: (Semi-)random seed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Set maximum bet low enough so that incentives are not distorted</a:t>
            </a:r>
          </a:p>
          <a:p>
            <a:r>
              <a:rPr lang="en-US" dirty="0"/>
              <a:t>Problem 2: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59EA-78BC-CE48-8A51-C6C71FD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5F65-9BCE-7E43-B293-CB4CEFC9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47E0-6810-BA4C-8703-B38488D6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7751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Breitbild</PresentationFormat>
  <Paragraphs>79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</vt:lpstr>
      <vt:lpstr>Wingdings</vt:lpstr>
      <vt:lpstr>Office Theme</vt:lpstr>
      <vt:lpstr>Connect Four</vt:lpstr>
      <vt:lpstr>The Concept</vt:lpstr>
      <vt:lpstr>The Rules in General</vt:lpstr>
      <vt:lpstr>Problems</vt:lpstr>
      <vt:lpstr>The Smart Contract</vt:lpstr>
      <vt:lpstr>Random Number Generator</vt:lpstr>
      <vt:lpstr>Security Problems</vt:lpstr>
      <vt:lpstr>Let’s play!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Jakob Roth</cp:lastModifiedBy>
  <cp:revision>18</cp:revision>
  <dcterms:created xsi:type="dcterms:W3CDTF">2018-11-23T11:14:21Z</dcterms:created>
  <dcterms:modified xsi:type="dcterms:W3CDTF">2018-11-26T15:36:36Z</dcterms:modified>
</cp:coreProperties>
</file>