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69" r:id="rId3"/>
    <p:sldId id="267" r:id="rId4"/>
    <p:sldId id="261" r:id="rId5"/>
    <p:sldId id="262" r:id="rId6"/>
    <p:sldId id="266" r:id="rId7"/>
    <p:sldId id="260" r:id="rId8"/>
    <p:sldId id="273" r:id="rId9"/>
    <p:sldId id="263" r:id="rId10"/>
    <p:sldId id="275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  <p:cmAuthor id="2" name="Jakob Roth" initials="JR" lastIdx="1" clrIdx="1">
    <p:extLst>
      <p:ext uri="{19B8F6BF-5375-455C-9EA6-DF929625EA0E}">
        <p15:presenceInfo xmlns:p15="http://schemas.microsoft.com/office/powerpoint/2012/main" userId="29b3279602256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81824"/>
  </p:normalViewPr>
  <p:slideViewPr>
    <p:cSldViewPr snapToGrid="0" snapToObjects="1">
      <p:cViewPr varScale="1">
        <p:scale>
          <a:sx n="55" d="100"/>
          <a:sy n="55" d="100"/>
        </p:scale>
        <p:origin x="388" y="32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08T13:32:52.520" idx="1">
    <p:pos x="10" y="10"/>
    <p:text>Left side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dirty="0">
                <a:latin typeface="Courier" pitchFamily="2" charset="0"/>
              </a:rPr>
              <a:t>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522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difficulty increases, so does the probability to find block hash -&gt; security flaw?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31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-&gt;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 </a:t>
            </a:r>
            <a:r>
              <a:rPr lang="de-CH" dirty="0" err="1"/>
              <a:t>for</a:t>
            </a:r>
            <a:r>
              <a:rPr lang="de-CH" dirty="0"/>
              <a:t> ETH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33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Incentive: Winner </a:t>
            </a:r>
            <a:r>
              <a:rPr lang="de-CH" dirty="0" err="1"/>
              <a:t>receives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-&gt; so,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payout</a:t>
            </a:r>
            <a:r>
              <a:rPr lang="de-CH" dirty="0"/>
              <a:t> (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penalty</a:t>
            </a:r>
            <a:r>
              <a:rPr lang="de-CH" dirty="0"/>
              <a:t>)</a:t>
            </a:r>
          </a:p>
          <a:p>
            <a:r>
              <a:rPr lang="de-CH" dirty="0" err="1"/>
              <a:t>Restriction</a:t>
            </a:r>
            <a:r>
              <a:rPr lang="de-CH" dirty="0"/>
              <a:t>: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0.01 </a:t>
            </a:r>
            <a:r>
              <a:rPr lang="de-CH" dirty="0" err="1"/>
              <a:t>to</a:t>
            </a:r>
            <a:r>
              <a:rPr lang="de-CH" dirty="0"/>
              <a:t> 5 </a:t>
            </a:r>
            <a:r>
              <a:rPr lang="de-CH" dirty="0" err="1"/>
              <a:t>eth</a:t>
            </a:r>
            <a:r>
              <a:rPr lang="de-CH" dirty="0"/>
              <a:t>,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turns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tiny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miner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badly</a:t>
            </a:r>
            <a:r>
              <a:rPr lang="de-CH" dirty="0"/>
              <a:t> -&gt;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eth</a:t>
            </a:r>
            <a:r>
              <a:rPr lang="de-CH" dirty="0"/>
              <a:t> -&gt;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incentive</a:t>
            </a:r>
            <a:r>
              <a:rPr lang="de-CH" dirty="0"/>
              <a:t> (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?)</a:t>
            </a:r>
          </a:p>
          <a:p>
            <a:r>
              <a:rPr lang="de-CH" dirty="0" err="1"/>
              <a:t>Solved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a </a:t>
            </a:r>
            <a:r>
              <a:rPr lang="de-CH" dirty="0" err="1"/>
              <a:t>twist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follow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winning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»</a:t>
            </a:r>
          </a:p>
          <a:p>
            <a:endParaRPr lang="de-CH" dirty="0"/>
          </a:p>
          <a:p>
            <a:r>
              <a:rPr lang="de-CH" dirty="0"/>
              <a:t>New </a:t>
            </a:r>
            <a:r>
              <a:rPr lang="de-CH" dirty="0" err="1"/>
              <a:t>setup</a:t>
            </a:r>
            <a:r>
              <a:rPr lang="de-CH" dirty="0"/>
              <a:t>: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in </a:t>
            </a:r>
            <a:r>
              <a:rPr lang="de-CH" dirty="0" err="1"/>
              <a:t>stone</a:t>
            </a:r>
            <a:r>
              <a:rPr lang="de-CH" dirty="0"/>
              <a:t>! New </a:t>
            </a:r>
            <a:r>
              <a:rPr lang="de-CH" dirty="0" err="1"/>
              <a:t>stones</a:t>
            </a:r>
            <a:r>
              <a:rPr lang="de-CH" dirty="0"/>
              <a:t> fall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8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bet</a:t>
            </a:r>
            <a:r>
              <a:rPr lang="de-CH" dirty="0"/>
              <a:t>, </a:t>
            </a:r>
            <a:r>
              <a:rPr lang="de-CH" dirty="0" err="1"/>
              <a:t>adds</a:t>
            </a:r>
            <a:r>
              <a:rPr lang="de-CH" dirty="0"/>
              <a:t> 2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stones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in a </a:t>
            </a:r>
            <a:r>
              <a:rPr lang="de-CH" dirty="0" err="1"/>
              <a:t>bit</a:t>
            </a:r>
            <a:r>
              <a:rPr lang="de-CH" dirty="0"/>
              <a:t>, SC </a:t>
            </a:r>
            <a:r>
              <a:rPr lang="de-CH" dirty="0" err="1"/>
              <a:t>acts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referee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all </a:t>
            </a:r>
            <a:r>
              <a:rPr lang="de-CH" dirty="0" err="1"/>
              <a:t>turns</a:t>
            </a:r>
            <a:r>
              <a:rPr lang="de-CH" dirty="0"/>
              <a:t> legal?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a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won</a:t>
            </a:r>
            <a:r>
              <a:rPr lang="de-CH" dirty="0"/>
              <a:t>!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9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block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joins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ex </a:t>
            </a:r>
            <a:r>
              <a:rPr lang="de-CH" dirty="0" err="1"/>
              <a:t>post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Second </a:t>
            </a:r>
            <a:r>
              <a:rPr lang="de-CH" dirty="0" err="1"/>
              <a:t>transaction</a:t>
            </a:r>
            <a:r>
              <a:rPr lang="de-CH" dirty="0"/>
              <a:t> («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») </a:t>
            </a:r>
            <a:r>
              <a:rPr lang="de-CH" dirty="0" err="1"/>
              <a:t>within</a:t>
            </a:r>
            <a:r>
              <a:rPr lang="de-CH" dirty="0"/>
              <a:t> 240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combines</a:t>
            </a:r>
            <a:r>
              <a:rPr lang="de-CH" dirty="0"/>
              <a:t> </a:t>
            </a:r>
            <a:r>
              <a:rPr lang="de-CH" dirty="0" err="1"/>
              <a:t>blockhash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join</a:t>
            </a:r>
            <a:r>
              <a:rPr lang="de-CH" dirty="0"/>
              <a:t>-transaction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coinbase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XOR (NOT </a:t>
            </a:r>
            <a:r>
              <a:rPr lang="de-CH" dirty="0" err="1"/>
              <a:t>hash</a:t>
            </a:r>
            <a:r>
              <a:rPr lang="de-CH" dirty="0"/>
              <a:t>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de-CH" dirty="0"/>
              <a:t>Random </a:t>
            </a:r>
            <a:r>
              <a:rPr lang="de-CH" dirty="0" err="1"/>
              <a:t>seed</a:t>
            </a:r>
            <a:endParaRPr lang="de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/>
              <a:t>Linear </a:t>
            </a:r>
            <a:r>
              <a:rPr lang="de-CH" dirty="0" err="1"/>
              <a:t>congruential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derive</a:t>
            </a:r>
            <a:r>
              <a:rPr lang="de-CH" dirty="0"/>
              <a:t> </a:t>
            </a:r>
            <a:r>
              <a:rPr lang="de-CH" dirty="0" err="1"/>
              <a:t>n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dirty="0">
                <a:latin typeface="Courier" pitchFamily="2" charset="0"/>
              </a:rPr>
              <a:t>// 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0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ABB8C3-EB98-034C-89B1-C955C99431A3}"/>
              </a:ext>
            </a:extLst>
          </p:cNvPr>
          <p:cNvSpPr txBox="1"/>
          <p:nvPr/>
        </p:nvSpPr>
        <p:spPr>
          <a:xfrm>
            <a:off x="438531" y="2222500"/>
            <a:ext cx="1175346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function </a:t>
            </a:r>
            <a:r>
              <a:rPr lang="en-US" sz="1600" dirty="0" err="1">
                <a:latin typeface="Courier"/>
              </a:rPr>
              <a:t>setUpGame</a:t>
            </a:r>
            <a:r>
              <a:rPr lang="en-US" sz="1600" dirty="0">
                <a:latin typeface="Courier"/>
              </a:rPr>
              <a:t>() private {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    </a:t>
            </a:r>
            <a:r>
              <a:rPr lang="en-US" sz="1600" dirty="0" err="1">
                <a:latin typeface="Courier"/>
              </a:rPr>
              <a:t>currentRandomNumber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err="1">
                <a:latin typeface="Courier"/>
              </a:rPr>
              <a:t>uint</a:t>
            </a:r>
            <a:r>
              <a:rPr lang="en-US" sz="1600" dirty="0">
                <a:latin typeface="Courier"/>
              </a:rPr>
              <a:t>(player2JoinBlockHash ^ bytes32(uint256(</a:t>
            </a:r>
            <a:r>
              <a:rPr lang="en-US" sz="1600" dirty="0" err="1">
                <a:latin typeface="Courier"/>
              </a:rPr>
              <a:t>startCoinbase</a:t>
            </a:r>
            <a:r>
              <a:rPr lang="en-US" sz="1600" dirty="0">
                <a:latin typeface="Courier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"/>
              </a:rPr>
              <a:t>&lt;&lt; 96));</a:t>
            </a:r>
            <a:endParaRPr lang="de-DE" sz="1600" dirty="0">
              <a:solidFill>
                <a:schemeClr val="bg1"/>
              </a:solidFill>
              <a:latin typeface="Courier"/>
            </a:endParaRPr>
          </a:p>
          <a:p>
            <a:pPr>
              <a:spcBef>
                <a:spcPts val="1000"/>
              </a:spcBef>
            </a:pPr>
            <a:r>
              <a:rPr lang="de-DE" sz="1600" dirty="0">
                <a:latin typeface="Courier"/>
              </a:rPr>
              <a:t>    //</a:t>
            </a:r>
            <a:r>
              <a:rPr lang="de-DE" sz="1600" dirty="0" err="1">
                <a:latin typeface="Courier"/>
              </a:rPr>
              <a:t>nextRandomNumber</a:t>
            </a:r>
            <a:r>
              <a:rPr lang="de-DE" sz="1600" dirty="0">
                <a:latin typeface="Courier"/>
              </a:rPr>
              <a:t> = </a:t>
            </a:r>
            <a:r>
              <a:rPr lang="de-DE" sz="1600" dirty="0" err="1">
                <a:latin typeface="Courier"/>
              </a:rPr>
              <a:t>rand</a:t>
            </a:r>
            <a:r>
              <a:rPr lang="de-DE" sz="1600" dirty="0">
                <a:latin typeface="Courier"/>
              </a:rPr>
              <a:t>() % n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/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49302C-18C7-41FC-B285-1BD558D5FDF5}"/>
              </a:ext>
            </a:extLst>
          </p:cNvPr>
          <p:cNvCxnSpPr>
            <a:cxnSpLocks/>
          </p:cNvCxnSpPr>
          <p:nvPr/>
        </p:nvCxnSpPr>
        <p:spPr>
          <a:xfrm flipH="1">
            <a:off x="4653023" y="2500132"/>
            <a:ext cx="2604304" cy="61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8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5A6-E9A7-1F4A-B909-DE63F969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1836798"/>
          </a:xfrm>
        </p:spPr>
        <p:txBody>
          <a:bodyPr/>
          <a:lstStyle/>
          <a:p>
            <a:r>
              <a:rPr lang="en-US" dirty="0"/>
              <a:t>Bet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why certain functions may be subject to attack and how we could solve this</a:t>
            </a:r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6BB-6FB0-4644-8838-64694B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88FD-1B1C-2540-80AB-437C98DB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The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4772025" y="15263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Modify the rules and make it harder!</a:t>
            </a:r>
          </a:p>
          <a:p>
            <a:endParaRPr lang="en-US" dirty="0"/>
          </a:p>
          <a:p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Bet can be 0.01 to 5.00 ETH</a:t>
            </a:r>
          </a:p>
          <a:p>
            <a:endParaRPr lang="en-US" dirty="0"/>
          </a:p>
          <a:p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for losing player to give up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25BA5-C9FA-304C-B9BD-AD10472F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2" b="-508"/>
          <a:stretch/>
        </p:blipFill>
        <p:spPr>
          <a:xfrm>
            <a:off x="4772025" y="1664838"/>
            <a:ext cx="5308600" cy="4596713"/>
          </a:xfrm>
        </p:spPr>
      </p:pic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idle player loses!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</a:t>
            </a:r>
            <a:r>
              <a:rPr lang="en-US" dirty="0"/>
              <a:t>The idle player loses!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The Smart Contract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What the smart contract does: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rule set and enforces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for equal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a game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challenging function: has a player won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Payout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D3F-4330-134B-B974-1FBA1B56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0297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function </a:t>
            </a:r>
            <a:r>
              <a:rPr lang="en-US" sz="1600" dirty="0" err="1">
                <a:latin typeface="Courier" pitchFamily="2" charset="0"/>
              </a:rPr>
              <a:t>checkVictoryCondition</a:t>
            </a:r>
            <a:r>
              <a:rPr lang="en-US" sz="16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None/>
            </a:pPr>
            <a:r>
              <a:rPr lang="en-US" sz="1600" dirty="0"/>
              <a:t>(…)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//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right side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uint8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uint8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= _col;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while (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 &amp;&amp;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&lt;= 6)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victoryPoints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if (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&lt;= 6)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grid[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][_row];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4721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use block variables of a past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500" dirty="0"/>
              <a:t>Block hash?  …not possible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500" dirty="0"/>
              <a:t>Others? …possible but not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500" dirty="0"/>
              <a:t>Two-step approach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0</TotalTime>
  <Words>1172</Words>
  <Application>Microsoft Office PowerPoint</Application>
  <PresentationFormat>Breitbild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Hind Siliguri Light</vt:lpstr>
      <vt:lpstr>Martel Heavy</vt:lpstr>
      <vt:lpstr>Wingdings</vt:lpstr>
      <vt:lpstr>Office Theme</vt:lpstr>
      <vt:lpstr>Connect Four</vt:lpstr>
      <vt:lpstr>The Concept</vt:lpstr>
      <vt:lpstr>The Concept</vt:lpstr>
      <vt:lpstr>Adjustments</vt:lpstr>
      <vt:lpstr>The Rules in General</vt:lpstr>
      <vt:lpstr>The Rules in General</vt:lpstr>
      <vt:lpstr>The Smart Contract</vt:lpstr>
      <vt:lpstr>Function: checkVictoryCondition</vt:lpstr>
      <vt:lpstr>Pseudo-Random Number Generator</vt:lpstr>
      <vt:lpstr>Pseudo-Random Number Generator</vt:lpstr>
      <vt:lpstr>Security Problems</vt:lpstr>
      <vt:lpstr>Let’s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Jakob Roth</cp:lastModifiedBy>
  <cp:revision>44</cp:revision>
  <dcterms:created xsi:type="dcterms:W3CDTF">2018-11-23T11:14:21Z</dcterms:created>
  <dcterms:modified xsi:type="dcterms:W3CDTF">2018-12-08T13:45:51Z</dcterms:modified>
</cp:coreProperties>
</file>