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0" r:id="rId2"/>
    <p:sldId id="269" r:id="rId3"/>
    <p:sldId id="267" r:id="rId4"/>
    <p:sldId id="261" r:id="rId5"/>
    <p:sldId id="260" r:id="rId6"/>
    <p:sldId id="262" r:id="rId7"/>
    <p:sldId id="266" r:id="rId8"/>
    <p:sldId id="263" r:id="rId9"/>
    <p:sldId id="275" r:id="rId10"/>
    <p:sldId id="273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joscha Schoepfer" initials="AS" lastIdx="15" clrIdx="0">
    <p:extLst>
      <p:ext uri="{19B8F6BF-5375-455C-9EA6-DF929625EA0E}">
        <p15:presenceInfo xmlns:p15="http://schemas.microsoft.com/office/powerpoint/2012/main" userId="S::aljoscha.schoepfer@unibas.onmicrosoft.com::d005f760-34e7-4070-b171-f96679e1e377" providerId="AD"/>
      </p:ext>
    </p:extLst>
  </p:cmAuthor>
  <p:cmAuthor id="2" name="Jakob Roth" initials="JR" lastIdx="1" clrIdx="1">
    <p:extLst>
      <p:ext uri="{19B8F6BF-5375-455C-9EA6-DF929625EA0E}">
        <p15:presenceInfo xmlns:p15="http://schemas.microsoft.com/office/powerpoint/2012/main" userId="29b32796022560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3E9"/>
    <a:srgbClr val="445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81874"/>
  </p:normalViewPr>
  <p:slideViewPr>
    <p:cSldViewPr snapToGrid="0" snapToObjects="1">
      <p:cViewPr varScale="1">
        <p:scale>
          <a:sx n="89" d="100"/>
          <a:sy n="89" d="100"/>
        </p:scale>
        <p:origin x="1352" y="168"/>
      </p:cViewPr>
      <p:guideLst/>
    </p:cSldViewPr>
  </p:slideViewPr>
  <p:outlineViewPr>
    <p:cViewPr>
      <p:scale>
        <a:sx n="33" d="100"/>
        <a:sy n="33" d="100"/>
      </p:scale>
      <p:origin x="0" y="-13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2-08T13:32:52.520" idx="1">
    <p:pos x="10" y="10"/>
    <p:text>Left side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5FD1C-9D05-1E46-906F-8C8CAA1CCA09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9726E-9332-8945-9B56-DA4499D9CA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445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4826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Function</a:t>
            </a:r>
            <a:r>
              <a:rPr lang="de-CH" dirty="0"/>
              <a:t> </a:t>
            </a:r>
            <a:r>
              <a:rPr lang="de-CH" dirty="0" err="1"/>
              <a:t>explanation</a:t>
            </a:r>
            <a:r>
              <a:rPr lang="de-CH" dirty="0"/>
              <a:t>:</a:t>
            </a:r>
          </a:p>
          <a:p>
            <a:endParaRPr lang="de-CH" dirty="0"/>
          </a:p>
          <a:p>
            <a:r>
              <a:rPr lang="de-CH" dirty="0"/>
              <a:t>New variable -&gt;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player</a:t>
            </a:r>
            <a:endParaRPr lang="de-CH" dirty="0"/>
          </a:p>
          <a:p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it’s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 1’s turn: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variable </a:t>
            </a:r>
            <a:r>
              <a:rPr lang="de-CH" dirty="0" err="1"/>
              <a:t>to</a:t>
            </a:r>
            <a:r>
              <a:rPr lang="de-CH" dirty="0"/>
              <a:t> 1</a:t>
            </a:r>
          </a:p>
          <a:p>
            <a:r>
              <a:rPr lang="de-CH" dirty="0"/>
              <a:t>Else: </a:t>
            </a:r>
            <a:r>
              <a:rPr lang="de-CH" dirty="0" err="1"/>
              <a:t>set</a:t>
            </a:r>
            <a:r>
              <a:rPr lang="de-CH" dirty="0"/>
              <a:t> variable </a:t>
            </a:r>
            <a:r>
              <a:rPr lang="de-CH" dirty="0" err="1"/>
              <a:t>to</a:t>
            </a:r>
            <a:r>
              <a:rPr lang="de-CH" dirty="0"/>
              <a:t> 2</a:t>
            </a:r>
          </a:p>
          <a:p>
            <a:endParaRPr lang="de-CH" dirty="0"/>
          </a:p>
          <a:p>
            <a:r>
              <a:rPr lang="de-CH" dirty="0" err="1"/>
              <a:t>We</a:t>
            </a:r>
            <a:r>
              <a:rPr lang="de-CH" dirty="0"/>
              <a:t> check </a:t>
            </a:r>
            <a:r>
              <a:rPr lang="de-CH" dirty="0" err="1"/>
              <a:t>horizontally</a:t>
            </a:r>
            <a:r>
              <a:rPr lang="de-CH" dirty="0"/>
              <a:t>, </a:t>
            </a:r>
            <a:r>
              <a:rPr lang="de-CH" dirty="0" err="1"/>
              <a:t>vertically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horizontally</a:t>
            </a:r>
            <a:r>
              <a:rPr lang="de-CH" dirty="0"/>
              <a:t>.</a:t>
            </a:r>
          </a:p>
          <a:p>
            <a:r>
              <a:rPr lang="de-CH" dirty="0" err="1"/>
              <a:t>For</a:t>
            </a:r>
            <a:r>
              <a:rPr lang="de-CH" dirty="0"/>
              <a:t> time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space</a:t>
            </a:r>
            <a:r>
              <a:rPr lang="de-CH" dirty="0"/>
              <a:t> </a:t>
            </a:r>
            <a:r>
              <a:rPr lang="de-CH" dirty="0" err="1"/>
              <a:t>purposes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look</a:t>
            </a:r>
            <a:r>
              <a:rPr lang="de-CH" dirty="0"/>
              <a:t> at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case</a:t>
            </a:r>
            <a:r>
              <a:rPr lang="de-CH" dirty="0"/>
              <a:t>:</a:t>
            </a:r>
          </a:p>
          <a:p>
            <a:endParaRPr lang="de-CH" dirty="0"/>
          </a:p>
          <a:p>
            <a:r>
              <a:rPr lang="de-CH" dirty="0"/>
              <a:t>New variable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equal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player</a:t>
            </a:r>
            <a:endParaRPr lang="de-CH" dirty="0"/>
          </a:p>
          <a:p>
            <a:r>
              <a:rPr lang="de-CH" dirty="0"/>
              <a:t>New variable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equal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chosen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(</a:t>
            </a:r>
            <a:r>
              <a:rPr lang="de-CH" dirty="0" err="1"/>
              <a:t>column</a:t>
            </a:r>
            <a:r>
              <a:rPr lang="de-CH" dirty="0"/>
              <a:t> in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stone</a:t>
            </a:r>
            <a:r>
              <a:rPr lang="de-CH" dirty="0"/>
              <a:t> was </a:t>
            </a:r>
            <a:r>
              <a:rPr lang="de-CH" dirty="0" err="1"/>
              <a:t>placed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 err="1"/>
              <a:t>While</a:t>
            </a:r>
            <a:r>
              <a:rPr lang="de-CH" dirty="0"/>
              <a:t> </a:t>
            </a:r>
            <a:r>
              <a:rPr lang="de-CH" dirty="0" err="1"/>
              <a:t>loop</a:t>
            </a:r>
            <a:r>
              <a:rPr lang="de-CH" dirty="0"/>
              <a:t>: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move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long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owner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stone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highest</a:t>
            </a:r>
            <a:r>
              <a:rPr lang="de-CH" dirty="0"/>
              <a:t> 6. </a:t>
            </a:r>
            <a:r>
              <a:rPr lang="de-CH" dirty="0" err="1"/>
              <a:t>When</a:t>
            </a:r>
            <a:r>
              <a:rPr lang="de-CH" dirty="0"/>
              <a:t> all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criterias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met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victory</a:t>
            </a:r>
            <a:r>
              <a:rPr lang="de-CH" dirty="0"/>
              <a:t> </a:t>
            </a:r>
            <a:r>
              <a:rPr lang="de-CH" dirty="0" err="1"/>
              <a:t>point</a:t>
            </a:r>
            <a:endParaRPr lang="de-CH" dirty="0"/>
          </a:p>
          <a:p>
            <a:r>
              <a:rPr lang="de-CH" dirty="0" err="1"/>
              <a:t>Having</a:t>
            </a:r>
            <a:r>
              <a:rPr lang="de-CH" dirty="0"/>
              <a:t> 4 (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) </a:t>
            </a:r>
            <a:r>
              <a:rPr lang="de-CH" dirty="0" err="1"/>
              <a:t>victory</a:t>
            </a:r>
            <a:r>
              <a:rPr lang="de-CH" dirty="0"/>
              <a:t> </a:t>
            </a:r>
            <a:r>
              <a:rPr lang="de-CH" dirty="0" err="1"/>
              <a:t>points</a:t>
            </a:r>
            <a:r>
              <a:rPr lang="de-CH" dirty="0"/>
              <a:t> </a:t>
            </a:r>
            <a:r>
              <a:rPr lang="de-CH" dirty="0" err="1"/>
              <a:t>starts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playerWon</a:t>
            </a:r>
            <a:r>
              <a:rPr lang="de-CH" dirty="0"/>
              <a:t> </a:t>
            </a:r>
            <a:r>
              <a:rPr lang="de-CH" dirty="0" err="1"/>
              <a:t>function</a:t>
            </a:r>
            <a:r>
              <a:rPr lang="de-CH" dirty="0"/>
              <a:t> (not on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slide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/>
              <a:t>The SC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horizontally</a:t>
            </a:r>
            <a:r>
              <a:rPr lang="de-CH" dirty="0"/>
              <a:t> (</a:t>
            </a:r>
            <a:r>
              <a:rPr lang="de-CH" dirty="0" err="1"/>
              <a:t>left</a:t>
            </a:r>
            <a:r>
              <a:rPr lang="de-CH" dirty="0"/>
              <a:t>, </a:t>
            </a:r>
            <a:r>
              <a:rPr lang="de-CH" dirty="0" err="1"/>
              <a:t>right</a:t>
            </a:r>
            <a:r>
              <a:rPr lang="de-CH" dirty="0"/>
              <a:t>), </a:t>
            </a:r>
            <a:r>
              <a:rPr lang="de-CH" dirty="0" err="1"/>
              <a:t>vertically</a:t>
            </a:r>
            <a:r>
              <a:rPr lang="de-CH" dirty="0"/>
              <a:t> (down)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diagonally</a:t>
            </a:r>
            <a:r>
              <a:rPr lang="de-CH" dirty="0"/>
              <a:t> (all </a:t>
            </a:r>
            <a:r>
              <a:rPr lang="de-CH" dirty="0" err="1"/>
              <a:t>directions</a:t>
            </a:r>
            <a:r>
              <a:rPr lang="de-CH" dirty="0"/>
              <a:t>).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QUESTION FROM MG: Wie versteht der SC, wenn wir einen Stein in der Mitte der Siegesstrasse legen?</a:t>
            </a:r>
          </a:p>
          <a:p>
            <a:r>
              <a:rPr lang="de-CH" dirty="0" err="1"/>
              <a:t>zB</a:t>
            </a:r>
            <a:r>
              <a:rPr lang="de-CH" dirty="0"/>
              <a:t>: 011_10 -&gt; 011110. sucht der </a:t>
            </a:r>
            <a:r>
              <a:rPr lang="de-CH" dirty="0" err="1"/>
              <a:t>contract</a:t>
            </a:r>
            <a:r>
              <a:rPr lang="de-CH" dirty="0"/>
              <a:t> jetzt nicht nur von _ aus nach rechts (und entdeckt 2 </a:t>
            </a:r>
            <a:r>
              <a:rPr lang="de-CH" dirty="0" err="1"/>
              <a:t>victorypoints</a:t>
            </a:r>
            <a:r>
              <a:rPr lang="de-CH" dirty="0"/>
              <a:t>?), verwirft das ganze, sucht wieder nach links (und entdeckt 3 </a:t>
            </a:r>
            <a:r>
              <a:rPr lang="de-CH" dirty="0" err="1"/>
              <a:t>victorypoints</a:t>
            </a:r>
            <a:r>
              <a:rPr lang="de-CH" dirty="0"/>
              <a:t>?)?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0718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Playing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a </a:t>
            </a:r>
            <a:r>
              <a:rPr lang="de-CH" dirty="0" err="1"/>
              <a:t>grid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not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fun</a:t>
            </a:r>
            <a:r>
              <a:rPr lang="de-CH" dirty="0"/>
              <a:t> -&gt; front-end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5285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Play </a:t>
            </a:r>
            <a:r>
              <a:rPr lang="de-CH" dirty="0" err="1"/>
              <a:t>for</a:t>
            </a:r>
            <a:r>
              <a:rPr lang="de-CH" dirty="0"/>
              <a:t> ETH </a:t>
            </a:r>
            <a:r>
              <a:rPr lang="de-CH" dirty="0" err="1"/>
              <a:t>with</a:t>
            </a:r>
            <a:r>
              <a:rPr lang="de-CH" dirty="0"/>
              <a:t> a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adjustments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5335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Incentive: Winner </a:t>
            </a:r>
            <a:r>
              <a:rPr lang="de-CH" dirty="0" err="1"/>
              <a:t>receives</a:t>
            </a:r>
            <a:r>
              <a:rPr lang="de-CH" dirty="0"/>
              <a:t> </a:t>
            </a:r>
            <a:r>
              <a:rPr lang="de-CH" dirty="0" err="1"/>
              <a:t>his</a:t>
            </a:r>
            <a:r>
              <a:rPr lang="de-CH" dirty="0"/>
              <a:t> </a:t>
            </a:r>
            <a:r>
              <a:rPr lang="de-CH" dirty="0" err="1"/>
              <a:t>prize</a:t>
            </a:r>
            <a:r>
              <a:rPr lang="de-CH" dirty="0"/>
              <a:t> </a:t>
            </a:r>
            <a:r>
              <a:rPr lang="de-CH" dirty="0" err="1"/>
              <a:t>earlier</a:t>
            </a:r>
            <a:r>
              <a:rPr lang="de-CH" dirty="0"/>
              <a:t>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loser </a:t>
            </a:r>
            <a:r>
              <a:rPr lang="de-CH" dirty="0" err="1"/>
              <a:t>gives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-&gt; so,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give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loser a 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payout</a:t>
            </a:r>
            <a:r>
              <a:rPr lang="de-CH" dirty="0"/>
              <a:t> (</a:t>
            </a:r>
            <a:r>
              <a:rPr lang="de-CH" dirty="0" err="1"/>
              <a:t>sending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«</a:t>
            </a:r>
            <a:r>
              <a:rPr lang="de-CH" dirty="0" err="1"/>
              <a:t>give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» </a:t>
            </a:r>
            <a:r>
              <a:rPr lang="de-CH" dirty="0" err="1"/>
              <a:t>transaction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not </a:t>
            </a:r>
            <a:r>
              <a:rPr lang="de-CH" dirty="0" err="1"/>
              <a:t>be</a:t>
            </a:r>
            <a:r>
              <a:rPr lang="de-CH" dirty="0"/>
              <a:t> a </a:t>
            </a:r>
            <a:r>
              <a:rPr lang="de-CH" dirty="0" err="1"/>
              <a:t>penalty</a:t>
            </a:r>
            <a:r>
              <a:rPr lang="de-CH" dirty="0"/>
              <a:t>)</a:t>
            </a:r>
          </a:p>
          <a:p>
            <a:r>
              <a:rPr lang="de-CH" dirty="0" err="1"/>
              <a:t>Restriction</a:t>
            </a:r>
            <a:r>
              <a:rPr lang="de-CH" dirty="0"/>
              <a:t>: </a:t>
            </a:r>
            <a:r>
              <a:rPr lang="de-CH" dirty="0" err="1"/>
              <a:t>bet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0.01 </a:t>
            </a:r>
            <a:r>
              <a:rPr lang="de-CH" dirty="0" err="1"/>
              <a:t>to</a:t>
            </a:r>
            <a:r>
              <a:rPr lang="de-CH" dirty="0"/>
              <a:t> 5 </a:t>
            </a:r>
            <a:r>
              <a:rPr lang="de-CH" dirty="0" err="1"/>
              <a:t>eth</a:t>
            </a:r>
            <a:r>
              <a:rPr lang="de-CH" dirty="0"/>
              <a:t>, </a:t>
            </a:r>
            <a:r>
              <a:rPr lang="de-CH" dirty="0" err="1"/>
              <a:t>game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worth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, </a:t>
            </a:r>
            <a:r>
              <a:rPr lang="de-CH" dirty="0" err="1"/>
              <a:t>prize</a:t>
            </a:r>
            <a:r>
              <a:rPr lang="de-CH" dirty="0"/>
              <a:t> </a:t>
            </a:r>
            <a:r>
              <a:rPr lang="de-CH" dirty="0" err="1"/>
              <a:t>can’t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smaller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transaction</a:t>
            </a:r>
            <a:r>
              <a:rPr lang="de-CH" dirty="0"/>
              <a:t> </a:t>
            </a:r>
            <a:r>
              <a:rPr lang="de-CH" dirty="0" err="1"/>
              <a:t>cost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turns</a:t>
            </a:r>
            <a:r>
              <a:rPr lang="de-CH" dirty="0"/>
              <a:t>.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may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a </a:t>
            </a:r>
            <a:r>
              <a:rPr lang="de-CH" dirty="0" err="1"/>
              <a:t>tiny</a:t>
            </a:r>
            <a:r>
              <a:rPr lang="de-CH" dirty="0"/>
              <a:t> </a:t>
            </a:r>
            <a:r>
              <a:rPr lang="de-CH" dirty="0" err="1"/>
              <a:t>chance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miner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act</a:t>
            </a:r>
            <a:r>
              <a:rPr lang="de-CH" dirty="0"/>
              <a:t> </a:t>
            </a:r>
            <a:r>
              <a:rPr lang="de-CH" dirty="0" err="1"/>
              <a:t>badly</a:t>
            </a:r>
            <a:r>
              <a:rPr lang="de-CH" dirty="0"/>
              <a:t> -&gt; </a:t>
            </a:r>
            <a:r>
              <a:rPr lang="de-CH" dirty="0" err="1"/>
              <a:t>maximum</a:t>
            </a:r>
            <a:r>
              <a:rPr lang="de-CH" dirty="0"/>
              <a:t> </a:t>
            </a:r>
            <a:r>
              <a:rPr lang="de-CH" dirty="0" err="1"/>
              <a:t>eth</a:t>
            </a:r>
            <a:r>
              <a:rPr lang="de-CH" dirty="0"/>
              <a:t> -&gt; </a:t>
            </a:r>
            <a:r>
              <a:rPr lang="de-CH" dirty="0" err="1"/>
              <a:t>lower</a:t>
            </a:r>
            <a:r>
              <a:rPr lang="de-CH" dirty="0"/>
              <a:t> </a:t>
            </a:r>
            <a:r>
              <a:rPr lang="de-CH" dirty="0" err="1"/>
              <a:t>incentive</a:t>
            </a:r>
            <a:r>
              <a:rPr lang="de-CH" dirty="0"/>
              <a:t> (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true</a:t>
            </a:r>
            <a:r>
              <a:rPr lang="de-CH" dirty="0"/>
              <a:t>?)</a:t>
            </a:r>
          </a:p>
          <a:p>
            <a:r>
              <a:rPr lang="de-CH" dirty="0" err="1"/>
              <a:t>Solved</a:t>
            </a:r>
            <a:r>
              <a:rPr lang="de-CH" dirty="0"/>
              <a:t> </a:t>
            </a:r>
            <a:r>
              <a:rPr lang="de-CH" dirty="0" err="1"/>
              <a:t>game</a:t>
            </a:r>
            <a:r>
              <a:rPr lang="de-CH" dirty="0"/>
              <a:t>: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added</a:t>
            </a:r>
            <a:r>
              <a:rPr lang="de-CH" dirty="0"/>
              <a:t> a </a:t>
            </a:r>
            <a:r>
              <a:rPr lang="de-CH" dirty="0" err="1"/>
              <a:t>twist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game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harder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follow </a:t>
            </a:r>
            <a:r>
              <a:rPr lang="de-CH" dirty="0" err="1"/>
              <a:t>the</a:t>
            </a:r>
            <a:r>
              <a:rPr lang="de-CH" dirty="0"/>
              <a:t> «</a:t>
            </a:r>
            <a:r>
              <a:rPr lang="de-CH" dirty="0" err="1"/>
              <a:t>winning</a:t>
            </a:r>
            <a:r>
              <a:rPr lang="de-CH" dirty="0"/>
              <a:t> </a:t>
            </a:r>
            <a:r>
              <a:rPr lang="de-CH" dirty="0" err="1"/>
              <a:t>strategy</a:t>
            </a:r>
            <a:r>
              <a:rPr lang="de-CH" dirty="0"/>
              <a:t>»</a:t>
            </a:r>
          </a:p>
          <a:p>
            <a:endParaRPr lang="de-CH" dirty="0"/>
          </a:p>
          <a:p>
            <a:r>
              <a:rPr lang="de-CH" dirty="0"/>
              <a:t>New </a:t>
            </a:r>
            <a:r>
              <a:rPr lang="de-CH" dirty="0" err="1"/>
              <a:t>setup</a:t>
            </a:r>
            <a:r>
              <a:rPr lang="de-CH" dirty="0"/>
              <a:t>: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in </a:t>
            </a:r>
            <a:r>
              <a:rPr lang="de-CH" dirty="0" err="1"/>
              <a:t>stone</a:t>
            </a:r>
            <a:r>
              <a:rPr lang="de-CH" dirty="0"/>
              <a:t>! New </a:t>
            </a:r>
            <a:r>
              <a:rPr lang="de-CH" dirty="0" err="1"/>
              <a:t>stones</a:t>
            </a:r>
            <a:r>
              <a:rPr lang="de-CH" dirty="0"/>
              <a:t> fall </a:t>
            </a:r>
            <a:r>
              <a:rPr lang="de-CH" dirty="0" err="1"/>
              <a:t>through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038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The smart </a:t>
            </a:r>
            <a:r>
              <a:rPr lang="de-CH" dirty="0" err="1"/>
              <a:t>contract</a:t>
            </a:r>
            <a:r>
              <a:rPr lang="de-CH" dirty="0"/>
              <a:t> </a:t>
            </a:r>
            <a:r>
              <a:rPr lang="de-CH" dirty="0" err="1"/>
              <a:t>provides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rule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</a:t>
            </a:r>
            <a:r>
              <a:rPr lang="de-CH" dirty="0" err="1"/>
              <a:t>checks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</a:t>
            </a:r>
            <a:r>
              <a:rPr lang="de-CH" dirty="0" err="1"/>
              <a:t>players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bet</a:t>
            </a:r>
            <a:r>
              <a:rPr lang="de-CH" dirty="0"/>
              <a:t>, </a:t>
            </a:r>
            <a:r>
              <a:rPr lang="de-CH" dirty="0" err="1"/>
              <a:t>adds</a:t>
            </a:r>
            <a:r>
              <a:rPr lang="de-CH" dirty="0"/>
              <a:t> 2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stones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determines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starting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. </a:t>
            </a:r>
            <a:r>
              <a:rPr lang="de-CH" dirty="0" err="1"/>
              <a:t>We</a:t>
            </a:r>
            <a:r>
              <a:rPr lang="de-CH" dirty="0"/>
              <a:t> will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in a </a:t>
            </a:r>
            <a:r>
              <a:rPr lang="de-CH" dirty="0" err="1"/>
              <a:t>bit</a:t>
            </a:r>
            <a:r>
              <a:rPr lang="de-CH" dirty="0"/>
              <a:t>, SC </a:t>
            </a:r>
            <a:r>
              <a:rPr lang="de-CH" dirty="0" err="1"/>
              <a:t>acts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/>
              <a:t>referee</a:t>
            </a:r>
            <a:r>
              <a:rPr lang="de-CH" dirty="0"/>
              <a:t>: </a:t>
            </a:r>
            <a:r>
              <a:rPr lang="de-CH" dirty="0" err="1"/>
              <a:t>are</a:t>
            </a:r>
            <a:r>
              <a:rPr lang="de-CH" dirty="0"/>
              <a:t> all </a:t>
            </a:r>
            <a:r>
              <a:rPr lang="de-CH" dirty="0" err="1"/>
              <a:t>turns</a:t>
            </a:r>
            <a:r>
              <a:rPr lang="de-CH" dirty="0"/>
              <a:t> legal?</a:t>
            </a:r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check </a:t>
            </a:r>
            <a:r>
              <a:rPr lang="de-CH" dirty="0" err="1"/>
              <a:t>if</a:t>
            </a:r>
            <a:r>
              <a:rPr lang="de-CH" dirty="0"/>
              <a:t> a </a:t>
            </a:r>
            <a:r>
              <a:rPr lang="de-CH" dirty="0" err="1"/>
              <a:t>player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won</a:t>
            </a:r>
            <a:r>
              <a:rPr lang="de-CH" dirty="0"/>
              <a:t>! </a:t>
            </a:r>
            <a:r>
              <a:rPr lang="de-CH" dirty="0" err="1"/>
              <a:t>We</a:t>
            </a:r>
            <a:r>
              <a:rPr lang="de-CH" dirty="0"/>
              <a:t> will </a:t>
            </a:r>
            <a:r>
              <a:rPr lang="de-CH" dirty="0" err="1"/>
              <a:t>take</a:t>
            </a:r>
            <a:r>
              <a:rPr lang="de-CH" dirty="0"/>
              <a:t> a </a:t>
            </a:r>
            <a:r>
              <a:rPr lang="de-CH" dirty="0" err="1"/>
              <a:t>look</a:t>
            </a:r>
            <a:r>
              <a:rPr lang="de-CH" dirty="0"/>
              <a:t> at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function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8892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Explain</a:t>
            </a:r>
            <a:r>
              <a:rPr lang="de-CH" dirty="0"/>
              <a:t> OUR </a:t>
            </a:r>
            <a:r>
              <a:rPr lang="de-CH" dirty="0" err="1"/>
              <a:t>rules</a:t>
            </a:r>
            <a:endParaRPr lang="de-CH" dirty="0"/>
          </a:p>
          <a:p>
            <a:r>
              <a:rPr lang="de-CH" dirty="0" err="1"/>
              <a:t>Possiblity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(BLUE)</a:t>
            </a:r>
          </a:p>
          <a:p>
            <a:r>
              <a:rPr lang="de-CH" dirty="0"/>
              <a:t>Special </a:t>
            </a:r>
            <a:r>
              <a:rPr lang="de-CH" dirty="0" err="1"/>
              <a:t>case</a:t>
            </a:r>
            <a:r>
              <a:rPr lang="de-CH" dirty="0"/>
              <a:t>: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may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5 in a </a:t>
            </a:r>
            <a:r>
              <a:rPr lang="de-CH" dirty="0" err="1"/>
              <a:t>row</a:t>
            </a:r>
            <a:r>
              <a:rPr lang="de-CH" dirty="0"/>
              <a:t>!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contract</a:t>
            </a:r>
            <a:r>
              <a:rPr lang="de-CH" dirty="0"/>
              <a:t> </a:t>
            </a:r>
            <a:r>
              <a:rPr lang="de-CH" dirty="0" err="1"/>
              <a:t>allows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5695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Possibility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(RED)</a:t>
            </a:r>
          </a:p>
          <a:p>
            <a:r>
              <a:rPr lang="de-CH" dirty="0"/>
              <a:t>Special Case: </a:t>
            </a:r>
            <a:r>
              <a:rPr lang="de-CH" dirty="0" err="1"/>
              <a:t>player</a:t>
            </a:r>
            <a:r>
              <a:rPr lang="de-CH" dirty="0"/>
              <a:t> </a:t>
            </a:r>
            <a:r>
              <a:rPr lang="de-CH" dirty="0" err="1"/>
              <a:t>wins</a:t>
            </a:r>
            <a:r>
              <a:rPr lang="de-CH" dirty="0"/>
              <a:t> in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ways</a:t>
            </a:r>
            <a:r>
              <a:rPr lang="de-CH" dirty="0"/>
              <a:t>.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contract</a:t>
            </a:r>
            <a:r>
              <a:rPr lang="de-CH" dirty="0"/>
              <a:t> </a:t>
            </a:r>
            <a:r>
              <a:rPr lang="de-CH" dirty="0" err="1"/>
              <a:t>doesn’t</a:t>
            </a:r>
            <a:r>
              <a:rPr lang="de-CH" dirty="0"/>
              <a:t> do </a:t>
            </a:r>
            <a:r>
              <a:rPr lang="de-CH" dirty="0" err="1"/>
              <a:t>anything</a:t>
            </a:r>
            <a:r>
              <a:rPr lang="de-CH" dirty="0"/>
              <a:t> </a:t>
            </a:r>
            <a:r>
              <a:rPr lang="de-CH" dirty="0" err="1"/>
              <a:t>twice</a:t>
            </a:r>
            <a:r>
              <a:rPr lang="de-CH" dirty="0"/>
              <a:t>... (like a </a:t>
            </a:r>
            <a:r>
              <a:rPr lang="de-CH" dirty="0" err="1"/>
              <a:t>payout</a:t>
            </a:r>
            <a:r>
              <a:rPr lang="de-CH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459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hash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block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joins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game</a:t>
            </a:r>
            <a:r>
              <a:rPr lang="de-CH" dirty="0"/>
              <a:t> ex </a:t>
            </a:r>
            <a:r>
              <a:rPr lang="de-CH" dirty="0" err="1"/>
              <a:t>post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Second </a:t>
            </a:r>
            <a:r>
              <a:rPr lang="de-CH" dirty="0" err="1"/>
              <a:t>transaction</a:t>
            </a:r>
            <a:r>
              <a:rPr lang="de-CH" dirty="0"/>
              <a:t> («</a:t>
            </a:r>
            <a:r>
              <a:rPr lang="de-CH" dirty="0" err="1"/>
              <a:t>start</a:t>
            </a:r>
            <a:r>
              <a:rPr lang="de-CH" dirty="0"/>
              <a:t> </a:t>
            </a:r>
            <a:r>
              <a:rPr lang="de-CH" dirty="0" err="1"/>
              <a:t>game</a:t>
            </a:r>
            <a:r>
              <a:rPr lang="de-CH" dirty="0"/>
              <a:t>») </a:t>
            </a:r>
            <a:r>
              <a:rPr lang="de-CH" dirty="0" err="1"/>
              <a:t>within</a:t>
            </a:r>
            <a:r>
              <a:rPr lang="de-CH" dirty="0"/>
              <a:t> 240 </a:t>
            </a:r>
            <a:r>
              <a:rPr lang="de-CH" dirty="0" err="1"/>
              <a:t>blocks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combines</a:t>
            </a:r>
            <a:r>
              <a:rPr lang="de-CH" dirty="0"/>
              <a:t> </a:t>
            </a:r>
            <a:r>
              <a:rPr lang="de-CH" dirty="0" err="1"/>
              <a:t>blockhash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join</a:t>
            </a:r>
            <a:r>
              <a:rPr lang="de-CH" dirty="0"/>
              <a:t>-transaction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coinbase</a:t>
            </a:r>
            <a:r>
              <a:rPr lang="de-CH" dirty="0"/>
              <a:t> </a:t>
            </a:r>
            <a:r>
              <a:rPr lang="de-CH" dirty="0" err="1"/>
              <a:t>address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XOR (NOT </a:t>
            </a:r>
            <a:r>
              <a:rPr lang="de-CH" dirty="0" err="1"/>
              <a:t>hash</a:t>
            </a:r>
            <a:r>
              <a:rPr lang="de-CH" dirty="0"/>
              <a:t>)</a:t>
            </a:r>
          </a:p>
          <a:p>
            <a:pPr marL="628650" lvl="1" indent="-171450">
              <a:buFont typeface="Wingdings" pitchFamily="2" charset="2"/>
              <a:buChar char="Ø"/>
            </a:pPr>
            <a:r>
              <a:rPr lang="de-CH" dirty="0"/>
              <a:t>Random </a:t>
            </a:r>
            <a:r>
              <a:rPr lang="de-CH" dirty="0" err="1"/>
              <a:t>seed</a:t>
            </a:r>
            <a:endParaRPr lang="de-CH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dirty="0"/>
              <a:t>Linear </a:t>
            </a:r>
            <a:r>
              <a:rPr lang="de-CH" dirty="0" err="1"/>
              <a:t>congruential</a:t>
            </a:r>
            <a:r>
              <a:rPr lang="de-CH" dirty="0"/>
              <a:t> </a:t>
            </a:r>
            <a:r>
              <a:rPr lang="de-CH" dirty="0" err="1"/>
              <a:t>algorithm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derive</a:t>
            </a:r>
            <a:r>
              <a:rPr lang="de-CH" dirty="0"/>
              <a:t> </a:t>
            </a:r>
            <a:r>
              <a:rPr lang="de-CH" dirty="0" err="1"/>
              <a:t>n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numbers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sz="1200" dirty="0">
                <a:latin typeface="Courier" pitchFamily="2" charset="0"/>
              </a:rPr>
              <a:t>// Linear </a:t>
            </a:r>
            <a:r>
              <a:rPr lang="de-CH" sz="1200" dirty="0" err="1">
                <a:latin typeface="Courier" pitchFamily="2" charset="0"/>
              </a:rPr>
              <a:t>Congruential</a:t>
            </a:r>
            <a:r>
              <a:rPr lang="de-CH" sz="1200" dirty="0">
                <a:latin typeface="Courier" pitchFamily="2" charset="0"/>
              </a:rPr>
              <a:t> Generator (C++11's </a:t>
            </a:r>
            <a:r>
              <a:rPr lang="de-CH" sz="1200" dirty="0" err="1">
                <a:latin typeface="Courier" pitchFamily="2" charset="0"/>
              </a:rPr>
              <a:t>minstd_rand</a:t>
            </a:r>
            <a:r>
              <a:rPr lang="de-CH" sz="1200" dirty="0">
                <a:latin typeface="Courier" pitchFamily="2" charset="0"/>
              </a:rPr>
              <a:t>: ISO/IEC 14882:2011)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4503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sz="1200" dirty="0">
                <a:latin typeface="Courier" pitchFamily="2" charset="0"/>
              </a:rPr>
              <a:t>Linear </a:t>
            </a:r>
            <a:r>
              <a:rPr lang="de-CH" sz="1200" dirty="0" err="1">
                <a:latin typeface="Courier" pitchFamily="2" charset="0"/>
              </a:rPr>
              <a:t>Congruential</a:t>
            </a:r>
            <a:r>
              <a:rPr lang="de-CH" sz="1200" dirty="0">
                <a:latin typeface="Courier" pitchFamily="2" charset="0"/>
              </a:rPr>
              <a:t> Generator (C++11's </a:t>
            </a:r>
            <a:r>
              <a:rPr lang="de-CH" sz="1200" dirty="0" err="1">
                <a:latin typeface="Courier" pitchFamily="2" charset="0"/>
              </a:rPr>
              <a:t>minstd_rand</a:t>
            </a:r>
            <a:r>
              <a:rPr lang="de-CH" sz="1200" dirty="0">
                <a:latin typeface="Courier" pitchFamily="2" charset="0"/>
              </a:rPr>
              <a:t>: ISO/IEC 14882:2011)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522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AA843D-C050-D94A-BD49-945AC54627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524"/>
            <a:ext cx="12192000" cy="6935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0E8F52-70E7-BC46-BE22-78EB120A4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chemeClr val="bg1"/>
                </a:solidFill>
                <a:latin typeface="Martel Heavy" pitchFamily="2" charset="77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DE4B2-521F-5F4C-8DF2-ABB6E550E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Hind Siliguri Light" panose="02000000000000000000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0C06-3AAB-D149-A876-6CBB8791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1ADE-8DD8-7049-A57B-6BC54DCC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B1F0-A51E-0742-99E7-6CB9C08E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090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3989-1797-264C-B6F7-DC90FC2C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94DB6-D613-C242-BAD1-CA60720EC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15A78-42C2-ED40-9CEB-95D785BF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E201-66FA-7841-8E97-8954FAD3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83089-A3C8-0E4C-BC58-08885460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015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598F6-1577-8642-8405-A95C83C6E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755CD-11CB-3242-A8B5-132178F41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A5AC-F27B-B645-98C2-7636ED78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163D-CB32-CA41-9382-F568BC05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7824-24B6-E04D-9683-E7335E1C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992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1DDB9C-8A27-0D49-BB08-645959D807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00502-2A20-C348-87AE-07492086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AC71-2279-5F41-A59F-CB2FA855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A0DD-3C87-0243-B3A6-0184F7F1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EDCC4-640E-AD47-A3CB-F7374C5A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F0394-9FB4-DE4E-A3D1-1A660EE2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916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B5D8-DC4D-634A-BA79-DBC1A277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47BE6-FB99-2045-81BB-69F41C86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E0434-E5D7-514F-91FB-6695DA95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D1257-405E-FB43-BD52-9219F9B9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35374-7515-9B4B-AC64-4FA602BB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447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89DA-BB9D-294A-8564-3CEE5812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77B20-905A-3746-B01A-1486C2BC0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2779A-B08C-B248-AA9D-2F6D68F84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204DC-1B37-4745-B00A-62594CA3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E8DD0-11A5-8942-907C-F66FAD0D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0B98D-8A9F-3944-A143-69A1EEBA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029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B1A6-589A-5D4E-B460-EF071386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577E-0DBE-F942-8DF1-1966C9D1C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Hind Siliguri Light" panose="02000000000000000000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C2259-6093-ED47-9CC4-A2CB2B04A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D8423-1789-744C-AC86-750E65747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Hind Siliguri Light" panose="02000000000000000000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75D79-D9DF-7542-A7D8-F510DBEBE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A79A3-5EAD-D140-B11A-F62CA445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B9F3D-6D7B-DA4C-BC32-86BBD55A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248CB-63D6-524E-9D06-F4817903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998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D57C-BB4B-BE46-8E31-28FBAE90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CD6F3-F2FB-5341-90CC-D499986F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DF871-27BE-2740-BBAF-B8D0E0C4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F11B3-00DF-4944-AA37-0268933C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322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A69E7-C18A-164A-930C-DD51EFBA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B22E6-BC0A-0B42-B1CA-D67D96DE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2735A-DF72-074A-A8B4-8562B799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58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97413C-995E-574F-9983-05D533C7E9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1E7A4-D3F9-F34A-8C6E-DEFB7F1D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rgbClr val="1763E9"/>
                </a:solidFill>
                <a:latin typeface="Martel Heavy" pitchFamily="2" charset="77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BEF2-6461-634D-8FA6-A7527F6CD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704F1-31F6-894A-9F7E-2A1E3646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2AD47-23C5-A84F-8404-4838E82D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2603C-0593-9D4B-B3F3-8A0C8B7A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EC9D-7CDA-8C4C-986D-2179F13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907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878297F-FEE3-EB4F-8E54-7D1051F9CF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579765-1371-5648-8B60-E95C0812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rgbClr val="1763E9"/>
                </a:solidFill>
                <a:latin typeface="Martel Heavy" pitchFamily="2" charset="77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FA95B-0E8F-A74B-A603-98AACDBBE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EE43B-5B91-B34C-8F11-C0CA7121E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C635A-29C4-9B43-96DB-113CC282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A9964-6F47-6F47-8F39-FF9CE96D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D496F-2401-0347-A689-778A8B48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947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30091-E2B5-014C-B1A7-B9166B7F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E79D7-62E5-EF47-B5B7-5A00B390C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FBF23-89F9-6D4D-BFA3-0A8EE0707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10.12.18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85843-FABD-0541-B2E0-D2C505D52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Connect </a:t>
            </a:r>
            <a:r>
              <a:rPr lang="de-CH" dirty="0" err="1"/>
              <a:t>Four</a:t>
            </a:r>
            <a:r>
              <a:rPr lang="de-CH" dirty="0"/>
              <a:t> – University </a:t>
            </a:r>
            <a:r>
              <a:rPr lang="de-CH" dirty="0" err="1"/>
              <a:t>of</a:t>
            </a:r>
            <a:r>
              <a:rPr lang="de-CH" dirty="0"/>
              <a:t> Basel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F7138-67D4-0947-B62A-BACEA2D4B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674F360-0F9F-D443-96F5-849E62CA4E06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286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63E9"/>
          </a:solidFill>
          <a:latin typeface="Martel Heavy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3A45DD-DD91-8F4F-A0FF-0467A6575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7D6CB8-C7BD-BC43-96AB-8F7B11BFD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CH" b="1" dirty="0">
                <a:solidFill>
                  <a:schemeClr val="bg1"/>
                </a:solidFill>
                <a:latin typeface="Martel Heavy" pitchFamily="2" charset="77"/>
              </a:rPr>
              <a:t>Connect </a:t>
            </a:r>
            <a:r>
              <a:rPr lang="de-CH" b="1" dirty="0" err="1">
                <a:solidFill>
                  <a:schemeClr val="bg1"/>
                </a:solidFill>
                <a:latin typeface="Martel Heavy" pitchFamily="2" charset="77"/>
              </a:rPr>
              <a:t>Four</a:t>
            </a:r>
            <a:endParaRPr lang="de-CH" b="1" dirty="0">
              <a:solidFill>
                <a:schemeClr val="bg1"/>
              </a:solidFill>
              <a:latin typeface="Martel Heavy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3E6E2-4EA7-5246-A03F-86756D8F1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7896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ind Siliguri Light" panose="02000000000000000000" pitchFamily="2" charset="77"/>
                <a:cs typeface="Arial" panose="020B0604020202020204" pitchFamily="34" charset="0"/>
              </a:rPr>
              <a:t>connecting blocks on the blockchain</a:t>
            </a:r>
          </a:p>
        </p:txBody>
      </p:sp>
    </p:spTree>
    <p:extLst>
      <p:ext uri="{BB962C8B-B14F-4D97-AF65-F5344CB8AC3E}">
        <p14:creationId xmlns:p14="http://schemas.microsoft.com/office/powerpoint/2010/main" val="253852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DCBF-97AA-2843-B35F-3069A929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Function</a:t>
            </a:r>
            <a:r>
              <a:rPr lang="de-CH" dirty="0"/>
              <a:t>: </a:t>
            </a:r>
            <a:r>
              <a:rPr lang="de-CH" dirty="0" err="1"/>
              <a:t>checkVictoryCondition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E1D3F-4330-134B-B974-1FBA1B563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029700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function </a:t>
            </a:r>
            <a:r>
              <a:rPr lang="en-US" sz="1600" dirty="0" err="1">
                <a:latin typeface="Courier" pitchFamily="2" charset="0"/>
              </a:rPr>
              <a:t>checkVictoryCondition</a:t>
            </a:r>
            <a:r>
              <a:rPr lang="en-US" sz="1600" dirty="0">
                <a:latin typeface="Courier" pitchFamily="2" charset="0"/>
              </a:rPr>
              <a:t>(uint8 _col, uint8 _row) private {</a:t>
            </a:r>
          </a:p>
          <a:p>
            <a:pPr marL="0" indent="0">
              <a:buNone/>
            </a:pPr>
            <a:r>
              <a:rPr lang="en-US" sz="1600" dirty="0"/>
              <a:t>(…)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// 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right side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uint8 </a:t>
            </a:r>
            <a:r>
              <a:rPr lang="en-US" sz="1600" dirty="0" err="1">
                <a:latin typeface="Courier" pitchFamily="2" charset="0"/>
              </a:rPr>
              <a:t>currentStoneOwner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activePlayer</a:t>
            </a:r>
            <a:r>
              <a:rPr lang="en-US" sz="16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uint8 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 = _col;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while (</a:t>
            </a:r>
            <a:r>
              <a:rPr lang="en-US" sz="1600" dirty="0" err="1">
                <a:latin typeface="Courier" pitchFamily="2" charset="0"/>
              </a:rPr>
              <a:t>currentStoneOwner</a:t>
            </a:r>
            <a:r>
              <a:rPr lang="en-US" sz="1600" dirty="0">
                <a:latin typeface="Courier" pitchFamily="2" charset="0"/>
              </a:rPr>
              <a:t> == </a:t>
            </a:r>
            <a:r>
              <a:rPr lang="en-US" sz="1600" dirty="0" err="1">
                <a:latin typeface="Courier" pitchFamily="2" charset="0"/>
              </a:rPr>
              <a:t>activePlayer</a:t>
            </a:r>
            <a:r>
              <a:rPr lang="en-US" sz="1600" dirty="0">
                <a:latin typeface="Courier" pitchFamily="2" charset="0"/>
              </a:rPr>
              <a:t> &amp;&amp; 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 &lt;= 6) {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   </a:t>
            </a:r>
            <a:r>
              <a:rPr lang="en-US" sz="1600" dirty="0" err="1">
                <a:latin typeface="Courier" pitchFamily="2" charset="0"/>
              </a:rPr>
              <a:t>victoryPoints</a:t>
            </a:r>
            <a:r>
              <a:rPr lang="en-US" sz="1600" dirty="0">
                <a:latin typeface="Courier" pitchFamily="2" charset="0"/>
              </a:rPr>
              <a:t>++;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   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++;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   if (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 &lt;= 6)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       </a:t>
            </a:r>
            <a:r>
              <a:rPr lang="en-US" sz="1600" dirty="0" err="1">
                <a:latin typeface="Courier" pitchFamily="2" charset="0"/>
              </a:rPr>
              <a:t>currentStoneOwner</a:t>
            </a:r>
            <a:r>
              <a:rPr lang="en-US" sz="1600" dirty="0">
                <a:latin typeface="Courier" pitchFamily="2" charset="0"/>
              </a:rPr>
              <a:t> = grid[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][_row];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/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40178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E1BFAD-6AFB-004C-BA19-F74E8E7D0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9524"/>
            <a:ext cx="12192000" cy="6935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9AA558-978E-DB4B-B308-AE648D998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3072"/>
            <a:ext cx="9144000" cy="2387600"/>
          </a:xfrm>
        </p:spPr>
        <p:txBody>
          <a:bodyPr/>
          <a:lstStyle/>
          <a:p>
            <a:r>
              <a:rPr lang="en-US" dirty="0"/>
              <a:t>Let’s Play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4D712-D56A-4842-AD64-DDA5B0518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3317"/>
            <a:ext cx="9144000" cy="1655762"/>
          </a:xfrm>
        </p:spPr>
        <p:txBody>
          <a:bodyPr/>
          <a:lstStyle/>
          <a:p>
            <a:r>
              <a:rPr lang="de-CH" dirty="0"/>
              <a:t>on 4blocks.ch</a:t>
            </a:r>
          </a:p>
        </p:txBody>
      </p:sp>
    </p:spTree>
    <p:extLst>
      <p:ext uri="{BB962C8B-B14F-4D97-AF65-F5344CB8AC3E}">
        <p14:creationId xmlns:p14="http://schemas.microsoft.com/office/powerpoint/2010/main" val="405302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56BB-6FB0-4644-8838-64694BEE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Concept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BC470-7E96-4D45-93B1-4836AE1A3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2025" y="1526382"/>
                <a:ext cx="6172200" cy="487362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BC470-7E96-4D45-93B1-4836AE1A3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2025" y="1526382"/>
                <a:ext cx="6172200" cy="48736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D88FD-1B1C-2540-80AB-437C98DBD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Let’s create a simple turn-based game for 2 players.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Connect Four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Front-End necessary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Let them play for ETH and we take a cut.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Connect four is a solved game!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Restrictions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Incentives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3046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11C7-14E9-C54A-B5B7-7D9F239B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 b="1" dirty="0"/>
              <a:t>The Concept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33CA2-A5D4-ED44-A03D-8451F72F9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r>
              <a:rPr lang="en-US" dirty="0"/>
              <a:t>Let’s create a simple turn-based game for 2 players.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Connect Four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Front-End necessary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Let them play for ETH and we take a cut.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Connect four is a solved game!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Restrictions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Incentives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5" name="Picture 10" descr="https://www.shopbecker.com/_resources/_assets/_global/media/processed/00045/resized/fnhwix.MB4430.Connect-Four-Game.500.500.4840a8bb-e5d3-4da1-a5d6-a79579043a1e.jpg">
            <a:extLst>
              <a:ext uri="{FF2B5EF4-FFF2-40B4-BE49-F238E27FC236}">
                <a16:creationId xmlns:a16="http://schemas.microsoft.com/office/drawing/2014/main" id="{6FAE638A-534B-194F-88BE-5DD5313F88B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57" t="-155" r="-13478" b="162"/>
          <a:stretch/>
        </p:blipFill>
        <p:spPr bwMode="auto">
          <a:xfrm>
            <a:off x="4772025" y="1526382"/>
            <a:ext cx="61722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53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8A60-00EB-B942-92D6-60A398F7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Adjustments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5BA83-06C6-D84C-B279-4918DA4A0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Solved game: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Modify the rules and make it harder!</a:t>
            </a:r>
          </a:p>
          <a:p>
            <a:endParaRPr lang="en-US" dirty="0"/>
          </a:p>
          <a:p>
            <a:r>
              <a:rPr lang="en-US" dirty="0"/>
              <a:t>Restrictions: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Bet can be 0.01 to 5.00 ETH</a:t>
            </a:r>
          </a:p>
          <a:p>
            <a:endParaRPr lang="en-US" dirty="0"/>
          </a:p>
          <a:p>
            <a:r>
              <a:rPr lang="en-US" dirty="0"/>
              <a:t>Incentives: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Incentive for losing player to give up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BE25BA5-C9FA-304C-B9BD-AD10472FB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32" b="-508"/>
          <a:stretch/>
        </p:blipFill>
        <p:spPr>
          <a:xfrm>
            <a:off x="4772025" y="1664838"/>
            <a:ext cx="5308600" cy="4596713"/>
          </a:xfrm>
        </p:spPr>
      </p:pic>
    </p:spTree>
    <p:extLst>
      <p:ext uri="{BB962C8B-B14F-4D97-AF65-F5344CB8AC3E}">
        <p14:creationId xmlns:p14="http://schemas.microsoft.com/office/powerpoint/2010/main" val="44183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E1CA-843C-1941-9B1A-D9F28CEDF8D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/>
              <a:t>The Smart Contract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FF477-EC51-A540-B560-A720C3DA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What the smart contract does: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the rule set and enforces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Checks for equal bets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Sets up the game (PRNG)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Most challenging function: has a player won the game?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Payout</a:t>
            </a:r>
          </a:p>
        </p:txBody>
      </p:sp>
    </p:spTree>
    <p:extLst>
      <p:ext uri="{BB962C8B-B14F-4D97-AF65-F5344CB8AC3E}">
        <p14:creationId xmlns:p14="http://schemas.microsoft.com/office/powerpoint/2010/main" val="49802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4908-BAFF-B54E-B2F8-2805A6DE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Rules in General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863C0DE5-3F2D-254E-AD68-2616A5ADCC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-11" b="-657"/>
          <a:stretch/>
        </p:blipFill>
        <p:spPr>
          <a:xfrm>
            <a:off x="4772025" y="1584519"/>
            <a:ext cx="5513450" cy="4757350"/>
          </a:xfr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DDD0C0B-7D3F-B54D-A51C-3E4B2809F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1 sets bet (0.01 – 5.00 ETH)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2 matches the bet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2 starts the game with another transaction (PRNG)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game randomly assigns one stone per player and determines the starting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Goal: connect 4 stones of your color in a row, column or diagonal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When the time per turn runs out, any party can end the game. The idle player loses!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Giving up gives the losing player a small amount of ETH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winner takes it all! (Well, most of it…)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94019-037F-254A-942B-74A31CDFA2F0}"/>
              </a:ext>
            </a:extLst>
          </p:cNvPr>
          <p:cNvCxnSpPr/>
          <p:nvPr/>
        </p:nvCxnSpPr>
        <p:spPr>
          <a:xfrm>
            <a:off x="6686550" y="5143500"/>
            <a:ext cx="3286125" cy="0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82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4908-BAFF-B54E-B2F8-2805A6DE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Rules in General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9227D-A922-BE44-BDD5-E181E5D0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1 sets bet (0.01 – 5.00 ETH)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2 matches the bet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2 starts the game with another transaction (PRNG)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game randomly assigns one stone per player and determines the starting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Goal: connect 4 stones of your color in a row, column or diagonal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When the time per turn runs out, any party can end the game. </a:t>
            </a:r>
            <a:r>
              <a:rPr lang="en-US" dirty="0"/>
              <a:t>The idle player loses!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Giving up gives the losing player a small amount of ETH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winner takes it all! (Well, most of it…)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B2D416B-9826-5F41-B253-FDB1189301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-11" b="-657"/>
          <a:stretch/>
        </p:blipFill>
        <p:spPr>
          <a:xfrm>
            <a:off x="4772025" y="1585394"/>
            <a:ext cx="5511421" cy="4755600"/>
          </a:xfr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642D64-90AC-244C-B422-72AB65CC61CC}"/>
              </a:ext>
            </a:extLst>
          </p:cNvPr>
          <p:cNvCxnSpPr/>
          <p:nvPr/>
        </p:nvCxnSpPr>
        <p:spPr>
          <a:xfrm>
            <a:off x="5972175" y="3500438"/>
            <a:ext cx="0" cy="2557462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540E74-D73E-4D4F-8364-0673CDA09C81}"/>
              </a:ext>
            </a:extLst>
          </p:cNvPr>
          <p:cNvCxnSpPr>
            <a:cxnSpLocks/>
          </p:cNvCxnSpPr>
          <p:nvPr/>
        </p:nvCxnSpPr>
        <p:spPr>
          <a:xfrm>
            <a:off x="5972175" y="3500438"/>
            <a:ext cx="2443163" cy="2557462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874F-9735-774A-B0CC-5F9F831A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Pseudo-Random Number Generator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12506-6DDB-CF4F-B87E-6FB0F6EA6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84721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use block variables of a past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 variables of current block?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500" dirty="0"/>
              <a:t>Block hash?  …not possible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500" dirty="0"/>
              <a:t>Others? …possible but not safe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solution: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500" dirty="0"/>
              <a:t>Two-step approach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8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874F-9735-774A-B0CC-5F9F831A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Pseudo-Random Number Generator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6ABB8C3-EB98-034C-89B1-C955C99431A3}"/>
              </a:ext>
            </a:extLst>
          </p:cNvPr>
          <p:cNvSpPr txBox="1"/>
          <p:nvPr/>
        </p:nvSpPr>
        <p:spPr>
          <a:xfrm>
            <a:off x="438531" y="2222500"/>
            <a:ext cx="11753469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>
                <a:latin typeface="Courier" pitchFamily="2" charset="0"/>
              </a:rPr>
              <a:t>function</a:t>
            </a:r>
            <a:r>
              <a:rPr lang="de-CH" sz="1600" dirty="0">
                <a:latin typeface="Courier" pitchFamily="2" charset="0"/>
              </a:rPr>
              <a:t> </a:t>
            </a:r>
            <a:r>
              <a:rPr lang="de-CH" sz="1600" dirty="0" err="1">
                <a:latin typeface="Courier" pitchFamily="2" charset="0"/>
              </a:rPr>
              <a:t>rand</a:t>
            </a:r>
            <a:r>
              <a:rPr lang="de-CH" sz="1600" dirty="0">
                <a:latin typeface="Courier" pitchFamily="2" charset="0"/>
              </a:rPr>
              <a:t>() private </a:t>
            </a:r>
            <a:r>
              <a:rPr lang="de-CH" sz="1600" dirty="0" err="1">
                <a:latin typeface="Courier" pitchFamily="2" charset="0"/>
              </a:rPr>
              <a:t>returns</a:t>
            </a:r>
            <a:r>
              <a:rPr lang="de-CH" sz="1600" dirty="0">
                <a:latin typeface="Courier" pitchFamily="2" charset="0"/>
              </a:rPr>
              <a:t> (uint256) {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// </a:t>
            </a:r>
            <a:r>
              <a:rPr lang="de-CH" sz="1600" dirty="0" err="1">
                <a:latin typeface="Courier" pitchFamily="2" charset="0"/>
              </a:rPr>
              <a:t>use</a:t>
            </a:r>
            <a:r>
              <a:rPr lang="de-CH" sz="1600" dirty="0">
                <a:latin typeface="Courier" pitchFamily="2" charset="0"/>
              </a:rPr>
              <a:t> </a:t>
            </a:r>
            <a:r>
              <a:rPr lang="de-CH" sz="1600" dirty="0" err="1">
                <a:latin typeface="Courier" pitchFamily="2" charset="0"/>
              </a:rPr>
              <a:t>randomSeed</a:t>
            </a:r>
            <a:r>
              <a:rPr lang="de-CH" sz="1600" dirty="0">
                <a:latin typeface="Courier" pitchFamily="2" charset="0"/>
              </a:rPr>
              <a:t> </a:t>
            </a:r>
            <a:r>
              <a:rPr lang="de-CH" sz="1600" dirty="0" err="1">
                <a:latin typeface="Courier" pitchFamily="2" charset="0"/>
              </a:rPr>
              <a:t>as</a:t>
            </a:r>
            <a:r>
              <a:rPr lang="de-CH" sz="1600" dirty="0">
                <a:latin typeface="Courier" pitchFamily="2" charset="0"/>
              </a:rPr>
              <a:t> X_0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// X_(n+1) = a*</a:t>
            </a:r>
            <a:r>
              <a:rPr lang="de-CH" sz="1600" dirty="0" err="1">
                <a:latin typeface="Courier" pitchFamily="2" charset="0"/>
              </a:rPr>
              <a:t>X_n</a:t>
            </a:r>
            <a:r>
              <a:rPr lang="de-CH" sz="1600" dirty="0">
                <a:latin typeface="Courier" pitchFamily="2" charset="0"/>
              </a:rPr>
              <a:t> + c </a:t>
            </a:r>
            <a:r>
              <a:rPr lang="de-CH" sz="1600" dirty="0" err="1">
                <a:latin typeface="Courier" pitchFamily="2" charset="0"/>
              </a:rPr>
              <a:t>mod</a:t>
            </a:r>
            <a:r>
              <a:rPr lang="de-CH" sz="1600" dirty="0">
                <a:latin typeface="Courier" pitchFamily="2" charset="0"/>
              </a:rPr>
              <a:t> m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// a = 48271, c = 0, m = 2**32-1 (=4294967295)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</a:t>
            </a:r>
            <a:r>
              <a:rPr lang="de-CH" sz="1600" dirty="0" err="1">
                <a:latin typeface="Courier" pitchFamily="2" charset="0"/>
              </a:rPr>
              <a:t>currentRandomNumber</a:t>
            </a:r>
            <a:r>
              <a:rPr lang="de-CH" sz="1600" dirty="0">
                <a:latin typeface="Courier" pitchFamily="2" charset="0"/>
              </a:rPr>
              <a:t> = (48271 * </a:t>
            </a:r>
            <a:r>
              <a:rPr lang="de-CH" sz="1600" dirty="0" err="1">
                <a:latin typeface="Courier" pitchFamily="2" charset="0"/>
              </a:rPr>
              <a:t>currentRandomNumber</a:t>
            </a:r>
            <a:r>
              <a:rPr lang="de-CH" sz="1600" dirty="0">
                <a:latin typeface="Courier" pitchFamily="2" charset="0"/>
              </a:rPr>
              <a:t>) % 4294967295;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</a:t>
            </a:r>
            <a:r>
              <a:rPr lang="de-CH" sz="1600" dirty="0" err="1">
                <a:latin typeface="Courier" pitchFamily="2" charset="0"/>
              </a:rPr>
              <a:t>return</a:t>
            </a:r>
            <a:r>
              <a:rPr lang="de-CH" sz="1600" dirty="0">
                <a:latin typeface="Courier" pitchFamily="2" charset="0"/>
              </a:rPr>
              <a:t> </a:t>
            </a:r>
            <a:r>
              <a:rPr lang="de-CH" sz="1600" dirty="0" err="1">
                <a:latin typeface="Courier" pitchFamily="2" charset="0"/>
              </a:rPr>
              <a:t>currentRandomNumber</a:t>
            </a:r>
            <a:r>
              <a:rPr lang="de-CH" sz="1600" dirty="0">
                <a:latin typeface="Courier" pitchFamily="2" charset="0"/>
              </a:rPr>
              <a:t>;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}</a:t>
            </a:r>
          </a:p>
          <a:p>
            <a:pPr>
              <a:spcBef>
                <a:spcPts val="1000"/>
              </a:spcBef>
            </a:pPr>
            <a:r>
              <a:rPr lang="en-US" sz="1600" dirty="0">
                <a:latin typeface="Courier"/>
              </a:rPr>
              <a:t>function </a:t>
            </a:r>
            <a:r>
              <a:rPr lang="en-US" sz="1600" dirty="0" err="1">
                <a:latin typeface="Courier"/>
              </a:rPr>
              <a:t>setUpGame</a:t>
            </a:r>
            <a:r>
              <a:rPr lang="en-US" sz="1600" dirty="0">
                <a:latin typeface="Courier"/>
              </a:rPr>
              <a:t>() private {</a:t>
            </a:r>
          </a:p>
          <a:p>
            <a:pPr>
              <a:spcBef>
                <a:spcPts val="1000"/>
              </a:spcBef>
            </a:pPr>
            <a:r>
              <a:rPr lang="en-US" sz="1600" dirty="0">
                <a:latin typeface="Courier"/>
              </a:rPr>
              <a:t>    </a:t>
            </a:r>
            <a:r>
              <a:rPr lang="en-US" sz="1600" dirty="0" err="1">
                <a:latin typeface="Courier"/>
              </a:rPr>
              <a:t>currentRandomNumber</a:t>
            </a:r>
            <a:r>
              <a:rPr lang="en-US" sz="1600" dirty="0">
                <a:latin typeface="Courier"/>
              </a:rPr>
              <a:t> = </a:t>
            </a:r>
            <a:r>
              <a:rPr lang="en-US" sz="1600" dirty="0" err="1">
                <a:latin typeface="Courier"/>
              </a:rPr>
              <a:t>uint</a:t>
            </a:r>
            <a:r>
              <a:rPr lang="en-US" sz="1600" dirty="0">
                <a:latin typeface="Courier"/>
              </a:rPr>
              <a:t>(player2JoinBlockHash ^ bytes32(uint256(</a:t>
            </a:r>
            <a:r>
              <a:rPr lang="en-US" sz="1600" dirty="0" err="1">
                <a:latin typeface="Courier"/>
              </a:rPr>
              <a:t>startCoinbase</a:t>
            </a:r>
            <a:r>
              <a:rPr lang="en-US" sz="1600" dirty="0">
                <a:latin typeface="Courier"/>
              </a:rPr>
              <a:t>) </a:t>
            </a:r>
            <a:r>
              <a:rPr lang="en-US" sz="1600" dirty="0">
                <a:solidFill>
                  <a:schemeClr val="bg1"/>
                </a:solidFill>
                <a:latin typeface="Courier"/>
              </a:rPr>
              <a:t>&lt;&lt; 96));</a:t>
            </a:r>
            <a:endParaRPr lang="de-DE" sz="1600" dirty="0">
              <a:solidFill>
                <a:schemeClr val="bg1"/>
              </a:solidFill>
              <a:latin typeface="Courier"/>
            </a:endParaRPr>
          </a:p>
          <a:p>
            <a:pPr>
              <a:spcBef>
                <a:spcPts val="1000"/>
              </a:spcBef>
            </a:pPr>
            <a:r>
              <a:rPr lang="de-DE" sz="1600" dirty="0">
                <a:latin typeface="Courier"/>
              </a:rPr>
              <a:t>    //</a:t>
            </a:r>
            <a:r>
              <a:rPr lang="de-DE" sz="1600" dirty="0" err="1">
                <a:latin typeface="Courier"/>
              </a:rPr>
              <a:t>nextRandomNumber</a:t>
            </a:r>
            <a:r>
              <a:rPr lang="de-DE" sz="1600" dirty="0">
                <a:latin typeface="Courier"/>
              </a:rPr>
              <a:t> = </a:t>
            </a:r>
            <a:r>
              <a:rPr lang="de-DE" sz="1600" dirty="0" err="1">
                <a:latin typeface="Courier"/>
              </a:rPr>
              <a:t>rand</a:t>
            </a:r>
            <a:r>
              <a:rPr lang="de-DE" sz="1600" dirty="0">
                <a:latin typeface="Courier"/>
              </a:rPr>
              <a:t>() % n</a:t>
            </a:r>
            <a:endParaRPr lang="en-US" sz="1600" dirty="0">
              <a:latin typeface="Couri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A21588E-ABA0-41C2-8B5A-0A0E80B69530}"/>
                  </a:ext>
                </a:extLst>
              </p:cNvPr>
              <p:cNvSpPr txBox="1"/>
              <p:nvPr/>
            </p:nvSpPr>
            <p:spPr>
              <a:xfrm>
                <a:off x="7095281" y="2222500"/>
                <a:ext cx="3333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de-C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de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de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A21588E-ABA0-41C2-8B5A-0A0E80B69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281" y="2222500"/>
                <a:ext cx="333350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449302C-18C7-41FC-B285-1BD558D5FDF5}"/>
              </a:ext>
            </a:extLst>
          </p:cNvPr>
          <p:cNvCxnSpPr>
            <a:cxnSpLocks/>
          </p:cNvCxnSpPr>
          <p:nvPr/>
        </p:nvCxnSpPr>
        <p:spPr>
          <a:xfrm flipH="1">
            <a:off x="4653023" y="2500132"/>
            <a:ext cx="2604304" cy="613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78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{50FF80B5-A49F-D84E-A18A-84DB28426018}tf10001060</Template>
  <TotalTime>9</TotalTime>
  <Words>1134</Words>
  <Application>Microsoft Macintosh PowerPoint</Application>
  <PresentationFormat>Widescreen</PresentationFormat>
  <Paragraphs>147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 Math</vt:lpstr>
      <vt:lpstr>Courier</vt:lpstr>
      <vt:lpstr>Hind Siliguri Light</vt:lpstr>
      <vt:lpstr>Martel Heavy</vt:lpstr>
      <vt:lpstr>Times New Roman</vt:lpstr>
      <vt:lpstr>Wingdings</vt:lpstr>
      <vt:lpstr>Office Theme</vt:lpstr>
      <vt:lpstr>Connect Four</vt:lpstr>
      <vt:lpstr>The Concept</vt:lpstr>
      <vt:lpstr>The Concept</vt:lpstr>
      <vt:lpstr>Adjustments</vt:lpstr>
      <vt:lpstr>The Smart Contract</vt:lpstr>
      <vt:lpstr>The Rules in General</vt:lpstr>
      <vt:lpstr>The Rules in General</vt:lpstr>
      <vt:lpstr>Pseudo-Random Number Generator</vt:lpstr>
      <vt:lpstr>Pseudo-Random Number Generator</vt:lpstr>
      <vt:lpstr>Function: checkVictoryCondition</vt:lpstr>
      <vt:lpstr>Let’s Play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</dc:title>
  <dc:creator>Mitchell Goldberg</dc:creator>
  <cp:lastModifiedBy>Mitchell Goldberg</cp:lastModifiedBy>
  <cp:revision>45</cp:revision>
  <dcterms:created xsi:type="dcterms:W3CDTF">2018-11-23T11:14:21Z</dcterms:created>
  <dcterms:modified xsi:type="dcterms:W3CDTF">2018-12-08T15:44:19Z</dcterms:modified>
</cp:coreProperties>
</file>