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0" r:id="rId2"/>
    <p:sldId id="269" r:id="rId3"/>
    <p:sldId id="267" r:id="rId4"/>
    <p:sldId id="261" r:id="rId5"/>
    <p:sldId id="262" r:id="rId6"/>
    <p:sldId id="266" r:id="rId7"/>
    <p:sldId id="260" r:id="rId8"/>
    <p:sldId id="273" r:id="rId9"/>
    <p:sldId id="263" r:id="rId10"/>
    <p:sldId id="274" r:id="rId11"/>
    <p:sldId id="26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3E9"/>
    <a:srgbClr val="44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/>
    <p:restoredTop sz="81874"/>
  </p:normalViewPr>
  <p:slideViewPr>
    <p:cSldViewPr snapToGrid="0" snapToObjects="1">
      <p:cViewPr varScale="1">
        <p:scale>
          <a:sx n="68" d="100"/>
          <a:sy n="68" d="100"/>
        </p:scale>
        <p:origin x="2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5FD1C-9D05-1E46-906F-8C8CAA1CCA09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9726E-9332-8945-9B56-DA4499D9C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45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Playing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fun</a:t>
            </a:r>
            <a:r>
              <a:rPr lang="de-CH" dirty="0"/>
              <a:t> -&gt; front-end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5285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 </a:t>
            </a:r>
            <a:r>
              <a:rPr lang="de-CH" dirty="0" err="1"/>
              <a:t>necessary</a:t>
            </a:r>
            <a:r>
              <a:rPr lang="de-CH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31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 </a:t>
            </a:r>
            <a:r>
              <a:rPr lang="de-CH" dirty="0" err="1"/>
              <a:t>for</a:t>
            </a:r>
            <a:r>
              <a:rPr lang="de-CH" dirty="0"/>
              <a:t> ETH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adjustments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533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Incentive: Winner </a:t>
            </a:r>
            <a:r>
              <a:rPr lang="de-CH" dirty="0" err="1"/>
              <a:t>receives</a:t>
            </a:r>
            <a:r>
              <a:rPr lang="de-CH" dirty="0"/>
              <a:t> </a:t>
            </a:r>
            <a:r>
              <a:rPr lang="de-CH" dirty="0" err="1"/>
              <a:t>his</a:t>
            </a:r>
            <a:r>
              <a:rPr lang="de-CH" dirty="0"/>
              <a:t> </a:t>
            </a:r>
            <a:r>
              <a:rPr lang="de-CH" dirty="0" err="1"/>
              <a:t>prize</a:t>
            </a:r>
            <a:r>
              <a:rPr lang="de-CH" dirty="0"/>
              <a:t> </a:t>
            </a:r>
            <a:r>
              <a:rPr lang="de-CH" dirty="0" err="1"/>
              <a:t>earlier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loser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-&gt; so,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loser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payout</a:t>
            </a:r>
            <a:r>
              <a:rPr lang="de-CH" dirty="0"/>
              <a:t> (</a:t>
            </a:r>
            <a:r>
              <a:rPr lang="de-CH" dirty="0" err="1"/>
              <a:t>sending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» </a:t>
            </a:r>
            <a:r>
              <a:rPr lang="de-CH" dirty="0" err="1"/>
              <a:t>transaction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not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penalty</a:t>
            </a:r>
            <a:r>
              <a:rPr lang="de-CH" dirty="0"/>
              <a:t>)</a:t>
            </a:r>
          </a:p>
          <a:p>
            <a:r>
              <a:rPr lang="de-CH" dirty="0" err="1"/>
              <a:t>Restriction</a:t>
            </a:r>
            <a:r>
              <a:rPr lang="de-CH" dirty="0"/>
              <a:t>: </a:t>
            </a:r>
            <a:r>
              <a:rPr lang="de-CH" dirty="0" err="1"/>
              <a:t>bet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0.01 </a:t>
            </a:r>
            <a:r>
              <a:rPr lang="de-CH" dirty="0" err="1"/>
              <a:t>to</a:t>
            </a:r>
            <a:r>
              <a:rPr lang="de-CH" dirty="0"/>
              <a:t> 5 </a:t>
            </a:r>
            <a:r>
              <a:rPr lang="de-CH" dirty="0" err="1"/>
              <a:t>eth</a:t>
            </a:r>
            <a:r>
              <a:rPr lang="de-CH" dirty="0"/>
              <a:t>, </a:t>
            </a:r>
            <a:r>
              <a:rPr lang="de-CH" dirty="0" err="1"/>
              <a:t>game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worth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, </a:t>
            </a:r>
            <a:r>
              <a:rPr lang="de-CH" dirty="0" err="1"/>
              <a:t>prize</a:t>
            </a:r>
            <a:r>
              <a:rPr lang="de-CH" dirty="0"/>
              <a:t> </a:t>
            </a:r>
            <a:r>
              <a:rPr lang="de-CH" dirty="0" err="1"/>
              <a:t>can’t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smaller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transaction</a:t>
            </a:r>
            <a:r>
              <a:rPr lang="de-CH" dirty="0"/>
              <a:t> </a:t>
            </a:r>
            <a:r>
              <a:rPr lang="de-CH" dirty="0" err="1"/>
              <a:t>cost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turns</a:t>
            </a:r>
            <a:r>
              <a:rPr lang="de-CH" dirty="0"/>
              <a:t>.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tiny</a:t>
            </a:r>
            <a:r>
              <a:rPr lang="de-CH" dirty="0"/>
              <a:t> </a:t>
            </a:r>
            <a:r>
              <a:rPr lang="de-CH" dirty="0" err="1"/>
              <a:t>chance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miner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</a:t>
            </a:r>
            <a:r>
              <a:rPr lang="de-CH" dirty="0"/>
              <a:t> </a:t>
            </a:r>
            <a:r>
              <a:rPr lang="de-CH" dirty="0" err="1"/>
              <a:t>badly</a:t>
            </a:r>
            <a:r>
              <a:rPr lang="de-CH" dirty="0"/>
              <a:t> -&gt; </a:t>
            </a:r>
            <a:r>
              <a:rPr lang="de-CH" dirty="0" err="1"/>
              <a:t>maximum</a:t>
            </a:r>
            <a:r>
              <a:rPr lang="de-CH" dirty="0"/>
              <a:t> </a:t>
            </a:r>
            <a:r>
              <a:rPr lang="de-CH" dirty="0" err="1"/>
              <a:t>eth</a:t>
            </a:r>
            <a:r>
              <a:rPr lang="de-CH" dirty="0"/>
              <a:t> -&gt;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incentive</a:t>
            </a:r>
            <a:r>
              <a:rPr lang="de-CH" dirty="0"/>
              <a:t> (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?)</a:t>
            </a:r>
          </a:p>
          <a:p>
            <a:r>
              <a:rPr lang="de-CH" dirty="0" err="1"/>
              <a:t>Solved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added</a:t>
            </a:r>
            <a:r>
              <a:rPr lang="de-CH" dirty="0"/>
              <a:t> a </a:t>
            </a:r>
            <a:r>
              <a:rPr lang="de-CH" dirty="0" err="1"/>
              <a:t>twist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harder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follow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winning</a:t>
            </a:r>
            <a:r>
              <a:rPr lang="de-CH" dirty="0"/>
              <a:t> </a:t>
            </a:r>
            <a:r>
              <a:rPr lang="de-CH" dirty="0" err="1"/>
              <a:t>strategy</a:t>
            </a:r>
            <a:r>
              <a:rPr lang="de-CH" dirty="0"/>
              <a:t>»</a:t>
            </a:r>
          </a:p>
          <a:p>
            <a:endParaRPr lang="de-CH" dirty="0"/>
          </a:p>
          <a:p>
            <a:r>
              <a:rPr lang="de-CH" dirty="0"/>
              <a:t>New </a:t>
            </a:r>
            <a:r>
              <a:rPr lang="de-CH" dirty="0" err="1"/>
              <a:t>setup</a:t>
            </a:r>
            <a:r>
              <a:rPr lang="de-CH" dirty="0"/>
              <a:t>: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in </a:t>
            </a:r>
            <a:r>
              <a:rPr lang="de-CH" dirty="0" err="1"/>
              <a:t>stone</a:t>
            </a:r>
            <a:r>
              <a:rPr lang="de-CH" dirty="0"/>
              <a:t>! New </a:t>
            </a:r>
            <a:r>
              <a:rPr lang="de-CH" dirty="0" err="1"/>
              <a:t>stones</a:t>
            </a:r>
            <a:r>
              <a:rPr lang="de-CH" dirty="0"/>
              <a:t> fall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38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Explain</a:t>
            </a:r>
            <a:r>
              <a:rPr lang="de-CH" dirty="0"/>
              <a:t> OUR </a:t>
            </a:r>
            <a:r>
              <a:rPr lang="de-CH" dirty="0" err="1"/>
              <a:t>rules</a:t>
            </a:r>
            <a:endParaRPr lang="de-CH" dirty="0"/>
          </a:p>
          <a:p>
            <a:r>
              <a:rPr lang="de-CH" dirty="0" err="1"/>
              <a:t>Possiblity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(BLUE)</a:t>
            </a:r>
          </a:p>
          <a:p>
            <a:r>
              <a:rPr lang="de-CH" dirty="0"/>
              <a:t>Special </a:t>
            </a:r>
            <a:r>
              <a:rPr lang="de-CH" dirty="0" err="1"/>
              <a:t>case</a:t>
            </a:r>
            <a:r>
              <a:rPr lang="de-CH" dirty="0"/>
              <a:t>: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5 in a </a:t>
            </a:r>
            <a:r>
              <a:rPr lang="de-CH" dirty="0" err="1"/>
              <a:t>row</a:t>
            </a:r>
            <a:r>
              <a:rPr lang="de-CH" dirty="0"/>
              <a:t>!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569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Possibility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(RED)</a:t>
            </a:r>
          </a:p>
          <a:p>
            <a:r>
              <a:rPr lang="de-CH" dirty="0"/>
              <a:t>Special Case: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wins</a:t>
            </a:r>
            <a:r>
              <a:rPr lang="de-CH" dirty="0"/>
              <a:t> in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ways</a:t>
            </a:r>
            <a:r>
              <a:rPr lang="de-CH" dirty="0"/>
              <a:t>.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doesn’t</a:t>
            </a:r>
            <a:r>
              <a:rPr lang="de-CH" dirty="0"/>
              <a:t> do </a:t>
            </a:r>
            <a:r>
              <a:rPr lang="de-CH" dirty="0" err="1"/>
              <a:t>anything</a:t>
            </a:r>
            <a:r>
              <a:rPr lang="de-CH" dirty="0"/>
              <a:t> </a:t>
            </a:r>
            <a:r>
              <a:rPr lang="de-CH" dirty="0" err="1"/>
              <a:t>twice</a:t>
            </a:r>
            <a:r>
              <a:rPr lang="de-CH" dirty="0"/>
              <a:t>... (like a </a:t>
            </a:r>
            <a:r>
              <a:rPr lang="de-CH" dirty="0" err="1"/>
              <a:t>payout</a:t>
            </a:r>
            <a:r>
              <a:rPr lang="de-CH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459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smart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rule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</a:t>
            </a:r>
            <a:r>
              <a:rPr lang="de-CH" dirty="0" err="1"/>
              <a:t>checks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players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bet</a:t>
            </a:r>
            <a:r>
              <a:rPr lang="de-CH" dirty="0"/>
              <a:t>, </a:t>
            </a:r>
            <a:r>
              <a:rPr lang="de-CH" dirty="0" err="1"/>
              <a:t>adds</a:t>
            </a:r>
            <a:r>
              <a:rPr lang="de-CH" dirty="0"/>
              <a:t> 2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stones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determines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starting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in a </a:t>
            </a:r>
            <a:r>
              <a:rPr lang="de-CH" dirty="0" err="1"/>
              <a:t>bit</a:t>
            </a:r>
            <a:r>
              <a:rPr lang="de-CH" dirty="0"/>
              <a:t>, SC </a:t>
            </a:r>
            <a:r>
              <a:rPr lang="de-CH" dirty="0" err="1"/>
              <a:t>acts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referee</a:t>
            </a:r>
            <a:r>
              <a:rPr lang="de-CH" dirty="0"/>
              <a:t>: </a:t>
            </a:r>
            <a:r>
              <a:rPr lang="de-CH" dirty="0" err="1"/>
              <a:t>are</a:t>
            </a:r>
            <a:r>
              <a:rPr lang="de-CH" dirty="0"/>
              <a:t> all </a:t>
            </a:r>
            <a:r>
              <a:rPr lang="de-CH" dirty="0" err="1"/>
              <a:t>turns</a:t>
            </a:r>
            <a:r>
              <a:rPr lang="de-CH" dirty="0"/>
              <a:t> legal?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check </a:t>
            </a:r>
            <a:r>
              <a:rPr lang="de-CH" dirty="0" err="1"/>
              <a:t>if</a:t>
            </a:r>
            <a:r>
              <a:rPr lang="de-CH" dirty="0"/>
              <a:t> a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won</a:t>
            </a:r>
            <a:r>
              <a:rPr lang="de-CH" dirty="0"/>
              <a:t>!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take</a:t>
            </a:r>
            <a:r>
              <a:rPr lang="de-CH" dirty="0"/>
              <a:t> a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889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explanation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-&gt;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1’s turn: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1</a:t>
            </a:r>
          </a:p>
          <a:p>
            <a:r>
              <a:rPr lang="de-CH" dirty="0"/>
              <a:t>Else: </a:t>
            </a:r>
            <a:r>
              <a:rPr lang="de-CH" dirty="0" err="1"/>
              <a:t>set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2</a:t>
            </a:r>
          </a:p>
          <a:p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check </a:t>
            </a:r>
            <a:r>
              <a:rPr lang="de-CH" dirty="0" err="1"/>
              <a:t>horizontally</a:t>
            </a:r>
            <a:r>
              <a:rPr lang="de-CH" dirty="0"/>
              <a:t>, </a:t>
            </a:r>
            <a:r>
              <a:rPr lang="de-CH" dirty="0" err="1"/>
              <a:t>vertically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.</a:t>
            </a:r>
          </a:p>
          <a:p>
            <a:r>
              <a:rPr lang="de-CH" dirty="0" err="1"/>
              <a:t>For</a:t>
            </a:r>
            <a:r>
              <a:rPr lang="de-CH" dirty="0"/>
              <a:t> time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space</a:t>
            </a:r>
            <a:r>
              <a:rPr lang="de-CH" dirty="0"/>
              <a:t> </a:t>
            </a:r>
            <a:r>
              <a:rPr lang="de-CH" dirty="0" err="1"/>
              <a:t>purposes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chosen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(</a:t>
            </a:r>
            <a:r>
              <a:rPr lang="de-CH" dirty="0" err="1"/>
              <a:t>column</a:t>
            </a:r>
            <a:r>
              <a:rPr lang="de-CH" dirty="0"/>
              <a:t> in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was </a:t>
            </a:r>
            <a:r>
              <a:rPr lang="de-CH" dirty="0" err="1"/>
              <a:t>placed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loop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owner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highest</a:t>
            </a:r>
            <a:r>
              <a:rPr lang="de-CH" dirty="0"/>
              <a:t> 6. </a:t>
            </a:r>
            <a:r>
              <a:rPr lang="de-CH" dirty="0" err="1"/>
              <a:t>When</a:t>
            </a:r>
            <a:r>
              <a:rPr lang="de-CH" dirty="0"/>
              <a:t> all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criterias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met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</a:t>
            </a:r>
            <a:endParaRPr lang="de-CH" dirty="0"/>
          </a:p>
          <a:p>
            <a:r>
              <a:rPr lang="de-CH" dirty="0" err="1"/>
              <a:t>Having</a:t>
            </a:r>
            <a:r>
              <a:rPr lang="de-CH" dirty="0"/>
              <a:t> 4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)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 </a:t>
            </a:r>
            <a:r>
              <a:rPr lang="de-CH" dirty="0" err="1"/>
              <a:t>starts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playerWon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(not on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The SC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 (</a:t>
            </a:r>
            <a:r>
              <a:rPr lang="de-CH" dirty="0" err="1"/>
              <a:t>left</a:t>
            </a:r>
            <a:r>
              <a:rPr lang="de-CH" dirty="0"/>
              <a:t>, </a:t>
            </a:r>
            <a:r>
              <a:rPr lang="de-CH" dirty="0" err="1"/>
              <a:t>right</a:t>
            </a:r>
            <a:r>
              <a:rPr lang="de-CH" dirty="0"/>
              <a:t>), </a:t>
            </a:r>
            <a:r>
              <a:rPr lang="de-CH" dirty="0" err="1"/>
              <a:t>vertically</a:t>
            </a:r>
            <a:r>
              <a:rPr lang="de-CH" dirty="0"/>
              <a:t> (down)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diagonally</a:t>
            </a:r>
            <a:r>
              <a:rPr lang="de-CH" dirty="0"/>
              <a:t> (all </a:t>
            </a:r>
            <a:r>
              <a:rPr lang="de-CH" dirty="0" err="1"/>
              <a:t>directions</a:t>
            </a:r>
            <a:r>
              <a:rPr lang="de-CH" dirty="0"/>
              <a:t>).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QUESTION FROM MG: Wie versteht der SC, wenn wir einen Stein in der Mitte der Siegesstrasse legen?</a:t>
            </a:r>
          </a:p>
          <a:p>
            <a:r>
              <a:rPr lang="de-CH" dirty="0" err="1"/>
              <a:t>zB</a:t>
            </a:r>
            <a:r>
              <a:rPr lang="de-CH" dirty="0"/>
              <a:t>: 011_10 -&gt; 011110. sucht der </a:t>
            </a:r>
            <a:r>
              <a:rPr lang="de-CH" dirty="0" err="1"/>
              <a:t>contract</a:t>
            </a:r>
            <a:r>
              <a:rPr lang="de-CH" dirty="0"/>
              <a:t> jetzt nicht nur von _ aus nach rechts (und entdeckt 2 </a:t>
            </a:r>
            <a:r>
              <a:rPr lang="de-CH" dirty="0" err="1"/>
              <a:t>victorypoints</a:t>
            </a:r>
            <a:r>
              <a:rPr lang="de-CH" dirty="0"/>
              <a:t>?), verwirft das ganze, sucht wieder nach links (und entdeckt 3 </a:t>
            </a:r>
            <a:r>
              <a:rPr lang="de-CH" dirty="0" err="1"/>
              <a:t>victorypoints</a:t>
            </a:r>
            <a:r>
              <a:rPr lang="de-CH" dirty="0"/>
              <a:t>?)?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071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450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Explanation:</a:t>
            </a:r>
          </a:p>
          <a:p>
            <a:endParaRPr lang="de-CH" dirty="0"/>
          </a:p>
          <a:p>
            <a:r>
              <a:rPr lang="de-CH" dirty="0"/>
              <a:t>PRNG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026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AA843D-C050-D94A-BD49-945AC5462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E8F52-70E7-BC46-BE22-78EB120A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DE4B2-521F-5F4C-8DF2-ABB6E550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0C06-3AAB-D149-A876-6CBB8791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1ADE-8DD8-7049-A57B-6BC54DCC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B1F0-A51E-0742-99E7-6CB9C08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9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989-1797-264C-B6F7-DC90FC2C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4DB6-D613-C242-BAD1-CA60720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5A78-42C2-ED40-9CEB-95D785BF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01-66FA-7841-8E97-8954FA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3089-A3C8-0E4C-BC58-0888546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015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98F6-1577-8642-8405-A95C83C6E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55CD-11CB-3242-A8B5-132178F4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AC-F27B-B645-98C2-7636ED78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163D-CB32-CA41-9382-F568BC0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7824-24B6-E04D-9683-E7335E1C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92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1DDB9C-8A27-0D49-BB08-645959D807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00502-2A20-C348-87AE-07492086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AC71-2279-5F41-A59F-CB2FA855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A0DD-3C87-0243-B3A6-0184F7F1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DCC4-640E-AD47-A3CB-F7374C5A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0394-9FB4-DE4E-A3D1-1A660EE2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1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B5D8-DC4D-634A-BA79-DBC1A27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7BE6-FB99-2045-81BB-69F41C86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0434-E5D7-514F-91FB-6695DA95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1257-405E-FB43-BD52-9219F9B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5374-7515-9B4B-AC64-4FA602BB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447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89DA-BB9D-294A-8564-3CEE5812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7B20-905A-3746-B01A-1486C2BC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2779A-B08C-B248-AA9D-2F6D68F8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204DC-1B37-4745-B00A-62594CA3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DD0-11A5-8942-907C-F66FAD0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B98D-8A9F-3944-A143-69A1EEBA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2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B1A6-589A-5D4E-B460-EF071386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577E-0DBE-F942-8DF1-1966C9D1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C2259-6093-ED47-9CC4-A2CB2B04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D8423-1789-744C-AC86-750E65747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75D79-D9DF-7542-A7D8-F510DBEB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A79A3-5EAD-D140-B11A-F62CA445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B9F3D-6D7B-DA4C-BC32-86BBD55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248CB-63D6-524E-9D06-F4817903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98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57C-BB4B-BE46-8E31-28FBAE90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CD6F3-F2FB-5341-90CC-D499986F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F871-27BE-2740-BBAF-B8D0E0C4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F11B3-00DF-4944-AA37-0268933C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32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A69E7-C18A-164A-930C-DD51EFB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B22E6-BC0A-0B42-B1CA-D67D96DE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735A-DF72-074A-A8B4-8562B79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8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97413C-995E-574F-9983-05D533C7E9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1E7A4-D3F9-F34A-8C6E-DEFB7F1D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BEF2-6461-634D-8FA6-A7527F6C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704F1-31F6-894A-9F7E-2A1E3646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AD47-23C5-A84F-8404-4838E82D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2603C-0593-9D4B-B3F3-8A0C8B7A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C9D-7CDA-8C4C-986D-2179F13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0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78297F-FEE3-EB4F-8E54-7D1051F9CF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79765-1371-5648-8B60-E95C0812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FA95B-0E8F-A74B-A603-98AACDBB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EE43B-5B91-B34C-8F11-C0CA7121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C635A-29C4-9B43-96DB-113CC282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A9964-6F47-6F47-8F39-FF9CE96D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496F-2401-0347-A689-778A8B48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47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30091-E2B5-014C-B1A7-B9166B7F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79D7-62E5-EF47-B5B7-5A00B390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BF23-89F9-6D4D-BFA3-0A8EE0707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10.12.18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5843-FABD-0541-B2E0-D2C505D5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Connect </a:t>
            </a:r>
            <a:r>
              <a:rPr lang="de-CH" dirty="0" err="1"/>
              <a:t>Four</a:t>
            </a:r>
            <a:r>
              <a:rPr lang="de-CH" dirty="0"/>
              <a:t> – University </a:t>
            </a:r>
            <a:r>
              <a:rPr lang="de-CH" dirty="0" err="1"/>
              <a:t>of</a:t>
            </a:r>
            <a:r>
              <a:rPr lang="de-CH" dirty="0"/>
              <a:t> Basel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7138-67D4-0947-B62A-BACEA2D4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674F360-0F9F-D443-96F5-849E62CA4E06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286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63E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3A45DD-DD91-8F4F-A0FF-0467A6575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D6CB8-C7BD-BC43-96AB-8F7B11BF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CH" b="1" dirty="0">
                <a:solidFill>
                  <a:schemeClr val="bg1"/>
                </a:solidFill>
                <a:latin typeface="Martel Heavy" pitchFamily="2" charset="77"/>
              </a:rPr>
              <a:t>Connect </a:t>
            </a:r>
            <a:r>
              <a:rPr lang="de-CH" b="1" dirty="0" err="1">
                <a:solidFill>
                  <a:schemeClr val="bg1"/>
                </a:solidFill>
                <a:latin typeface="Martel Heavy" pitchFamily="2" charset="77"/>
              </a:rPr>
              <a:t>Four</a:t>
            </a:r>
            <a:endParaRPr lang="de-CH" b="1" dirty="0">
              <a:solidFill>
                <a:schemeClr val="bg1"/>
              </a:solidFill>
              <a:latin typeface="Martel Heavy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3E6E2-4EA7-5246-A03F-86756D8F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789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ind Siliguri Light" panose="02000000000000000000" pitchFamily="2" charset="77"/>
                <a:cs typeface="Arial" panose="020B0604020202020204" pitchFamily="34" charset="0"/>
              </a:rPr>
              <a:t>connecting blocks on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253852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AE1-75A8-014B-9C85-A6996C95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: </a:t>
            </a:r>
            <a:r>
              <a:rPr lang="de-CH" dirty="0" err="1"/>
              <a:t>setUpGame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D9595-88FB-6C43-A2E8-2D289EA7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2"/>
            <a:ext cx="7514968" cy="4657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function </a:t>
            </a:r>
            <a:r>
              <a:rPr lang="en-US" sz="1200" dirty="0" err="1"/>
              <a:t>setUpGame</a:t>
            </a:r>
            <a:r>
              <a:rPr lang="en-US" sz="1200" dirty="0"/>
              <a:t>() private 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currentRandomNumber</a:t>
            </a:r>
            <a:r>
              <a:rPr lang="en-US" sz="1200" dirty="0"/>
              <a:t> = </a:t>
            </a:r>
            <a:r>
              <a:rPr lang="en-US" sz="1200" dirty="0" err="1"/>
              <a:t>uint</a:t>
            </a:r>
            <a:r>
              <a:rPr lang="en-US" sz="1200" dirty="0"/>
              <a:t>(player2JoinBlockHash ^ bytes32(uint256(</a:t>
            </a:r>
            <a:r>
              <a:rPr lang="en-US" sz="1200" dirty="0" err="1"/>
              <a:t>startCoinbase</a:t>
            </a:r>
            <a:r>
              <a:rPr lang="en-US" sz="1200" dirty="0"/>
              <a:t>) &lt;&lt; 96));</a:t>
            </a:r>
          </a:p>
          <a:p>
            <a:pPr marL="0" indent="0">
              <a:buNone/>
            </a:pPr>
            <a:r>
              <a:rPr lang="en-US" sz="1200" dirty="0"/>
              <a:t>	player1Turn = (</a:t>
            </a:r>
            <a:r>
              <a:rPr lang="en-US" sz="1200" dirty="0" err="1"/>
              <a:t>currentRandomNumber</a:t>
            </a:r>
            <a:r>
              <a:rPr lang="en-US" sz="1200" dirty="0"/>
              <a:t> % 2) == 0;</a:t>
            </a:r>
          </a:p>
          <a:p>
            <a:pPr marL="0" indent="0">
              <a:buNone/>
            </a:pPr>
            <a:r>
              <a:rPr lang="en-US" sz="1200" dirty="0"/>
              <a:t>(…)</a:t>
            </a:r>
          </a:p>
          <a:p>
            <a:pPr marL="0" indent="0">
              <a:buNone/>
            </a:pPr>
            <a:r>
              <a:rPr lang="en-US" sz="1200" b="1" dirty="0"/>
              <a:t>// set stone for player 2</a:t>
            </a:r>
          </a:p>
          <a:p>
            <a:pPr marL="0" indent="0">
              <a:buNone/>
            </a:pPr>
            <a:r>
              <a:rPr lang="en-US" sz="1200" dirty="0"/>
              <a:t>uint8 row2;</a:t>
            </a:r>
          </a:p>
          <a:p>
            <a:pPr marL="0" indent="0">
              <a:buNone/>
            </a:pPr>
            <a:r>
              <a:rPr lang="en-US" sz="1200" dirty="0"/>
              <a:t>uint8 col2;</a:t>
            </a:r>
          </a:p>
          <a:p>
            <a:pPr marL="0" indent="0">
              <a:buNone/>
            </a:pPr>
            <a:r>
              <a:rPr lang="en-US" sz="1200" dirty="0"/>
              <a:t>do {</a:t>
            </a:r>
          </a:p>
          <a:p>
            <a:pPr marL="0" indent="0">
              <a:buNone/>
            </a:pPr>
            <a:r>
              <a:rPr lang="en-US" sz="1200" dirty="0"/>
              <a:t>	row2 = uint8((rand() % 4)) + 1;</a:t>
            </a:r>
          </a:p>
          <a:p>
            <a:pPr marL="0" indent="0">
              <a:buNone/>
            </a:pPr>
            <a:r>
              <a:rPr lang="en-US" sz="1200" dirty="0"/>
              <a:t>	col2 = uint8((rand() % 4)) + 1;</a:t>
            </a:r>
          </a:p>
          <a:p>
            <a:pPr marL="0" indent="0">
              <a:buNone/>
            </a:pPr>
            <a:r>
              <a:rPr lang="en-US" sz="1200" dirty="0"/>
              <a:t>	if (col2 &gt;= 3)</a:t>
            </a:r>
          </a:p>
          <a:p>
            <a:pPr marL="0" indent="0">
              <a:buNone/>
            </a:pPr>
            <a:r>
              <a:rPr lang="en-US" sz="1200" dirty="0"/>
              <a:t>		col2++;</a:t>
            </a:r>
          </a:p>
          <a:p>
            <a:pPr marL="0" indent="0">
              <a:buNone/>
            </a:pPr>
            <a:r>
              <a:rPr lang="en-US" sz="1200" dirty="0"/>
              <a:t>	}</a:t>
            </a:r>
          </a:p>
          <a:p>
            <a:pPr marL="0" indent="0">
              <a:buNone/>
            </a:pPr>
            <a:r>
              <a:rPr lang="en-US" sz="1200" dirty="0"/>
              <a:t>while (col1 == col2 &amp;&amp; row1 == row2);</a:t>
            </a:r>
          </a:p>
          <a:p>
            <a:pPr marL="0" indent="0">
              <a:buNone/>
            </a:pPr>
            <a:r>
              <a:rPr lang="en-US" sz="1200" dirty="0"/>
              <a:t>grid[col2][row2] = 2;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65850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1B8C-7724-2348-B0BA-DD8532F2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65A6-E9A7-1F4A-B909-DE63F969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9F3B-0877-B74F-A6DF-72973DA34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Explain why certain functions may be subject to attack and how we could solve this</a:t>
            </a:r>
          </a:p>
        </p:txBody>
      </p:sp>
    </p:spTree>
    <p:extLst>
      <p:ext uri="{BB962C8B-B14F-4D97-AF65-F5344CB8AC3E}">
        <p14:creationId xmlns:p14="http://schemas.microsoft.com/office/powerpoint/2010/main" val="4697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E1BFAD-6AFB-004C-BA19-F74E8E7D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9AA558-978E-DB4B-B308-AE648D998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072"/>
            <a:ext cx="9144000" cy="2387600"/>
          </a:xfrm>
        </p:spPr>
        <p:txBody>
          <a:bodyPr/>
          <a:lstStyle/>
          <a:p>
            <a:r>
              <a:rPr lang="en-US" dirty="0"/>
              <a:t>Let’s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4D712-D56A-4842-AD64-DDA5B051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317"/>
            <a:ext cx="9144000" cy="1655762"/>
          </a:xfrm>
        </p:spPr>
        <p:txBody>
          <a:bodyPr/>
          <a:lstStyle/>
          <a:p>
            <a:r>
              <a:rPr lang="de-CH" dirty="0"/>
              <a:t>on 4blocks.ch</a:t>
            </a:r>
          </a:p>
        </p:txBody>
      </p:sp>
    </p:spTree>
    <p:extLst>
      <p:ext uri="{BB962C8B-B14F-4D97-AF65-F5344CB8AC3E}">
        <p14:creationId xmlns:p14="http://schemas.microsoft.com/office/powerpoint/2010/main" val="405302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56BB-6FB0-4644-8838-64694BE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C470-7E96-4D45-93B1-4836AE1A3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2025" y="1526382"/>
                <a:ext cx="6172200" cy="487362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C470-7E96-4D45-93B1-4836AE1A3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2025" y="1526382"/>
                <a:ext cx="6172200" cy="48736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D88FD-1B1C-2540-80AB-437C98DB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Let’s create a simple turn-based game for 2 players.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Front-End necessary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Let them play for ETH and we take a cut.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Restrictions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 is a solved game!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046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11C7-14E9-C54A-B5B7-7D9F239B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b="1" dirty="0"/>
              <a:t>The Concept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33CA2-A5D4-ED44-A03D-8451F72F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US" dirty="0"/>
              <a:t>Let’s create a simple turn-based game for 2 players.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Front-End necessary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Let them play for ETH and we take a cut.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Restrictions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 is a solved game!</a:t>
            </a:r>
          </a:p>
        </p:txBody>
      </p:sp>
      <p:pic>
        <p:nvPicPr>
          <p:cNvPr id="5" name="Picture 10" descr="https://www.shopbecker.com/_resources/_assets/_global/media/processed/00045/resized/fnhwix.MB4430.Connect-Four-Game.500.500.4840a8bb-e5d3-4da1-a5d6-a79579043a1e.jpg">
            <a:extLst>
              <a:ext uri="{FF2B5EF4-FFF2-40B4-BE49-F238E27FC236}">
                <a16:creationId xmlns:a16="http://schemas.microsoft.com/office/drawing/2014/main" id="{6FAE638A-534B-194F-88BE-5DD5313F88B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7" t="-155" r="-13478" b="162"/>
          <a:stretch/>
        </p:blipFill>
        <p:spPr bwMode="auto">
          <a:xfrm>
            <a:off x="4772025" y="1526382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3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A60-00EB-B942-92D6-60A398F7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Adjustments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5BA83-06C6-D84C-B279-4918DA4A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Incentives: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 for losing player to give up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Restrictions: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Bet can be 0.01 to 5.00 ETH</a:t>
            </a:r>
          </a:p>
          <a:p>
            <a:endParaRPr lang="en-US" dirty="0"/>
          </a:p>
          <a:p>
            <a:r>
              <a:rPr lang="en-US" dirty="0"/>
              <a:t>Solved game: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Modify the rules and make it harder!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E25BA5-C9FA-304C-B9BD-AD10472FB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32" b="-508"/>
          <a:stretch/>
        </p:blipFill>
        <p:spPr>
          <a:xfrm>
            <a:off x="4772025" y="1664838"/>
            <a:ext cx="5308600" cy="4596713"/>
          </a:xfrm>
        </p:spPr>
      </p:pic>
    </p:spTree>
    <p:extLst>
      <p:ext uri="{BB962C8B-B14F-4D97-AF65-F5344CB8AC3E}">
        <p14:creationId xmlns:p14="http://schemas.microsoft.com/office/powerpoint/2010/main" val="44183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63C0DE5-3F2D-254E-AD68-2616A5ADCC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1" b="-657"/>
          <a:stretch/>
        </p:blipFill>
        <p:spPr>
          <a:xfrm>
            <a:off x="4772025" y="1584519"/>
            <a:ext cx="5513450" cy="4757350"/>
          </a:xfr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DDD0C0B-7D3F-B54D-A51C-3E4B2809F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1 sets bet (0.01 – 5.00 ETH)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matches the 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starts the game with another transaction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game randomly assigns one stone per player and determines the starting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Goal: connect 4 stones of your color in a row, column or </a:t>
            </a:r>
            <a:r>
              <a:rPr lang="en-US" sz="1500" dirty="0">
                <a:solidFill>
                  <a:srgbClr val="FF0000"/>
                </a:solidFill>
              </a:rPr>
              <a:t>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the time per turn runs out, any party can end the game. The non-active player wins!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Giving up gives the losing player a small amount of 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winner takes it all! (Well, most of it…)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94019-037F-254A-942B-74A31CDFA2F0}"/>
              </a:ext>
            </a:extLst>
          </p:cNvPr>
          <p:cNvCxnSpPr/>
          <p:nvPr/>
        </p:nvCxnSpPr>
        <p:spPr>
          <a:xfrm>
            <a:off x="6686550" y="5143500"/>
            <a:ext cx="3286125" cy="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82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227D-A922-BE44-BDD5-E181E5D0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1 sets bet (0.01 – 5.00 ETH)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matches the 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starts the game with another transaction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game randomly assigns one stone per player and determines the starting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Goal: connect 4 stones of your color in a row, column or </a:t>
            </a:r>
            <a:r>
              <a:rPr lang="en-US" sz="1500" dirty="0">
                <a:solidFill>
                  <a:srgbClr val="FF0000"/>
                </a:solidFill>
              </a:rPr>
              <a:t>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the time per turn runs out, any party can end the game. The non-active player wins!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Giving up gives the losing player a small amount of 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winner takes it all! (Well, most of it…)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B2D416B-9826-5F41-B253-FDB1189301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1" b="-657"/>
          <a:stretch/>
        </p:blipFill>
        <p:spPr>
          <a:xfrm>
            <a:off x="4772025" y="1585394"/>
            <a:ext cx="5511421" cy="4755600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642D64-90AC-244C-B422-72AB65CC61CC}"/>
              </a:ext>
            </a:extLst>
          </p:cNvPr>
          <p:cNvCxnSpPr/>
          <p:nvPr/>
        </p:nvCxnSpPr>
        <p:spPr>
          <a:xfrm>
            <a:off x="5972175" y="3500438"/>
            <a:ext cx="0" cy="2557462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40E74-D73E-4D4F-8364-0673CDA09C81}"/>
              </a:ext>
            </a:extLst>
          </p:cNvPr>
          <p:cNvCxnSpPr>
            <a:cxnSpLocks/>
          </p:cNvCxnSpPr>
          <p:nvPr/>
        </p:nvCxnSpPr>
        <p:spPr>
          <a:xfrm>
            <a:off x="5972175" y="3500438"/>
            <a:ext cx="2443163" cy="2557462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E1CA-843C-1941-9B1A-D9F28CEDF8D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The Smart Contract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FF477-EC51-A540-B560-A720C3DA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What the smart contract does: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the rule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for equal bets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Starts a game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 important function: has a player won the game?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Payout</a:t>
            </a:r>
          </a:p>
        </p:txBody>
      </p:sp>
    </p:spTree>
    <p:extLst>
      <p:ext uri="{BB962C8B-B14F-4D97-AF65-F5344CB8AC3E}">
        <p14:creationId xmlns:p14="http://schemas.microsoft.com/office/powerpoint/2010/main" val="49802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DCBF-97AA-2843-B35F-3069A929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: </a:t>
            </a:r>
            <a:r>
              <a:rPr lang="de-CH" dirty="0" err="1"/>
              <a:t>checkVictoryCondition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1D3F-4330-134B-B974-1FBA1B56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551141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function </a:t>
            </a:r>
            <a:r>
              <a:rPr lang="en-US" sz="1200" dirty="0" err="1"/>
              <a:t>checkVictoryCondition</a:t>
            </a:r>
            <a:r>
              <a:rPr lang="en-US" sz="1200" dirty="0"/>
              <a:t>(uint8 _col, uint8 _row) private {</a:t>
            </a:r>
          </a:p>
          <a:p>
            <a:pPr marL="0" indent="0">
              <a:buNone/>
            </a:pPr>
            <a:r>
              <a:rPr lang="en-US" sz="1200" dirty="0"/>
              <a:t>	uint8 </a:t>
            </a:r>
            <a:r>
              <a:rPr lang="en-US" sz="1200" dirty="0" err="1"/>
              <a:t>activePlayer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	if (player1Turn)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activePlayer</a:t>
            </a:r>
            <a:r>
              <a:rPr lang="en-US" sz="1200" dirty="0"/>
              <a:t> = 1;</a:t>
            </a:r>
          </a:p>
          <a:p>
            <a:pPr marL="0" indent="0">
              <a:buNone/>
            </a:pPr>
            <a:r>
              <a:rPr lang="en-US" sz="1200" dirty="0"/>
              <a:t>	else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activePlayer</a:t>
            </a:r>
            <a:r>
              <a:rPr lang="en-US" sz="1200" dirty="0"/>
              <a:t> = 2;</a:t>
            </a:r>
          </a:p>
          <a:p>
            <a:pPr marL="0" indent="0">
              <a:buNone/>
            </a:pPr>
            <a:r>
              <a:rPr lang="en-US" sz="1200" dirty="0"/>
              <a:t>(…)</a:t>
            </a:r>
          </a:p>
          <a:p>
            <a:pPr marL="0" indent="0">
              <a:buNone/>
            </a:pPr>
            <a:r>
              <a:rPr lang="en-US" sz="1200" dirty="0"/>
              <a:t>	// right side</a:t>
            </a:r>
          </a:p>
          <a:p>
            <a:pPr marL="0" indent="0">
              <a:buNone/>
            </a:pPr>
            <a:r>
              <a:rPr lang="en-US" sz="1200" dirty="0"/>
              <a:t>	uint8 </a:t>
            </a:r>
            <a:r>
              <a:rPr lang="en-US" sz="1200" dirty="0" err="1"/>
              <a:t>currentStoneOwner</a:t>
            </a:r>
            <a:r>
              <a:rPr lang="en-US" sz="1200" dirty="0"/>
              <a:t> = </a:t>
            </a:r>
            <a:r>
              <a:rPr lang="en-US" sz="1200" dirty="0" err="1"/>
              <a:t>activePlayer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	uint8 </a:t>
            </a:r>
            <a:r>
              <a:rPr lang="en-US" sz="1200" dirty="0" err="1"/>
              <a:t>currentCol</a:t>
            </a:r>
            <a:r>
              <a:rPr lang="en-US" sz="1200" dirty="0"/>
              <a:t> = _col;</a:t>
            </a:r>
          </a:p>
          <a:p>
            <a:pPr marL="0" indent="0">
              <a:buNone/>
            </a:pPr>
            <a:r>
              <a:rPr lang="en-US" sz="1200" dirty="0"/>
              <a:t>	while (</a:t>
            </a:r>
            <a:r>
              <a:rPr lang="en-US" sz="1200" dirty="0" err="1"/>
              <a:t>currentStoneOwner</a:t>
            </a:r>
            <a:r>
              <a:rPr lang="en-US" sz="1200" dirty="0"/>
              <a:t> == </a:t>
            </a:r>
            <a:r>
              <a:rPr lang="en-US" sz="1200" dirty="0" err="1"/>
              <a:t>activePlayer</a:t>
            </a:r>
            <a:r>
              <a:rPr lang="en-US" sz="1200" dirty="0"/>
              <a:t> &amp;&amp; </a:t>
            </a:r>
            <a:r>
              <a:rPr lang="en-US" sz="1200" dirty="0" err="1"/>
              <a:t>currentCol</a:t>
            </a:r>
            <a:r>
              <a:rPr lang="en-US" sz="1200" dirty="0"/>
              <a:t> &lt;= 6) {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victoryPoints</a:t>
            </a:r>
            <a:r>
              <a:rPr lang="en-US" sz="1200" dirty="0"/>
              <a:t>++;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currentCol</a:t>
            </a:r>
            <a:r>
              <a:rPr lang="en-US" sz="1200" dirty="0"/>
              <a:t>++;</a:t>
            </a:r>
          </a:p>
          <a:p>
            <a:pPr marL="0" indent="0">
              <a:buNone/>
            </a:pPr>
            <a:r>
              <a:rPr lang="en-US" sz="1200" dirty="0"/>
              <a:t>		if (</a:t>
            </a:r>
            <a:r>
              <a:rPr lang="en-US" sz="1200" dirty="0" err="1"/>
              <a:t>currentCol</a:t>
            </a:r>
            <a:r>
              <a:rPr lang="en-US" sz="1200" dirty="0"/>
              <a:t> &lt;= 6)</a:t>
            </a:r>
          </a:p>
          <a:p>
            <a:pPr marL="0" indent="0">
              <a:buNone/>
            </a:pPr>
            <a:r>
              <a:rPr lang="en-US" sz="1200" dirty="0"/>
              <a:t>			</a:t>
            </a:r>
            <a:r>
              <a:rPr lang="en-US" sz="1200" dirty="0" err="1"/>
              <a:t>currentStoneOwner</a:t>
            </a:r>
            <a:r>
              <a:rPr lang="en-US" sz="1200" dirty="0"/>
              <a:t> = grid[</a:t>
            </a:r>
            <a:r>
              <a:rPr lang="en-US" sz="1200" dirty="0" err="1"/>
              <a:t>currentCol</a:t>
            </a:r>
            <a:r>
              <a:rPr lang="en-US" sz="1200" dirty="0"/>
              <a:t>][_row];</a:t>
            </a:r>
          </a:p>
          <a:p>
            <a:pPr marL="0" indent="0">
              <a:buNone/>
            </a:pPr>
            <a:r>
              <a:rPr lang="en-US" sz="1200" dirty="0"/>
              <a:t>	}</a:t>
            </a:r>
          </a:p>
          <a:p>
            <a:pPr marL="0" indent="0">
              <a:buNone/>
            </a:pPr>
            <a:r>
              <a:rPr lang="en-US" sz="1200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40178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74F-9735-774A-B0CC-5F9F831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12506-6DDB-CF4F-B87E-6FB0F6EA6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“Secure PRNG implementation in the Ethereum blockchain remains a challenge. As our research suggests, developers tend to use their own implementations due to the lack of ready-made solutions. But when creating these implementations, it is easy to make a mistake because the blockchain has limited sources of entropy. When designing a PRNG, developers should be sure to first understand each party’s incentive and only then choose an appropriate approach.” - </a:t>
            </a:r>
            <a:r>
              <a:rPr lang="en-US" dirty="0" err="1"/>
              <a:t>Arseny</a:t>
            </a:r>
            <a:r>
              <a:rPr lang="en-US" dirty="0"/>
              <a:t> </a:t>
            </a:r>
            <a:r>
              <a:rPr lang="en-US" dirty="0" err="1"/>
              <a:t>Reutov</a:t>
            </a:r>
            <a:r>
              <a:rPr lang="en-US" dirty="0"/>
              <a:t>, </a:t>
            </a:r>
            <a:r>
              <a:rPr lang="en-US" dirty="0" err="1"/>
              <a:t>positive.com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Don’t use block variables (miner incentive)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Don’t use </a:t>
            </a:r>
            <a:r>
              <a:rPr lang="en-US" dirty="0" err="1"/>
              <a:t>blockhash</a:t>
            </a:r>
            <a:r>
              <a:rPr lang="en-US" dirty="0"/>
              <a:t> of a past block (</a:t>
            </a:r>
            <a:r>
              <a:rPr lang="en-US"/>
              <a:t>exploit contract)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8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{50FF80B5-A49F-D84E-A18A-84DB28426018}tf10001060</Template>
  <TotalTime>1050</TotalTime>
  <Words>991</Words>
  <Application>Microsoft Macintosh PowerPoint</Application>
  <PresentationFormat>Widescreen</PresentationFormat>
  <Paragraphs>153</Paragraphs>
  <Slides>12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Hind Siliguri Light</vt:lpstr>
      <vt:lpstr>Martel Heavy</vt:lpstr>
      <vt:lpstr>Wingdings</vt:lpstr>
      <vt:lpstr>Office Theme</vt:lpstr>
      <vt:lpstr>Connect Four</vt:lpstr>
      <vt:lpstr>The Concept</vt:lpstr>
      <vt:lpstr>The Concept</vt:lpstr>
      <vt:lpstr>Adjustments</vt:lpstr>
      <vt:lpstr>The Rules in General</vt:lpstr>
      <vt:lpstr>The Rules in General</vt:lpstr>
      <vt:lpstr>The Smart Contract</vt:lpstr>
      <vt:lpstr>Function: checkVictoryCondition</vt:lpstr>
      <vt:lpstr>Pseudo-Random Number Generator</vt:lpstr>
      <vt:lpstr>Function: setUpGame</vt:lpstr>
      <vt:lpstr>Security Problems</vt:lpstr>
      <vt:lpstr>Let’s Play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Mitchell Goldberg</dc:creator>
  <cp:lastModifiedBy>Mitchell Goldberg</cp:lastModifiedBy>
  <cp:revision>32</cp:revision>
  <dcterms:created xsi:type="dcterms:W3CDTF">2018-11-23T11:14:21Z</dcterms:created>
  <dcterms:modified xsi:type="dcterms:W3CDTF">2018-12-07T23:02:21Z</dcterms:modified>
</cp:coreProperties>
</file>