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69" r:id="rId3"/>
    <p:sldId id="267" r:id="rId4"/>
    <p:sldId id="261" r:id="rId5"/>
    <p:sldId id="262" r:id="rId6"/>
    <p:sldId id="266" r:id="rId7"/>
    <p:sldId id="260" r:id="rId8"/>
    <p:sldId id="273" r:id="rId9"/>
    <p:sldId id="263" r:id="rId10"/>
    <p:sldId id="274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1818"/>
  </p:normalViewPr>
  <p:slideViewPr>
    <p:cSldViewPr snapToGrid="0" snapToObjects="1">
      <p:cViewPr varScale="1">
        <p:scale>
          <a:sx n="89" d="100"/>
          <a:sy n="89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Explanation:</a:t>
            </a:r>
          </a:p>
          <a:p>
            <a:endParaRPr lang="de-CH" dirty="0"/>
          </a:p>
          <a:p>
            <a:r>
              <a:rPr lang="de-CH" dirty="0"/>
              <a:t>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2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07.12.18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AE1-75A8-014B-9C85-A6996C95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setUpGame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9595-88FB-6C43-A2E8-2D289EA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7514968" cy="4657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setUpGame</a:t>
            </a:r>
            <a:r>
              <a:rPr lang="en-US" sz="1200" dirty="0"/>
              <a:t>() private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currentRandomNumber</a:t>
            </a:r>
            <a:r>
              <a:rPr lang="en-US" sz="1200" dirty="0"/>
              <a:t> = </a:t>
            </a:r>
            <a:r>
              <a:rPr lang="en-US" sz="1200" dirty="0" err="1"/>
              <a:t>uint</a:t>
            </a:r>
            <a:r>
              <a:rPr lang="en-US" sz="1200" dirty="0"/>
              <a:t>(player2JoinBlockHash ^ bytes32(uint256(</a:t>
            </a:r>
            <a:r>
              <a:rPr lang="en-US" sz="1200" dirty="0" err="1"/>
              <a:t>startCoinbase</a:t>
            </a:r>
            <a:r>
              <a:rPr lang="en-US" sz="1200" dirty="0"/>
              <a:t>) &lt;&lt; 96));</a:t>
            </a:r>
          </a:p>
          <a:p>
            <a:pPr marL="0" indent="0">
              <a:buNone/>
            </a:pPr>
            <a:r>
              <a:rPr lang="en-US" sz="1200" dirty="0"/>
              <a:t>	player1Turn = (</a:t>
            </a:r>
            <a:r>
              <a:rPr lang="en-US" sz="1200" dirty="0" err="1"/>
              <a:t>currentRandomNumber</a:t>
            </a:r>
            <a:r>
              <a:rPr lang="en-US" sz="1200" dirty="0"/>
              <a:t> % 2) == 0;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  <a:p>
            <a:pPr marL="0" indent="0">
              <a:buNone/>
            </a:pPr>
            <a:r>
              <a:rPr lang="en-US" sz="1200" b="1" dirty="0"/>
              <a:t>// set stone for player 2</a:t>
            </a:r>
          </a:p>
          <a:p>
            <a:pPr marL="0" indent="0">
              <a:buNone/>
            </a:pPr>
            <a:r>
              <a:rPr lang="en-US" sz="1200" dirty="0"/>
              <a:t>uint8 row2;</a:t>
            </a:r>
          </a:p>
          <a:p>
            <a:pPr marL="0" indent="0">
              <a:buNone/>
            </a:pPr>
            <a:r>
              <a:rPr lang="en-US" sz="1200" dirty="0"/>
              <a:t>uint8 col2;</a:t>
            </a:r>
          </a:p>
          <a:p>
            <a:pPr marL="0" indent="0">
              <a:buNone/>
            </a:pPr>
            <a:r>
              <a:rPr lang="en-US" sz="1200" dirty="0"/>
              <a:t>do {</a:t>
            </a:r>
          </a:p>
          <a:p>
            <a:pPr marL="0" indent="0">
              <a:buNone/>
            </a:pPr>
            <a:r>
              <a:rPr lang="en-US" sz="1200" dirty="0"/>
              <a:t>	row2 = uint8((rand() % 4)) + 1;</a:t>
            </a:r>
          </a:p>
          <a:p>
            <a:pPr marL="0" indent="0">
              <a:buNone/>
            </a:pPr>
            <a:r>
              <a:rPr lang="en-US" sz="1200" dirty="0"/>
              <a:t>	col2 = uint8((rand() % 4)) + 1;</a:t>
            </a:r>
          </a:p>
          <a:p>
            <a:pPr marL="0" indent="0">
              <a:buNone/>
            </a:pPr>
            <a:r>
              <a:rPr lang="en-US" sz="1200" dirty="0"/>
              <a:t>	if (col2 &gt;= 3)</a:t>
            </a:r>
          </a:p>
          <a:p>
            <a:pPr marL="0" indent="0">
              <a:buNone/>
            </a:pPr>
            <a:r>
              <a:rPr lang="en-US" sz="1200" dirty="0"/>
              <a:t>		col2++;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while (col1 == col2 &amp;&amp; row1 == row2);</a:t>
            </a:r>
          </a:p>
          <a:p>
            <a:pPr marL="0" indent="0">
              <a:buNone/>
            </a:pPr>
            <a:r>
              <a:rPr lang="en-US" sz="1200" dirty="0"/>
              <a:t>grid[col2][row2] = 2;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65850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why certain functions may be subject to attack and how we could solve this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for losing player to give up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Modify the rules and make it harder!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</a:t>
            </a:r>
            <a:r>
              <a:rPr lang="en-US" sz="1500" dirty="0">
                <a:solidFill>
                  <a:srgbClr val="FF0000"/>
                </a:solidFill>
              </a:rPr>
              <a:t>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non-active player wins!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</a:t>
            </a:r>
            <a:r>
              <a:rPr lang="en-US" sz="1500" dirty="0">
                <a:solidFill>
                  <a:srgbClr val="FF0000"/>
                </a:solidFill>
              </a:rPr>
              <a:t>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non-active player wins!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the smart contract does: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rule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a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important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D3F-4330-134B-B974-1FBA1B56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51141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checkVictoryCondition</a:t>
            </a:r>
            <a:r>
              <a:rPr lang="en-US" sz="1200" dirty="0"/>
              <a:t>(uint8 _col, uint8 _row) private {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activePlayer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if (player1Turn)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activePlayer</a:t>
            </a:r>
            <a:r>
              <a:rPr lang="en-US" sz="1200" dirty="0"/>
              <a:t> = 1;</a:t>
            </a:r>
          </a:p>
          <a:p>
            <a:pPr marL="0" indent="0">
              <a:buNone/>
            </a:pPr>
            <a:r>
              <a:rPr lang="en-US" sz="1200" dirty="0"/>
              <a:t>	else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activePlayer</a:t>
            </a:r>
            <a:r>
              <a:rPr lang="en-US" sz="1200" dirty="0"/>
              <a:t> = 2;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  <a:p>
            <a:pPr marL="0" indent="0">
              <a:buNone/>
            </a:pPr>
            <a:r>
              <a:rPr lang="en-US" sz="1200" dirty="0"/>
              <a:t>	// right side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currentStoneOwner</a:t>
            </a:r>
            <a:r>
              <a:rPr lang="en-US" sz="1200" dirty="0"/>
              <a:t> = </a:t>
            </a:r>
            <a:r>
              <a:rPr lang="en-US" sz="1200" dirty="0" err="1"/>
              <a:t>activePlayer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currentCol</a:t>
            </a:r>
            <a:r>
              <a:rPr lang="en-US" sz="1200" dirty="0"/>
              <a:t> = _col;</a:t>
            </a:r>
          </a:p>
          <a:p>
            <a:pPr marL="0" indent="0">
              <a:buNone/>
            </a:pPr>
            <a:r>
              <a:rPr lang="en-US" sz="1200" dirty="0"/>
              <a:t>	while (</a:t>
            </a:r>
            <a:r>
              <a:rPr lang="en-US" sz="1200" dirty="0" err="1"/>
              <a:t>currentStoneOwner</a:t>
            </a:r>
            <a:r>
              <a:rPr lang="en-US" sz="1200" dirty="0"/>
              <a:t> == </a:t>
            </a:r>
            <a:r>
              <a:rPr lang="en-US" sz="1200" dirty="0" err="1"/>
              <a:t>activePlayer</a:t>
            </a:r>
            <a:r>
              <a:rPr lang="en-US" sz="1200" dirty="0"/>
              <a:t> &amp;&amp; </a:t>
            </a:r>
            <a:r>
              <a:rPr lang="en-US" sz="1200" dirty="0" err="1"/>
              <a:t>currentCol</a:t>
            </a:r>
            <a:r>
              <a:rPr lang="en-US" sz="1200" dirty="0"/>
              <a:t> &lt;= 6) {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victoryPoints</a:t>
            </a:r>
            <a:r>
              <a:rPr lang="en-US" sz="1200" dirty="0"/>
              <a:t>++;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currentCol</a:t>
            </a:r>
            <a:r>
              <a:rPr lang="en-US" sz="1200" dirty="0"/>
              <a:t>++;</a:t>
            </a:r>
          </a:p>
          <a:p>
            <a:pPr marL="0" indent="0">
              <a:buNone/>
            </a:pPr>
            <a:r>
              <a:rPr lang="en-US" sz="1200" dirty="0"/>
              <a:t>		if (</a:t>
            </a:r>
            <a:r>
              <a:rPr lang="en-US" sz="1200" dirty="0" err="1"/>
              <a:t>currentCol</a:t>
            </a:r>
            <a:r>
              <a:rPr lang="en-US" sz="1200" dirty="0"/>
              <a:t> &lt;= 6)</a:t>
            </a:r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1200" dirty="0" err="1"/>
              <a:t>currentStoneOwner</a:t>
            </a:r>
            <a:r>
              <a:rPr lang="en-US" sz="1200" dirty="0"/>
              <a:t> = grid[</a:t>
            </a:r>
            <a:r>
              <a:rPr lang="en-US" sz="1200" dirty="0" err="1"/>
              <a:t>currentCol</a:t>
            </a:r>
            <a:r>
              <a:rPr lang="en-US" sz="1200" dirty="0"/>
              <a:t>][_row];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“Secure PRNG implementation in the Ethereum blockchain remains a challenge. As our research suggests, developers tend to use their own implementations due to the lack of ready-made solutions. But when creating these implementations, it is easy to make a mistake because the blockchain has limited sources of entropy. When designing a PRNG, developers should be sure to first understand each party’s incentive and only then choose an appropriate approach.” - </a:t>
            </a:r>
            <a:r>
              <a:rPr lang="en-US" dirty="0" err="1"/>
              <a:t>Arseny</a:t>
            </a:r>
            <a:r>
              <a:rPr lang="en-US" dirty="0"/>
              <a:t> </a:t>
            </a:r>
            <a:r>
              <a:rPr lang="en-US" dirty="0" err="1"/>
              <a:t>Reutov</a:t>
            </a:r>
            <a:r>
              <a:rPr lang="en-US" dirty="0"/>
              <a:t>, </a:t>
            </a:r>
            <a:r>
              <a:rPr lang="en-US" dirty="0" err="1"/>
              <a:t>positive.com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Don’t use block variables (miner incentive)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Don’t use </a:t>
            </a:r>
            <a:r>
              <a:rPr lang="en-US" dirty="0" err="1"/>
              <a:t>blockhash</a:t>
            </a:r>
            <a:r>
              <a:rPr lang="en-US" dirty="0"/>
              <a:t> of a past block (</a:t>
            </a:r>
            <a:r>
              <a:rPr lang="en-US"/>
              <a:t>exploit contract)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1048</TotalTime>
  <Words>991</Words>
  <Application>Microsoft Macintosh PowerPoint</Application>
  <PresentationFormat>Widescreen</PresentationFormat>
  <Paragraphs>153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Rules in General</vt:lpstr>
      <vt:lpstr>The Rules in General</vt:lpstr>
      <vt:lpstr>The Smart Contract</vt:lpstr>
      <vt:lpstr>Function: checkVictoryCondition</vt:lpstr>
      <vt:lpstr>Pseudo-Random Number Generator</vt:lpstr>
      <vt:lpstr>Function: setUpGame</vt:lpstr>
      <vt:lpstr>Security Problems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31</cp:revision>
  <dcterms:created xsi:type="dcterms:W3CDTF">2018-11-23T11:14:21Z</dcterms:created>
  <dcterms:modified xsi:type="dcterms:W3CDTF">2018-12-07T22:55:57Z</dcterms:modified>
</cp:coreProperties>
</file>