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0" r:id="rId2"/>
    <p:sldId id="276" r:id="rId3"/>
    <p:sldId id="277" r:id="rId4"/>
    <p:sldId id="278" r:id="rId5"/>
    <p:sldId id="279" r:id="rId6"/>
    <p:sldId id="282" r:id="rId7"/>
    <p:sldId id="283" r:id="rId8"/>
    <p:sldId id="280" r:id="rId9"/>
    <p:sldId id="281" r:id="rId10"/>
    <p:sldId id="27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joscha Schoepfer" initials="AS" lastIdx="15" clrIdx="0">
    <p:extLst>
      <p:ext uri="{19B8F6BF-5375-455C-9EA6-DF929625EA0E}">
        <p15:presenceInfo xmlns:p15="http://schemas.microsoft.com/office/powerpoint/2012/main" userId="S::aljoscha.schoepfer@unibas.onmicrosoft.com::d005f760-34e7-4070-b171-f96679e1e377" providerId="AD"/>
      </p:ext>
    </p:extLst>
  </p:cmAuthor>
  <p:cmAuthor id="2" name="Jakob Roth" initials="JR" lastIdx="1" clrIdx="1">
    <p:extLst>
      <p:ext uri="{19B8F6BF-5375-455C-9EA6-DF929625EA0E}">
        <p15:presenceInfo xmlns:p15="http://schemas.microsoft.com/office/powerpoint/2012/main" userId="29b32796022560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3E9"/>
    <a:srgbClr val="445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81874"/>
  </p:normalViewPr>
  <p:slideViewPr>
    <p:cSldViewPr snapToGrid="0" snapToObjects="1">
      <p:cViewPr varScale="1">
        <p:scale>
          <a:sx n="89" d="100"/>
          <a:sy n="89" d="100"/>
        </p:scale>
        <p:origin x="1352" y="168"/>
      </p:cViewPr>
      <p:guideLst/>
    </p:cSldViewPr>
  </p:slideViewPr>
  <p:outlineViewPr>
    <p:cViewPr>
      <p:scale>
        <a:sx n="33" d="100"/>
        <a:sy n="33" d="100"/>
      </p:scale>
      <p:origin x="0" y="-13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5FD1C-9D05-1E46-906F-8C8CAA1CCA09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9726E-9332-8945-9B56-DA4499D9C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45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4826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624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explanation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New variable -&gt;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endParaRPr lang="de-CH" dirty="0"/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it’s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1’s turn: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variable </a:t>
            </a:r>
            <a:r>
              <a:rPr lang="de-CH" dirty="0" err="1"/>
              <a:t>to</a:t>
            </a:r>
            <a:r>
              <a:rPr lang="de-CH" dirty="0"/>
              <a:t> 1</a:t>
            </a:r>
          </a:p>
          <a:p>
            <a:r>
              <a:rPr lang="de-CH" dirty="0"/>
              <a:t>Else: </a:t>
            </a:r>
            <a:r>
              <a:rPr lang="de-CH" dirty="0" err="1"/>
              <a:t>set</a:t>
            </a:r>
            <a:r>
              <a:rPr lang="de-CH" dirty="0"/>
              <a:t> variable </a:t>
            </a:r>
            <a:r>
              <a:rPr lang="de-CH" dirty="0" err="1"/>
              <a:t>to</a:t>
            </a:r>
            <a:r>
              <a:rPr lang="de-CH" dirty="0"/>
              <a:t> 2</a:t>
            </a:r>
          </a:p>
          <a:p>
            <a:endParaRPr lang="de-CH" dirty="0"/>
          </a:p>
          <a:p>
            <a:r>
              <a:rPr lang="de-CH" dirty="0" err="1"/>
              <a:t>We</a:t>
            </a:r>
            <a:r>
              <a:rPr lang="de-CH" dirty="0"/>
              <a:t> check </a:t>
            </a:r>
            <a:r>
              <a:rPr lang="de-CH" dirty="0" err="1"/>
              <a:t>horizontally</a:t>
            </a:r>
            <a:r>
              <a:rPr lang="de-CH" dirty="0"/>
              <a:t>, </a:t>
            </a:r>
            <a:r>
              <a:rPr lang="de-CH" dirty="0" err="1"/>
              <a:t>vertically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horizontally</a:t>
            </a:r>
            <a:r>
              <a:rPr lang="de-CH" dirty="0"/>
              <a:t>.</a:t>
            </a:r>
          </a:p>
          <a:p>
            <a:r>
              <a:rPr lang="de-CH" dirty="0" err="1"/>
              <a:t>For</a:t>
            </a:r>
            <a:r>
              <a:rPr lang="de-CH" dirty="0"/>
              <a:t> time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space</a:t>
            </a:r>
            <a:r>
              <a:rPr lang="de-CH" dirty="0"/>
              <a:t> </a:t>
            </a:r>
            <a:r>
              <a:rPr lang="de-CH" dirty="0" err="1"/>
              <a:t>purposes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New variable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equal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endParaRPr lang="de-CH" dirty="0"/>
          </a:p>
          <a:p>
            <a:r>
              <a:rPr lang="de-CH" dirty="0"/>
              <a:t>New variable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equal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chosen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(</a:t>
            </a:r>
            <a:r>
              <a:rPr lang="de-CH" dirty="0" err="1"/>
              <a:t>column</a:t>
            </a:r>
            <a:r>
              <a:rPr lang="de-CH" dirty="0"/>
              <a:t> in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stone</a:t>
            </a:r>
            <a:r>
              <a:rPr lang="de-CH" dirty="0"/>
              <a:t> was </a:t>
            </a:r>
            <a:r>
              <a:rPr lang="de-CH" dirty="0" err="1"/>
              <a:t>placed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 err="1"/>
              <a:t>While</a:t>
            </a:r>
            <a:r>
              <a:rPr lang="de-CH" dirty="0"/>
              <a:t> </a:t>
            </a:r>
            <a:r>
              <a:rPr lang="de-CH" dirty="0" err="1"/>
              <a:t>loop</a:t>
            </a:r>
            <a:r>
              <a:rPr lang="de-CH" dirty="0"/>
              <a:t>: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move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long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owner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stone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highest</a:t>
            </a:r>
            <a:r>
              <a:rPr lang="de-CH" dirty="0"/>
              <a:t> 6. </a:t>
            </a:r>
            <a:r>
              <a:rPr lang="de-CH" dirty="0" err="1"/>
              <a:t>When</a:t>
            </a:r>
            <a:r>
              <a:rPr lang="de-CH" dirty="0"/>
              <a:t> all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criterias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met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victory</a:t>
            </a:r>
            <a:r>
              <a:rPr lang="de-CH" dirty="0"/>
              <a:t> </a:t>
            </a:r>
            <a:r>
              <a:rPr lang="de-CH" dirty="0" err="1"/>
              <a:t>point</a:t>
            </a:r>
            <a:endParaRPr lang="de-CH" dirty="0"/>
          </a:p>
          <a:p>
            <a:r>
              <a:rPr lang="de-CH" dirty="0" err="1"/>
              <a:t>Having</a:t>
            </a:r>
            <a:r>
              <a:rPr lang="de-CH" dirty="0"/>
              <a:t> 4 (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) </a:t>
            </a:r>
            <a:r>
              <a:rPr lang="de-CH" dirty="0" err="1"/>
              <a:t>victory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 </a:t>
            </a:r>
            <a:r>
              <a:rPr lang="de-CH" dirty="0" err="1"/>
              <a:t>starts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playerWon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(not on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slide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The SC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horizontally</a:t>
            </a:r>
            <a:r>
              <a:rPr lang="de-CH" dirty="0"/>
              <a:t> (</a:t>
            </a:r>
            <a:r>
              <a:rPr lang="de-CH" dirty="0" err="1"/>
              <a:t>left</a:t>
            </a:r>
            <a:r>
              <a:rPr lang="de-CH" dirty="0"/>
              <a:t>, </a:t>
            </a:r>
            <a:r>
              <a:rPr lang="de-CH" dirty="0" err="1"/>
              <a:t>right</a:t>
            </a:r>
            <a:r>
              <a:rPr lang="de-CH" dirty="0"/>
              <a:t>), </a:t>
            </a:r>
            <a:r>
              <a:rPr lang="de-CH" dirty="0" err="1"/>
              <a:t>vertically</a:t>
            </a:r>
            <a:r>
              <a:rPr lang="de-CH" dirty="0"/>
              <a:t> (down)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diagonally</a:t>
            </a:r>
            <a:r>
              <a:rPr lang="de-CH" dirty="0"/>
              <a:t> (all </a:t>
            </a:r>
            <a:r>
              <a:rPr lang="de-CH" dirty="0" err="1"/>
              <a:t>directions</a:t>
            </a:r>
            <a:r>
              <a:rPr lang="de-CH" dirty="0"/>
              <a:t>).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QUESTION FROM MG: Wie versteht der SC, wenn wir einen Stein in der Mitte der Siegesstrasse legen?</a:t>
            </a:r>
          </a:p>
          <a:p>
            <a:r>
              <a:rPr lang="de-CH" dirty="0" err="1"/>
              <a:t>zB</a:t>
            </a:r>
            <a:r>
              <a:rPr lang="de-CH" dirty="0"/>
              <a:t>: 011_10 -&gt; 011110. sucht der </a:t>
            </a:r>
            <a:r>
              <a:rPr lang="de-CH" dirty="0" err="1"/>
              <a:t>contract</a:t>
            </a:r>
            <a:r>
              <a:rPr lang="de-CH" dirty="0"/>
              <a:t> jetzt nicht nur von _ aus nach rechts (und entdeckt 2 </a:t>
            </a:r>
            <a:r>
              <a:rPr lang="de-CH" dirty="0" err="1"/>
              <a:t>victorypoints</a:t>
            </a:r>
            <a:r>
              <a:rPr lang="de-CH" dirty="0"/>
              <a:t>?), verwirft das ganze, sucht wieder nach links (und entdeckt 3 </a:t>
            </a:r>
            <a:r>
              <a:rPr lang="de-CH" dirty="0" err="1"/>
              <a:t>victorypoints</a:t>
            </a:r>
            <a:r>
              <a:rPr lang="de-CH" dirty="0"/>
              <a:t>?)?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071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AA843D-C050-D94A-BD49-945AC54627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524"/>
            <a:ext cx="12192000" cy="6935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E8F52-70E7-BC46-BE22-78EB120A4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bg1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DE4B2-521F-5F4C-8DF2-ABB6E550E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ind Siliguri Light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0C06-3AAB-D149-A876-6CBB8791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1ADE-8DD8-7049-A57B-6BC54DCC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B1F0-A51E-0742-99E7-6CB9C08E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090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3989-1797-264C-B6F7-DC90FC2C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94DB6-D613-C242-BAD1-CA60720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15A78-42C2-ED40-9CEB-95D785BF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01-66FA-7841-8E97-8954FAD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3089-A3C8-0E4C-BC58-08885460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015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598F6-1577-8642-8405-A95C83C6E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755CD-11CB-3242-A8B5-132178F4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A5AC-F27B-B645-98C2-7636ED78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163D-CB32-CA41-9382-F568BC05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7824-24B6-E04D-9683-E7335E1C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992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1DDB9C-8A27-0D49-BB08-645959D807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00502-2A20-C348-87AE-07492086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AC71-2279-5F41-A59F-CB2FA855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A0DD-3C87-0243-B3A6-0184F7F1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DCC4-640E-AD47-A3CB-F7374C5A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0394-9FB4-DE4E-A3D1-1A660EE2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1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B5D8-DC4D-634A-BA79-DBC1A277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47BE6-FB99-2045-81BB-69F41C86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0434-E5D7-514F-91FB-6695DA95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1257-405E-FB43-BD52-9219F9B9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5374-7515-9B4B-AC64-4FA602BB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447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B4903A-7855-0D48-A3E4-C6AFBA3A29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F889DA-BB9D-294A-8564-3CEE5812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7B20-905A-3746-B01A-1486C2BC0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2779A-B08C-B248-AA9D-2F6D68F84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204DC-1B37-4745-B00A-62594CA3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DD0-11A5-8942-907C-F66FAD0D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0B98D-8A9F-3944-A143-69A1EEBA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029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B1A6-589A-5D4E-B460-EF071386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577E-0DBE-F942-8DF1-1966C9D1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ind Siliguri Light" panose="02000000000000000000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C2259-6093-ED47-9CC4-A2CB2B04A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D8423-1789-744C-AC86-750E65747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ind Siliguri Light" panose="02000000000000000000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75D79-D9DF-7542-A7D8-F510DBEB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A79A3-5EAD-D140-B11A-F62CA445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B9F3D-6D7B-DA4C-BC32-86BBD55A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248CB-63D6-524E-9D06-F4817903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998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D57C-BB4B-BE46-8E31-28FBAE90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CD6F3-F2FB-5341-90CC-D499986F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DF871-27BE-2740-BBAF-B8D0E0C4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F11B3-00DF-4944-AA37-0268933C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32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A69E7-C18A-164A-930C-DD51EFBA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B22E6-BC0A-0B42-B1CA-D67D96DE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2735A-DF72-074A-A8B4-8562B799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8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97413C-995E-574F-9983-05D533C7E9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1E7A4-D3F9-F34A-8C6E-DEFB7F1D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1763E9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BEF2-6461-634D-8FA6-A7527F6C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704F1-31F6-894A-9F7E-2A1E3646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2AD47-23C5-A84F-8404-4838E82D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2603C-0593-9D4B-B3F3-8A0C8B7A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EC9D-7CDA-8C4C-986D-2179F13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07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78297F-FEE3-EB4F-8E54-7D1051F9CF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79765-1371-5648-8B60-E95C0812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1763E9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FA95B-0E8F-A74B-A603-98AACDBBE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EE43B-5B91-B34C-8F11-C0CA7121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C635A-29C4-9B43-96DB-113CC282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A9964-6F47-6F47-8F39-FF9CE96D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D496F-2401-0347-A689-778A8B48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947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30091-E2B5-014C-B1A7-B9166B7F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E79D7-62E5-EF47-B5B7-5A00B390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BF23-89F9-6D4D-BFA3-0A8EE0707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10.12.18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5843-FABD-0541-B2E0-D2C505D52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Connect </a:t>
            </a:r>
            <a:r>
              <a:rPr lang="de-CH" dirty="0" err="1"/>
              <a:t>Four</a:t>
            </a:r>
            <a:r>
              <a:rPr lang="de-CH" dirty="0"/>
              <a:t> – University </a:t>
            </a:r>
            <a:r>
              <a:rPr lang="de-CH" dirty="0" err="1"/>
              <a:t>of</a:t>
            </a:r>
            <a:r>
              <a:rPr lang="de-CH" dirty="0"/>
              <a:t> Basel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7138-67D4-0947-B62A-BACEA2D4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674F360-0F9F-D443-96F5-849E62CA4E06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286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63E9"/>
          </a:solidFill>
          <a:latin typeface="Martel Heavy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3A45DD-DD91-8F4F-A0FF-0467A6575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7D6CB8-C7BD-BC43-96AB-8F7B11BFD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CH" b="1" dirty="0">
                <a:solidFill>
                  <a:schemeClr val="bg1"/>
                </a:solidFill>
                <a:latin typeface="Martel Heavy" pitchFamily="2" charset="77"/>
              </a:rPr>
              <a:t>Connect </a:t>
            </a:r>
            <a:r>
              <a:rPr lang="de-CH" b="1" dirty="0" err="1">
                <a:solidFill>
                  <a:schemeClr val="bg1"/>
                </a:solidFill>
                <a:latin typeface="Martel Heavy" pitchFamily="2" charset="77"/>
              </a:rPr>
              <a:t>Four</a:t>
            </a:r>
            <a:endParaRPr lang="de-CH" b="1" dirty="0">
              <a:solidFill>
                <a:schemeClr val="bg1"/>
              </a:solidFill>
              <a:latin typeface="Martel Heavy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3E6E2-4EA7-5246-A03F-86756D8F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789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ind Siliguri Light" panose="02000000000000000000" pitchFamily="2" charset="77"/>
                <a:cs typeface="Arial" panose="020B0604020202020204" pitchFamily="34" charset="0"/>
              </a:rPr>
              <a:t>connecting blocks on the blockchain</a:t>
            </a:r>
          </a:p>
        </p:txBody>
      </p:sp>
    </p:spTree>
    <p:extLst>
      <p:ext uri="{BB962C8B-B14F-4D97-AF65-F5344CB8AC3E}">
        <p14:creationId xmlns:p14="http://schemas.microsoft.com/office/powerpoint/2010/main" val="253852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DCBF-97AA-2843-B35F-3069A929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: </a:t>
            </a:r>
            <a:r>
              <a:rPr lang="de-CH" dirty="0" err="1"/>
              <a:t>checkVictoryCondition</a:t>
            </a:r>
            <a:endParaRPr lang="de-C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42F2A9-93BA-A342-A627-1402FD35B03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029700" cy="4486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function </a:t>
            </a:r>
            <a:r>
              <a:rPr lang="en-US" sz="1600" dirty="0" err="1">
                <a:latin typeface="Courier" pitchFamily="2" charset="0"/>
              </a:rPr>
              <a:t>checkVictoryCondition</a:t>
            </a:r>
            <a:r>
              <a:rPr lang="en-US" sz="1600" dirty="0">
                <a:latin typeface="Courier" pitchFamily="2" charset="0"/>
              </a:rPr>
              <a:t>(uint8 _col, uint8 _row) private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(…)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    // left side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currentStoneOwner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activePlayer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 = _col;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while (</a:t>
            </a:r>
            <a:r>
              <a:rPr lang="en-US" sz="1600" dirty="0" err="1">
                <a:latin typeface="Courier" pitchFamily="2" charset="0"/>
              </a:rPr>
              <a:t>currentStoneOwner</a:t>
            </a:r>
            <a:r>
              <a:rPr lang="en-US" sz="1600" dirty="0">
                <a:latin typeface="Courier" pitchFamily="2" charset="0"/>
              </a:rPr>
              <a:t> == </a:t>
            </a:r>
            <a:r>
              <a:rPr lang="en-US" sz="1600" dirty="0" err="1">
                <a:latin typeface="Courier" pitchFamily="2" charset="0"/>
              </a:rPr>
              <a:t>activePlayer</a:t>
            </a:r>
            <a:r>
              <a:rPr lang="en-US" sz="1600" dirty="0">
                <a:latin typeface="Courier" pitchFamily="2" charset="0"/>
              </a:rPr>
              <a:t> &amp;&amp; 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 &gt;= 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</a:t>
            </a:r>
            <a:r>
              <a:rPr lang="en-US" sz="1600" dirty="0" err="1">
                <a:latin typeface="Courier" pitchFamily="2" charset="0"/>
              </a:rPr>
              <a:t>victoryPoints</a:t>
            </a:r>
            <a:r>
              <a:rPr lang="en-US" sz="1600" dirty="0">
                <a:latin typeface="Courier" pitchFamily="2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if (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 &gt; 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    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--;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    </a:t>
            </a:r>
            <a:r>
              <a:rPr lang="en-US" sz="1600" dirty="0" err="1">
                <a:latin typeface="Courier" pitchFamily="2" charset="0"/>
              </a:rPr>
              <a:t>currentStoneOwner</a:t>
            </a:r>
            <a:r>
              <a:rPr lang="en-US" sz="1600" dirty="0">
                <a:latin typeface="Courier" pitchFamily="2" charset="0"/>
              </a:rPr>
              <a:t> = grid[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][_row];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}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    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40178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E1BFAD-6AFB-004C-BA19-F74E8E7D0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9524"/>
            <a:ext cx="12192000" cy="6935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9AA558-978E-DB4B-B308-AE648D998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3072"/>
            <a:ext cx="9144000" cy="2387600"/>
          </a:xfrm>
        </p:spPr>
        <p:txBody>
          <a:bodyPr/>
          <a:lstStyle/>
          <a:p>
            <a:r>
              <a:rPr lang="en-US" dirty="0"/>
              <a:t>Let’s 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4D712-D56A-4842-AD64-DDA5B0518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3317"/>
            <a:ext cx="9144000" cy="1655762"/>
          </a:xfrm>
        </p:spPr>
        <p:txBody>
          <a:bodyPr/>
          <a:lstStyle/>
          <a:p>
            <a:r>
              <a:rPr lang="de-CH" dirty="0"/>
              <a:t>on 4blocks.ch</a:t>
            </a:r>
          </a:p>
        </p:txBody>
      </p:sp>
    </p:spTree>
    <p:extLst>
      <p:ext uri="{BB962C8B-B14F-4D97-AF65-F5344CB8AC3E}">
        <p14:creationId xmlns:p14="http://schemas.microsoft.com/office/powerpoint/2010/main" val="405302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AB96-24AB-BF4F-98DC-E5C90853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Concept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A746-6F98-CC42-8301-7289DE3054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Let’s create a simple turn-based game for 2 players.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Connect Four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Front-End necessary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them play for ETH and we take a cut.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Connect four is a solved game!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Restrictions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Incentives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2B111C3-DF7B-3B4E-8D5E-C087FBCD34B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dirty="0"/>
              </a:p>
              <a:p>
                <a:pPr marL="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2B111C3-DF7B-3B4E-8D5E-C087FBCD3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50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AB96-24AB-BF4F-98DC-E5C90853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Concept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A746-6F98-CC42-8301-7289DE3054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Let’s create a simple turn-based game for 2 players.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Connect Four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Front-End necessary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them play for ETH and we take a cut.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Connect four is a solved game!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Restrictions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Incentives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2B111C3-DF7B-3B4E-8D5E-C087FBCD34B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dirty="0"/>
              </a:p>
              <a:p>
                <a:pPr marL="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2B111C3-DF7B-3B4E-8D5E-C087FBCD3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0" descr="https://www.shopbecker.com/_resources/_assets/_global/media/processed/00045/resized/fnhwix.MB4430.Connect-Four-Game.500.500.4840a8bb-e5d3-4da1-a5d6-a79579043a1e.jpg">
            <a:extLst>
              <a:ext uri="{FF2B5EF4-FFF2-40B4-BE49-F238E27FC236}">
                <a16:creationId xmlns:a16="http://schemas.microsoft.com/office/drawing/2014/main" id="{82305CA0-06CD-7942-85C4-6FFD8AB85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57" t="-155" r="-13478" b="162"/>
          <a:stretch/>
        </p:blipFill>
        <p:spPr bwMode="auto">
          <a:xfrm>
            <a:off x="5181600" y="1564481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87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76A3-3A17-3644-AD57-D1426E42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Adjustments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ED2E-5B89-2A41-93DC-0735B277A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Solved game: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600" dirty="0"/>
              <a:t>Modify the rules and make it harder!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Restrictions: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600" dirty="0"/>
              <a:t>Bet can be 0.01 to 5.00 ETH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Incentives: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600" dirty="0"/>
              <a:t>Incentive for losing player to give up</a:t>
            </a:r>
          </a:p>
          <a:p>
            <a:endParaRPr lang="en-US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01400DE9-2FD8-6647-BB41-1966617CE0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32" b="-508"/>
          <a:stretch/>
        </p:blipFill>
        <p:spPr>
          <a:xfrm>
            <a:off x="5636012" y="1825625"/>
            <a:ext cx="5025250" cy="4351338"/>
          </a:xfrm>
        </p:spPr>
      </p:pic>
    </p:spTree>
    <p:extLst>
      <p:ext uri="{BB962C8B-B14F-4D97-AF65-F5344CB8AC3E}">
        <p14:creationId xmlns:p14="http://schemas.microsoft.com/office/powerpoint/2010/main" val="35891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4F08-0A71-A94E-A963-3BA4DA95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Smart Contract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1EC6-3BF0-734B-A55C-77C6AD32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the smart contract does: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Provides the rule set and enforces it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Checks for equal bets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Sets up the game (PRNG)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Most challenging function: has a player won the game?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Payout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429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FD29-205A-E942-BF0B-E4800920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Rules in General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B3EE-34EB-2947-B26B-022125505B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/>
            <a:r>
              <a:rPr lang="en-US" dirty="0"/>
              <a:t>Player 1 sets bet (0.01 – 5.00 ETH)</a:t>
            </a:r>
          </a:p>
          <a:p>
            <a:pPr marL="285750" indent="-285750"/>
            <a:r>
              <a:rPr lang="en-US" dirty="0"/>
              <a:t>Player 2 matches the bet</a:t>
            </a:r>
          </a:p>
          <a:p>
            <a:pPr marL="285750" indent="-285750"/>
            <a:r>
              <a:rPr lang="en-US" dirty="0"/>
              <a:t>Player 2 starts the game with another transaction (PRNG)</a:t>
            </a:r>
          </a:p>
          <a:p>
            <a:pPr marL="285750" indent="-285750"/>
            <a:r>
              <a:rPr lang="en-US" dirty="0"/>
              <a:t>The game randomly assigns one stone per player and determines the starting player</a:t>
            </a:r>
          </a:p>
          <a:p>
            <a:pPr marL="285750" indent="-285750"/>
            <a:r>
              <a:rPr lang="en-US" dirty="0"/>
              <a:t>Goal: connect 4 stones of your color in a row, column or diagonal</a:t>
            </a:r>
          </a:p>
          <a:p>
            <a:pPr marL="285750" indent="-285750"/>
            <a:r>
              <a:rPr lang="en-US" dirty="0"/>
              <a:t>When the time per turn runs out, any party can end the game. The idle player loses!</a:t>
            </a:r>
          </a:p>
          <a:p>
            <a:pPr marL="285750" indent="-285750"/>
            <a:r>
              <a:rPr lang="en-US" dirty="0"/>
              <a:t>Giving up gives the losing player a small amount of ETH</a:t>
            </a:r>
          </a:p>
          <a:p>
            <a:pPr marL="285750" indent="-285750"/>
            <a:r>
              <a:rPr lang="en-US" dirty="0"/>
              <a:t>The winner takes it all! (Well, most of it…)</a:t>
            </a:r>
          </a:p>
          <a:p>
            <a:endParaRPr lang="de-CH" dirty="0"/>
          </a:p>
        </p:txBody>
      </p:sp>
      <p:pic>
        <p:nvPicPr>
          <p:cNvPr id="5" name="Picture Placeholder 13">
            <a:extLst>
              <a:ext uri="{FF2B5EF4-FFF2-40B4-BE49-F238E27FC236}">
                <a16:creationId xmlns:a16="http://schemas.microsoft.com/office/drawing/2014/main" id="{98023875-F455-174E-8B38-A8E39CE524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1" b="-657"/>
          <a:stretch/>
        </p:blipFill>
        <p:spPr>
          <a:xfrm>
            <a:off x="6241563" y="1825625"/>
            <a:ext cx="4316900" cy="3724918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D45559-F9AC-1F48-83DA-17E9798F47C9}"/>
              </a:ext>
            </a:extLst>
          </p:cNvPr>
          <p:cNvCxnSpPr/>
          <p:nvPr/>
        </p:nvCxnSpPr>
        <p:spPr>
          <a:xfrm>
            <a:off x="7772400" y="4586288"/>
            <a:ext cx="2557463" cy="0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0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FD29-205A-E942-BF0B-E4800920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The Rules in General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B3EE-34EB-2947-B26B-022125505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285750" indent="-285750"/>
            <a:r>
              <a:rPr lang="en-US"/>
              <a:t>Player 1 sets bet (0.01 – 5.00 ETH)</a:t>
            </a:r>
          </a:p>
          <a:p>
            <a:pPr marL="285750" indent="-285750"/>
            <a:r>
              <a:rPr lang="en-US"/>
              <a:t>Player 2 matches the bet</a:t>
            </a:r>
          </a:p>
          <a:p>
            <a:pPr marL="285750" indent="-285750"/>
            <a:r>
              <a:rPr lang="en-US"/>
              <a:t>Player 2 starts the game with another transaction (PRNG)</a:t>
            </a:r>
          </a:p>
          <a:p>
            <a:pPr marL="285750" indent="-285750"/>
            <a:r>
              <a:rPr lang="en-US"/>
              <a:t>The game randomly assigns one stone per player and determines the starting player</a:t>
            </a:r>
          </a:p>
          <a:p>
            <a:pPr marL="285750" indent="-285750"/>
            <a:r>
              <a:rPr lang="en-US"/>
              <a:t>Goal: connect 4 stones of your color in a row, column or diagonal</a:t>
            </a:r>
          </a:p>
          <a:p>
            <a:pPr marL="285750" indent="-285750"/>
            <a:r>
              <a:rPr lang="en-US"/>
              <a:t>When the time per turn runs out, any party can end the game. The idle player loses!</a:t>
            </a:r>
          </a:p>
          <a:p>
            <a:pPr marL="285750" indent="-285750"/>
            <a:r>
              <a:rPr lang="en-US"/>
              <a:t>Giving up gives the losing player a small amount of ETH</a:t>
            </a:r>
          </a:p>
          <a:p>
            <a:pPr marL="285750" indent="-285750"/>
            <a:r>
              <a:rPr lang="en-US"/>
              <a:t>The winner takes it all! (Well, most of it…)</a:t>
            </a:r>
          </a:p>
          <a:p>
            <a:endParaRPr lang="de-CH" dirty="0"/>
          </a:p>
        </p:txBody>
      </p:sp>
      <p:pic>
        <p:nvPicPr>
          <p:cNvPr id="9" name="Picture Placeholder 9">
            <a:extLst>
              <a:ext uri="{FF2B5EF4-FFF2-40B4-BE49-F238E27FC236}">
                <a16:creationId xmlns:a16="http://schemas.microsoft.com/office/drawing/2014/main" id="{3DFC7ED7-E4F4-D547-81D8-3D3C6B5C87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1" b="-657"/>
          <a:stretch/>
        </p:blipFill>
        <p:spPr>
          <a:xfrm>
            <a:off x="6241563" y="1825625"/>
            <a:ext cx="4316900" cy="3724918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3F79DB-5537-8249-9577-964A589B3460}"/>
              </a:ext>
            </a:extLst>
          </p:cNvPr>
          <p:cNvCxnSpPr>
            <a:cxnSpLocks/>
          </p:cNvCxnSpPr>
          <p:nvPr/>
        </p:nvCxnSpPr>
        <p:spPr>
          <a:xfrm>
            <a:off x="7158038" y="3357563"/>
            <a:ext cx="1914525" cy="1943100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400CB0-6488-5C41-AC28-9E7708980108}"/>
              </a:ext>
            </a:extLst>
          </p:cNvPr>
          <p:cNvCxnSpPr/>
          <p:nvPr/>
        </p:nvCxnSpPr>
        <p:spPr>
          <a:xfrm>
            <a:off x="7158038" y="3357563"/>
            <a:ext cx="0" cy="1900237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11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F834-4052-DB49-8AC4-7ACF6C08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Pseudo-Random Number Generator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39D3-99DA-6D43-9BEC-AE46B9F56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use block variables of a past block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These variables are known and therefore not random at all</a:t>
            </a:r>
          </a:p>
          <a:p>
            <a:pPr marL="0" indent="0">
              <a:buNone/>
            </a:pPr>
            <a:r>
              <a:rPr lang="en-US" dirty="0"/>
              <a:t>Block variables of current block?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Block hash?  …not possible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Others? …possible but not safe</a:t>
            </a:r>
          </a:p>
          <a:p>
            <a:pPr marL="0" indent="0">
              <a:buNone/>
            </a:pPr>
            <a:r>
              <a:rPr lang="en-US" dirty="0"/>
              <a:t>Our solution: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Two-step approach</a:t>
            </a:r>
          </a:p>
        </p:txBody>
      </p:sp>
    </p:spTree>
    <p:extLst>
      <p:ext uri="{BB962C8B-B14F-4D97-AF65-F5344CB8AC3E}">
        <p14:creationId xmlns:p14="http://schemas.microsoft.com/office/powerpoint/2010/main" val="292299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4569-9481-1045-8DA4-D2293C2A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Pseudo-Random Number Generator</a:t>
            </a:r>
            <a:endParaRPr lang="de-CH" dirty="0"/>
          </a:p>
        </p:txBody>
      </p:sp>
      <p:sp>
        <p:nvSpPr>
          <p:cNvPr id="5" name="Textfeld 6">
            <a:extLst>
              <a:ext uri="{FF2B5EF4-FFF2-40B4-BE49-F238E27FC236}">
                <a16:creationId xmlns:a16="http://schemas.microsoft.com/office/drawing/2014/main" id="{6481F2E1-ED83-FD4E-8987-DED3734FA285}"/>
              </a:ext>
            </a:extLst>
          </p:cNvPr>
          <p:cNvSpPr txBox="1"/>
          <p:nvPr/>
        </p:nvSpPr>
        <p:spPr>
          <a:xfrm>
            <a:off x="438531" y="2222500"/>
            <a:ext cx="1175346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>
                <a:latin typeface="Courier" pitchFamily="2" charset="0"/>
              </a:rPr>
              <a:t>function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rand</a:t>
            </a:r>
            <a:r>
              <a:rPr lang="de-CH" sz="1600" dirty="0">
                <a:latin typeface="Courier" pitchFamily="2" charset="0"/>
              </a:rPr>
              <a:t>() private </a:t>
            </a:r>
            <a:r>
              <a:rPr lang="de-CH" sz="1600" dirty="0" err="1">
                <a:latin typeface="Courier" pitchFamily="2" charset="0"/>
              </a:rPr>
              <a:t>returns</a:t>
            </a:r>
            <a:r>
              <a:rPr lang="de-CH" sz="1600" dirty="0">
                <a:latin typeface="Courier" pitchFamily="2" charset="0"/>
              </a:rPr>
              <a:t> (uint256) {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</a:t>
            </a:r>
            <a:r>
              <a:rPr lang="de-CH" sz="1600" dirty="0" err="1">
                <a:latin typeface="Courier" pitchFamily="2" charset="0"/>
              </a:rPr>
              <a:t>use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randomSeed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as</a:t>
            </a:r>
            <a:r>
              <a:rPr lang="de-CH" sz="1600" dirty="0">
                <a:latin typeface="Courier" pitchFamily="2" charset="0"/>
              </a:rPr>
              <a:t> X_0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X_(n+1) = a*</a:t>
            </a:r>
            <a:r>
              <a:rPr lang="de-CH" sz="1600" dirty="0" err="1">
                <a:latin typeface="Courier" pitchFamily="2" charset="0"/>
              </a:rPr>
              <a:t>X_n</a:t>
            </a:r>
            <a:r>
              <a:rPr lang="de-CH" sz="1600" dirty="0">
                <a:latin typeface="Courier" pitchFamily="2" charset="0"/>
              </a:rPr>
              <a:t> + c </a:t>
            </a:r>
            <a:r>
              <a:rPr lang="de-CH" sz="1600" dirty="0" err="1">
                <a:latin typeface="Courier" pitchFamily="2" charset="0"/>
              </a:rPr>
              <a:t>mod</a:t>
            </a:r>
            <a:r>
              <a:rPr lang="de-CH" sz="1600" dirty="0">
                <a:latin typeface="Courier" pitchFamily="2" charset="0"/>
              </a:rPr>
              <a:t> m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a = 48271, c = 0, m = 2**32-1 (=4294967295)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 = (48271 *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) % 4294967295;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</a:t>
            </a:r>
            <a:r>
              <a:rPr lang="de-CH" sz="1600" dirty="0" err="1">
                <a:latin typeface="Courier" pitchFamily="2" charset="0"/>
              </a:rPr>
              <a:t>return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;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}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Courier"/>
              </a:rPr>
              <a:t>function </a:t>
            </a:r>
            <a:r>
              <a:rPr lang="en-US" sz="1600" dirty="0" err="1">
                <a:latin typeface="Courier"/>
              </a:rPr>
              <a:t>setUpGame</a:t>
            </a:r>
            <a:r>
              <a:rPr lang="en-US" sz="1600" dirty="0">
                <a:latin typeface="Courier"/>
              </a:rPr>
              <a:t>() private {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Courier"/>
              </a:rPr>
              <a:t>    </a:t>
            </a:r>
            <a:r>
              <a:rPr lang="en-US" sz="1600" dirty="0" err="1">
                <a:latin typeface="Courier"/>
              </a:rPr>
              <a:t>currentRandomNumber</a:t>
            </a:r>
            <a:r>
              <a:rPr lang="en-US" sz="1600" dirty="0">
                <a:latin typeface="Courier"/>
              </a:rPr>
              <a:t> = </a:t>
            </a:r>
            <a:r>
              <a:rPr lang="en-US" sz="1600" dirty="0" err="1">
                <a:latin typeface="Courier"/>
              </a:rPr>
              <a:t>uint</a:t>
            </a:r>
            <a:r>
              <a:rPr lang="en-US" sz="1600" dirty="0">
                <a:latin typeface="Courier"/>
              </a:rPr>
              <a:t>(player2JoinBlockHash ^ bytes32(uint256(</a:t>
            </a:r>
            <a:r>
              <a:rPr lang="en-US" sz="1600" dirty="0" err="1">
                <a:latin typeface="Courier"/>
              </a:rPr>
              <a:t>startCoinbase</a:t>
            </a:r>
            <a:r>
              <a:rPr lang="en-US" sz="1600" dirty="0">
                <a:latin typeface="Courier"/>
              </a:rPr>
              <a:t>) </a:t>
            </a:r>
            <a:r>
              <a:rPr lang="en-US" sz="1600" dirty="0">
                <a:solidFill>
                  <a:schemeClr val="bg1"/>
                </a:solidFill>
                <a:latin typeface="Courier"/>
              </a:rPr>
              <a:t>&lt;&lt; 96));</a:t>
            </a:r>
            <a:endParaRPr lang="de-DE" sz="1600" dirty="0">
              <a:solidFill>
                <a:schemeClr val="bg1"/>
              </a:solidFill>
              <a:latin typeface="Courier"/>
            </a:endParaRPr>
          </a:p>
          <a:p>
            <a:pPr>
              <a:spcBef>
                <a:spcPts val="1000"/>
              </a:spcBef>
            </a:pPr>
            <a:r>
              <a:rPr lang="de-DE" sz="1600" dirty="0">
                <a:latin typeface="Courier"/>
              </a:rPr>
              <a:t>    //</a:t>
            </a:r>
            <a:r>
              <a:rPr lang="de-DE" sz="1600" dirty="0" err="1">
                <a:latin typeface="Courier"/>
              </a:rPr>
              <a:t>nextRandomNumber</a:t>
            </a:r>
            <a:r>
              <a:rPr lang="de-DE" sz="1600" dirty="0">
                <a:latin typeface="Courier"/>
              </a:rPr>
              <a:t> = </a:t>
            </a:r>
            <a:r>
              <a:rPr lang="de-DE" sz="1600" dirty="0" err="1">
                <a:latin typeface="Courier"/>
              </a:rPr>
              <a:t>rand</a:t>
            </a:r>
            <a:r>
              <a:rPr lang="de-DE" sz="1600" dirty="0">
                <a:latin typeface="Courier"/>
              </a:rPr>
              <a:t>() % n</a:t>
            </a:r>
            <a:endParaRPr lang="en-US" sz="1600" dirty="0">
              <a:latin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2">
                <a:extLst>
                  <a:ext uri="{FF2B5EF4-FFF2-40B4-BE49-F238E27FC236}">
                    <a16:creationId xmlns:a16="http://schemas.microsoft.com/office/drawing/2014/main" id="{C8BBC1AA-45D0-4B49-BE0E-10CBD631A513}"/>
                  </a:ext>
                </a:extLst>
              </p:cNvPr>
              <p:cNvSpPr txBox="1"/>
              <p:nvPr/>
            </p:nvSpPr>
            <p:spPr>
              <a:xfrm>
                <a:off x="7095281" y="2222500"/>
                <a:ext cx="3333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feld 2">
                <a:extLst>
                  <a:ext uri="{FF2B5EF4-FFF2-40B4-BE49-F238E27FC236}">
                    <a16:creationId xmlns:a16="http://schemas.microsoft.com/office/drawing/2014/main" id="{C8BBC1AA-45D0-4B49-BE0E-10CBD631A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281" y="2222500"/>
                <a:ext cx="333350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4">
            <a:extLst>
              <a:ext uri="{FF2B5EF4-FFF2-40B4-BE49-F238E27FC236}">
                <a16:creationId xmlns:a16="http://schemas.microsoft.com/office/drawing/2014/main" id="{19CF2AE2-D0D8-5142-B25F-779A464F1C0B}"/>
              </a:ext>
            </a:extLst>
          </p:cNvPr>
          <p:cNvCxnSpPr>
            <a:cxnSpLocks/>
          </p:cNvCxnSpPr>
          <p:nvPr/>
        </p:nvCxnSpPr>
        <p:spPr>
          <a:xfrm flipH="1">
            <a:off x="4653023" y="2500132"/>
            <a:ext cx="2604304" cy="613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57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{50FF80B5-A49F-D84E-A18A-84DB28426018}tf10001060</Template>
  <TotalTime>42</TotalTime>
  <Words>806</Words>
  <Application>Microsoft Macintosh PowerPoint</Application>
  <PresentationFormat>Widescreen</PresentationFormat>
  <Paragraphs>123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Courier</vt:lpstr>
      <vt:lpstr>Hind Siliguri Light</vt:lpstr>
      <vt:lpstr>Martel Heavy</vt:lpstr>
      <vt:lpstr>Times New Roman</vt:lpstr>
      <vt:lpstr>Wingdings</vt:lpstr>
      <vt:lpstr>Office Theme</vt:lpstr>
      <vt:lpstr>Connect Four</vt:lpstr>
      <vt:lpstr>The Concept</vt:lpstr>
      <vt:lpstr>The Concept</vt:lpstr>
      <vt:lpstr>Adjustments</vt:lpstr>
      <vt:lpstr>The Smart Contract</vt:lpstr>
      <vt:lpstr>The Rules in General</vt:lpstr>
      <vt:lpstr>The Rules in General</vt:lpstr>
      <vt:lpstr>Pseudo-Random Number Generator</vt:lpstr>
      <vt:lpstr>Pseudo-Random Number Generator</vt:lpstr>
      <vt:lpstr>Function: checkVictoryCondition</vt:lpstr>
      <vt:lpstr>Let’s Play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</dc:title>
  <dc:creator>Mitchell Goldberg</dc:creator>
  <cp:lastModifiedBy>Mitchell Goldberg</cp:lastModifiedBy>
  <cp:revision>52</cp:revision>
  <dcterms:created xsi:type="dcterms:W3CDTF">2018-11-23T11:14:21Z</dcterms:created>
  <dcterms:modified xsi:type="dcterms:W3CDTF">2018-12-08T16:28:21Z</dcterms:modified>
</cp:coreProperties>
</file>