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329" r:id="rId2"/>
    <p:sldId id="325" r:id="rId3"/>
    <p:sldId id="335" r:id="rId4"/>
    <p:sldId id="331" r:id="rId5"/>
    <p:sldId id="330" r:id="rId6"/>
    <p:sldId id="334" r:id="rId7"/>
    <p:sldId id="336" r:id="rId8"/>
    <p:sldId id="327" r:id="rId9"/>
    <p:sldId id="328" r:id="rId10"/>
    <p:sldId id="337" r:id="rId11"/>
    <p:sldId id="33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tias" initials="AM" lastIdx="1" clrIdx="0">
    <p:extLst>
      <p:ext uri="{19B8F6BF-5375-455C-9EA6-DF929625EA0E}">
        <p15:presenceInfo xmlns:p15="http://schemas.microsoft.com/office/powerpoint/2012/main" userId="8df77bb304d944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456"/>
    <a:srgbClr val="183CAE"/>
    <a:srgbClr val="000000"/>
    <a:srgbClr val="FFFFFF"/>
    <a:srgbClr val="F9F9F9"/>
    <a:srgbClr val="F7F7F7"/>
    <a:srgbClr val="1A1DAC"/>
    <a:srgbClr val="7C9CD6"/>
    <a:srgbClr val="F2F2F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5226" autoAdjust="0"/>
  </p:normalViewPr>
  <p:slideViewPr>
    <p:cSldViewPr snapToGrid="0">
      <p:cViewPr varScale="1">
        <p:scale>
          <a:sx n="105" d="100"/>
          <a:sy n="105" d="100"/>
        </p:scale>
        <p:origin x="21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Maciel Vivaldi" userId="e7a01b2c0ff13c9a" providerId="LiveId" clId="{0375F70B-51BA-431D-BD04-27A4823D0AAD}"/>
    <pc:docChg chg="modSld">
      <pc:chgData name="Mateus Maciel Vivaldi" userId="e7a01b2c0ff13c9a" providerId="LiveId" clId="{0375F70B-51BA-431D-BD04-27A4823D0AAD}" dt="2022-05-17T22:55:49.940" v="8" actId="166"/>
      <pc:docMkLst>
        <pc:docMk/>
      </pc:docMkLst>
      <pc:sldChg chg="modSp mod">
        <pc:chgData name="Mateus Maciel Vivaldi" userId="e7a01b2c0ff13c9a" providerId="LiveId" clId="{0375F70B-51BA-431D-BD04-27A4823D0AAD}" dt="2022-05-17T22:53:45.898" v="4" actId="14100"/>
        <pc:sldMkLst>
          <pc:docMk/>
          <pc:sldMk cId="1581514612" sldId="325"/>
        </pc:sldMkLst>
        <pc:spChg chg="mod">
          <ac:chgData name="Mateus Maciel Vivaldi" userId="e7a01b2c0ff13c9a" providerId="LiveId" clId="{0375F70B-51BA-431D-BD04-27A4823D0AAD}" dt="2022-05-17T22:53:45.898" v="4" actId="14100"/>
          <ac:spMkLst>
            <pc:docMk/>
            <pc:sldMk cId="1581514612" sldId="325"/>
            <ac:spMk id="23" creationId="{1E85245B-D4D9-402D-9AAD-BAEFB50FA421}"/>
          </ac:spMkLst>
        </pc:spChg>
      </pc:sldChg>
      <pc:sldChg chg="modSp mod">
        <pc:chgData name="Mateus Maciel Vivaldi" userId="e7a01b2c0ff13c9a" providerId="LiveId" clId="{0375F70B-51BA-431D-BD04-27A4823D0AAD}" dt="2022-05-17T22:55:49.940" v="8" actId="166"/>
        <pc:sldMkLst>
          <pc:docMk/>
          <pc:sldMk cId="1583916750" sldId="331"/>
        </pc:sldMkLst>
        <pc:grpChg chg="mod">
          <ac:chgData name="Mateus Maciel Vivaldi" userId="e7a01b2c0ff13c9a" providerId="LiveId" clId="{0375F70B-51BA-431D-BD04-27A4823D0AAD}" dt="2022-05-17T22:55:46.770" v="7" actId="1076"/>
          <ac:grpSpMkLst>
            <pc:docMk/>
            <pc:sldMk cId="1583916750" sldId="331"/>
            <ac:grpSpMk id="16" creationId="{CDC66D83-FDDD-4450-8D22-381716F48440}"/>
          </ac:grpSpMkLst>
        </pc:grpChg>
        <pc:picChg chg="ord">
          <ac:chgData name="Mateus Maciel Vivaldi" userId="e7a01b2c0ff13c9a" providerId="LiveId" clId="{0375F70B-51BA-431D-BD04-27A4823D0AAD}" dt="2022-05-17T22:55:49.940" v="8" actId="166"/>
          <ac:picMkLst>
            <pc:docMk/>
            <pc:sldMk cId="1583916750" sldId="331"/>
            <ac:picMk id="18" creationId="{739AD32B-5FAC-4745-B349-3EDFA859EECD}"/>
          </ac:picMkLst>
        </pc:picChg>
      </pc:sldChg>
      <pc:sldChg chg="modSp mod">
        <pc:chgData name="Mateus Maciel Vivaldi" userId="e7a01b2c0ff13c9a" providerId="LiveId" clId="{0375F70B-51BA-431D-BD04-27A4823D0AAD}" dt="2022-05-17T22:53:55.365" v="5" actId="14100"/>
        <pc:sldMkLst>
          <pc:docMk/>
          <pc:sldMk cId="2909073518" sldId="335"/>
        </pc:sldMkLst>
        <pc:spChg chg="mod">
          <ac:chgData name="Mateus Maciel Vivaldi" userId="e7a01b2c0ff13c9a" providerId="LiveId" clId="{0375F70B-51BA-431D-BD04-27A4823D0AAD}" dt="2022-05-17T22:53:55.365" v="5" actId="14100"/>
          <ac:spMkLst>
            <pc:docMk/>
            <pc:sldMk cId="2909073518" sldId="335"/>
            <ac:spMk id="3" creationId="{600A588D-0A77-420E-9734-BAF4C31B34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A2D2-4F14-4AFD-819A-04F1637E766E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B7C-4FE7-40BA-B029-749D4C278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3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/>
                  <a:t>Meta:</a:t>
                </a:r>
                <a:r>
                  <a:rPr lang="pt-BR" sz="1200" dirty="0"/>
                  <a:t> determinar a probabilidade de cada estado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1200" dirty="0"/>
                          <m:t>e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pt-BR" sz="1200" dirty="0"/>
                  <a:t>)</a:t>
                </a:r>
              </a:p>
              <a:p>
                <a:r>
                  <a:rPr lang="pt-BR" dirty="0"/>
                  <a:t>Apêndice 1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/>
                  <a:t>Meta:</a:t>
                </a:r>
                <a:r>
                  <a:rPr lang="pt-BR" sz="1200" dirty="0"/>
                  <a:t> determinar a probabilidade de cada estado (</a:t>
                </a:r>
                <a:r>
                  <a:rPr lang="pt-BR" sz="1200" b="0" i="0">
                    <a:latin typeface="Cambria Math" panose="02040503050406030204" pitchFamily="18" charset="0"/>
                  </a:rPr>
                  <a:t>𝑃_𝐿  〖</a:t>
                </a:r>
                <a:r>
                  <a:rPr lang="pt-BR" sz="1200" b="0" i="0" dirty="0">
                    <a:latin typeface="Cambria Math" panose="02040503050406030204" pitchFamily="18" charset="0"/>
                  </a:rPr>
                  <a:t>"</a:t>
                </a:r>
                <a:r>
                  <a:rPr lang="pt-BR" sz="1200" i="0" dirty="0"/>
                  <a:t>e</a:t>
                </a:r>
                <a:r>
                  <a:rPr lang="pt-BR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pt-BR" sz="1200" b="0" i="0">
                    <a:latin typeface="Cambria Math" panose="02040503050406030204" pitchFamily="18" charset="0"/>
                  </a:rPr>
                  <a:t>𝑃〗_𝐹</a:t>
                </a:r>
                <a:r>
                  <a:rPr lang="pt-BR" sz="1200" dirty="0"/>
                  <a:t>)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5B7C-4FE7-40BA-B029-749D4C27842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81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2000D2-8925-7C44-97E1-DED286BC6A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412002" y="676102"/>
            <a:ext cx="1725718" cy="1753232"/>
          </a:xfrm>
          <a:prstGeom prst="ellipse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0E488D9-7076-FA0D-0686-C5744CF2F8DC}"/>
              </a:ext>
            </a:extLst>
          </p:cNvPr>
          <p:cNvSpPr txBox="1"/>
          <p:nvPr userDrawn="1"/>
        </p:nvSpPr>
        <p:spPr>
          <a:xfrm>
            <a:off x="3072198" y="873294"/>
            <a:ext cx="230299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i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Problema 07:</a:t>
            </a:r>
            <a:endParaRPr lang="pt-BR" sz="2400" i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8D53F5-85D8-E22F-191E-5F18BCD4D66D}"/>
              </a:ext>
            </a:extLst>
          </p:cNvPr>
          <p:cNvSpPr txBox="1"/>
          <p:nvPr userDrawn="1"/>
        </p:nvSpPr>
        <p:spPr>
          <a:xfrm>
            <a:off x="4831492" y="881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Dados de três lados 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D65850-56FB-25C7-48F1-3F226F3F4D81}"/>
              </a:ext>
            </a:extLst>
          </p:cNvPr>
          <p:cNvSpPr txBox="1"/>
          <p:nvPr userDrawn="1"/>
        </p:nvSpPr>
        <p:spPr>
          <a:xfrm>
            <a:off x="3822357" y="16240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Relator: </a:t>
            </a:r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CBEA0D0-06C8-C733-94C1-D1FB9ABA4FD3}"/>
              </a:ext>
            </a:extLst>
          </p:cNvPr>
          <p:cNvSpPr txBox="1"/>
          <p:nvPr userDrawn="1"/>
        </p:nvSpPr>
        <p:spPr>
          <a:xfrm>
            <a:off x="4794422" y="159647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Matheus N. C. Brustelo 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3156EF6-77AF-6ED6-2452-9C1AB29B5962}"/>
              </a:ext>
            </a:extLst>
          </p:cNvPr>
          <p:cNvSpPr>
            <a:spLocks/>
          </p:cNvSpPr>
          <p:nvPr userDrawn="1"/>
        </p:nvSpPr>
        <p:spPr>
          <a:xfrm>
            <a:off x="308584" y="2718084"/>
            <a:ext cx="8424000" cy="36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5B6099-678E-C15E-472F-35EEAC911CA5}"/>
              </a:ext>
            </a:extLst>
          </p:cNvPr>
          <p:cNvSpPr txBox="1"/>
          <p:nvPr userDrawn="1"/>
        </p:nvSpPr>
        <p:spPr>
          <a:xfrm>
            <a:off x="308584" y="3178859"/>
            <a:ext cx="3843286" cy="2978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1600" b="0" i="1" dirty="0">
                <a:solidFill>
                  <a:srgbClr val="64686D"/>
                </a:solidFill>
                <a:effectLst/>
                <a:latin typeface="+mj-lt"/>
              </a:rPr>
              <a:t>To land a coin on its side is often associated with the idea of a rare occurrence. What should be the physical and geometrical characteristics of a cylindrical dice so that it has the same probability to land on its side and one of its faces?</a:t>
            </a:r>
            <a:endParaRPr lang="pt-BR" sz="16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serva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F11436-CD8A-3A33-AC02-8FAE91676BDC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Observações preliminares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B060ED-A5FA-4BF8-B677-321E5D9D9638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Observações Preliminares</a:t>
            </a:r>
          </a:p>
        </p:txBody>
      </p:sp>
    </p:spTree>
    <p:extLst>
      <p:ext uri="{BB962C8B-B14F-4D97-AF65-F5344CB8AC3E}">
        <p14:creationId xmlns:p14="http://schemas.microsoft.com/office/powerpoint/2010/main" val="2336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CC84E99-017F-D0E0-2E2E-C23C8F775B17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Introdução Teórica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9C0B9A-25B3-4A51-AB22-48A56A6FD2AF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Introdução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32613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al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Análise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C44323-67FC-4255-A0F7-FD380C6DE8E6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Análise Experimental</a:t>
            </a:r>
          </a:p>
        </p:txBody>
      </p:sp>
    </p:spTree>
    <p:extLst>
      <p:ext uri="{BB962C8B-B14F-4D97-AF65-F5344CB8AC3E}">
        <p14:creationId xmlns:p14="http://schemas.microsoft.com/office/powerpoint/2010/main" val="287468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Comparação Teórico </a:t>
            </a:r>
            <a:r>
              <a:rPr lang="pt-BR" sz="1050" b="1" spc="90" baseline="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Conclusões 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4DA6A8-2E90-4834-B2F5-A8EA593DA21D}"/>
              </a:ext>
            </a:extLst>
          </p:cNvPr>
          <p:cNvSpPr txBox="1"/>
          <p:nvPr userDrawn="1"/>
        </p:nvSpPr>
        <p:spPr>
          <a:xfrm>
            <a:off x="90462" y="550339"/>
            <a:ext cx="485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Comparação Teórico x Experimental</a:t>
            </a:r>
          </a:p>
        </p:txBody>
      </p:sp>
    </p:spTree>
    <p:extLst>
      <p:ext uri="{BB962C8B-B14F-4D97-AF65-F5344CB8AC3E}">
        <p14:creationId xmlns:p14="http://schemas.microsoft.com/office/powerpoint/2010/main" val="14760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Conclusões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0F64B9-7A71-4C8D-9439-1D15EDC7CA43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6061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100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9238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139494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1" r:id="rId2"/>
    <p:sldLayoutId id="2147483698" r:id="rId3"/>
    <p:sldLayoutId id="2147483699" r:id="rId4"/>
    <p:sldLayoutId id="2147483700" r:id="rId5"/>
    <p:sldLayoutId id="2147483701" r:id="rId6"/>
    <p:sldLayoutId id="2147483703" r:id="rId7"/>
    <p:sldLayoutId id="2147483704" r:id="rId8"/>
    <p:sldLayoutId id="2147483705" r:id="rId9"/>
    <p:sldLayoutId id="2147483702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7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CFF0E6-7212-4AC6-8EB7-187061C5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67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87172F1-FE86-4C05-9C77-D2F9A712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81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45" descr="Televisão em cima de mesa&#10;&#10;Descrição gerada automaticamente com confiança baixa">
            <a:extLst>
              <a:ext uri="{FF2B5EF4-FFF2-40B4-BE49-F238E27FC236}">
                <a16:creationId xmlns:a16="http://schemas.microsoft.com/office/drawing/2014/main" id="{83AFDF6A-F136-4799-850A-6CF949CB9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187" b="65386" l="40562" r="59230">
                        <a14:backgroundMark x1="43758" y1="60687" x2="44576" y2="62222"/>
                        <a14:backgroundMark x1="46152" y1="63475" x2="51909" y2="63475"/>
                        <a14:backgroundMark x1="51909" y1="63475" x2="46333" y2="63556"/>
                        <a14:backgroundMark x1="46333" y1="63556" x2="46242" y2="63596"/>
                        <a14:backgroundMark x1="53424" y1="62222" x2="55939" y2="61939"/>
                        <a14:backgroundMark x1="44303" y1="61535" x2="44545" y2="61939"/>
                        <a14:backgroundMark x1="44242" y1="61737" x2="45439" y2="63036"/>
                        <a14:backgroundMark x1="46909" y1="63232" x2="45758" y2="63152"/>
                        <a14:backgroundMark x1="45343" y1="63139" x2="48848" y2="62465"/>
                        <a14:backgroundMark x1="44424" y1="61939" x2="44848" y2="62505"/>
                        <a14:backgroundMark x1="44364" y1="62101" x2="44939" y2="62545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46037" r="38437" b="32464"/>
          <a:stretch/>
        </p:blipFill>
        <p:spPr>
          <a:xfrm>
            <a:off x="6744338" y="1920618"/>
            <a:ext cx="1701797" cy="117600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B157BB-5293-544C-A364-DD106968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2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C68EC1D-25D1-42F2-90AE-80F283D78D81}"/>
                  </a:ext>
                </a:extLst>
              </p:cNvPr>
              <p:cNvSpPr txBox="1"/>
              <p:nvPr/>
            </p:nvSpPr>
            <p:spPr>
              <a:xfrm>
                <a:off x="1367621" y="3080097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C68EC1D-25D1-42F2-90AE-80F283D7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21" y="3080097"/>
                <a:ext cx="181139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79B11B9-CE04-4E54-98CC-6CA474C672FA}"/>
                  </a:ext>
                </a:extLst>
              </p:cNvPr>
              <p:cNvSpPr txBox="1"/>
              <p:nvPr/>
            </p:nvSpPr>
            <p:spPr>
              <a:xfrm>
                <a:off x="4481429" y="3159761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79B11B9-CE04-4E54-98CC-6CA474C67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29" y="3159761"/>
                <a:ext cx="181139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1681851-9EA1-4E9F-9BCA-17AA8265BFC6}"/>
                  </a:ext>
                </a:extLst>
              </p:cNvPr>
              <p:cNvSpPr txBox="1"/>
              <p:nvPr/>
            </p:nvSpPr>
            <p:spPr>
              <a:xfrm>
                <a:off x="7595240" y="3501174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1681851-9EA1-4E9F-9BCA-17AA8265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40" y="3501174"/>
                <a:ext cx="181139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5191E759-951D-46B9-84E4-999B19BD7A9E}"/>
              </a:ext>
            </a:extLst>
          </p:cNvPr>
          <p:cNvSpPr/>
          <p:nvPr/>
        </p:nvSpPr>
        <p:spPr>
          <a:xfrm rot="16200000">
            <a:off x="2961823" y="1027341"/>
            <a:ext cx="306573" cy="5532295"/>
          </a:xfrm>
          <a:prstGeom prst="leftBrace">
            <a:avLst>
              <a:gd name="adj1" fmla="val 65952"/>
              <a:gd name="adj2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A0BD430-1D9B-45A2-9C9E-C51C4BDFC8A5}"/>
                  </a:ext>
                </a:extLst>
              </p:cNvPr>
              <p:cNvSpPr txBox="1"/>
              <p:nvPr/>
            </p:nvSpPr>
            <p:spPr>
              <a:xfrm>
                <a:off x="3024537" y="4376456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A0BD430-1D9B-45A2-9C9E-C51C4BDFC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37" y="4376456"/>
                <a:ext cx="181139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00CC1F-4F1E-48CB-87B3-3C06E65A10D1}"/>
              </a:ext>
            </a:extLst>
          </p:cNvPr>
          <p:cNvSpPr txBox="1"/>
          <p:nvPr/>
        </p:nvSpPr>
        <p:spPr>
          <a:xfrm>
            <a:off x="432088" y="5484311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Possíveis influências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0F1DE5-EF81-4186-97C2-8EC866ECABA4}"/>
              </a:ext>
            </a:extLst>
          </p:cNvPr>
          <p:cNvSpPr txBox="1"/>
          <p:nvPr/>
        </p:nvSpPr>
        <p:spPr>
          <a:xfrm>
            <a:off x="2635268" y="534581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Atrito</a:t>
            </a:r>
          </a:p>
          <a:p>
            <a:r>
              <a:rPr lang="pt-BR" dirty="0"/>
              <a:t>Restituição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1D2AB98-F407-4917-B0AF-069DD8A443EA}"/>
              </a:ext>
            </a:extLst>
          </p:cNvPr>
          <p:cNvSpPr txBox="1"/>
          <p:nvPr/>
        </p:nvSpPr>
        <p:spPr>
          <a:xfrm>
            <a:off x="6147545" y="5318188"/>
            <a:ext cx="244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Maneira de lançar</a:t>
            </a:r>
          </a:p>
          <a:p>
            <a:r>
              <a:rPr lang="pt-BR" dirty="0"/>
              <a:t>Altura do lançamento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F4A9BDDA-D1E2-470A-AC6F-737B515A4A0C}"/>
              </a:ext>
            </a:extLst>
          </p:cNvPr>
          <p:cNvSpPr/>
          <p:nvPr/>
        </p:nvSpPr>
        <p:spPr>
          <a:xfrm>
            <a:off x="2488828" y="5345811"/>
            <a:ext cx="161721" cy="646331"/>
          </a:xfrm>
          <a:prstGeom prst="leftBrace">
            <a:avLst>
              <a:gd name="adj1" fmla="val 65952"/>
              <a:gd name="adj2" fmla="val 46209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27F29E2-703D-46B0-8F10-07B2D118E91A}"/>
              </a:ext>
            </a:extLst>
          </p:cNvPr>
          <p:cNvSpPr txBox="1"/>
          <p:nvPr/>
        </p:nvSpPr>
        <p:spPr>
          <a:xfrm>
            <a:off x="3876826" y="5331999"/>
            <a:ext cx="2381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Resistência do ar</a:t>
            </a:r>
          </a:p>
          <a:p>
            <a:r>
              <a:rPr lang="pt-BR" dirty="0"/>
              <a:t>Distribuição de massa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E85245B-D4D9-402D-9AAD-BAEFB50FA421}"/>
              </a:ext>
            </a:extLst>
          </p:cNvPr>
          <p:cNvSpPr txBox="1"/>
          <p:nvPr/>
        </p:nvSpPr>
        <p:spPr>
          <a:xfrm>
            <a:off x="91441" y="997174"/>
            <a:ext cx="665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O fenômeno</a:t>
            </a:r>
          </a:p>
        </p:txBody>
      </p:sp>
      <p:pic>
        <p:nvPicPr>
          <p:cNvPr id="37" name="Imagem 36" descr="Uma imagem contendo mesa, piso, balcão, mulher&#10;&#10;Descrição gerada automaticamente">
            <a:extLst>
              <a:ext uri="{FF2B5EF4-FFF2-40B4-BE49-F238E27FC236}">
                <a16:creationId xmlns:a16="http://schemas.microsoft.com/office/drawing/2014/main" id="{9126C927-C6E6-45E7-BA1B-160DB22655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955" b="64623" l="40943" r="5636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016" t="40247" r="41713" b="32669"/>
          <a:stretch/>
        </p:blipFill>
        <p:spPr>
          <a:xfrm>
            <a:off x="3872602" y="1622225"/>
            <a:ext cx="1398792" cy="1474402"/>
          </a:xfrm>
          <a:prstGeom prst="rect">
            <a:avLst/>
          </a:prstGeom>
        </p:spPr>
      </p:pic>
      <p:pic>
        <p:nvPicPr>
          <p:cNvPr id="39" name="Imagem 38" descr="Mesa com livros em cima&#10;&#10;Descrição gerada automaticamente com confiança baixa">
            <a:extLst>
              <a:ext uri="{FF2B5EF4-FFF2-40B4-BE49-F238E27FC236}">
                <a16:creationId xmlns:a16="http://schemas.microsoft.com/office/drawing/2014/main" id="{0BDA5E1F-A0A6-4CD2-BB20-9D2C139F216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127" b="65238" l="48163" r="61175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537" t="39238" r="37199" b="31873"/>
          <a:stretch/>
        </p:blipFill>
        <p:spPr>
          <a:xfrm>
            <a:off x="926592" y="1620471"/>
            <a:ext cx="1153561" cy="15367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D41D8BA-5AC6-465D-9D4D-2C804017B4D3}"/>
              </a:ext>
            </a:extLst>
          </p:cNvPr>
          <p:cNvSpPr txBox="1"/>
          <p:nvPr/>
        </p:nvSpPr>
        <p:spPr>
          <a:xfrm>
            <a:off x="2731669" y="3995027"/>
            <a:ext cx="76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“face”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F747BC8-0FC3-4438-AFF5-86AAC474555D}"/>
              </a:ext>
            </a:extLst>
          </p:cNvPr>
          <p:cNvSpPr txBox="1"/>
          <p:nvPr/>
        </p:nvSpPr>
        <p:spPr>
          <a:xfrm>
            <a:off x="7293714" y="305062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“lado”</a:t>
            </a:r>
          </a:p>
        </p:txBody>
      </p:sp>
    </p:spTree>
    <p:extLst>
      <p:ext uri="{BB962C8B-B14F-4D97-AF65-F5344CB8AC3E}">
        <p14:creationId xmlns:p14="http://schemas.microsoft.com/office/powerpoint/2010/main" val="158151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6" grpId="0"/>
      <p:bldP spid="17" grpId="0"/>
      <p:bldP spid="18" grpId="0"/>
      <p:bldP spid="19" grpId="0"/>
      <p:bldP spid="20" grpId="0" animBg="1"/>
      <p:bldP spid="22" grpId="0"/>
      <p:bldP spid="3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5E3D358-2300-4ABB-A96C-5DB20B04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0A588D-0A77-420E-9734-BAF4C31B3458}"/>
              </a:ext>
            </a:extLst>
          </p:cNvPr>
          <p:cNvSpPr txBox="1"/>
          <p:nvPr/>
        </p:nvSpPr>
        <p:spPr>
          <a:xfrm>
            <a:off x="91440" y="992874"/>
            <a:ext cx="659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A máquina</a:t>
            </a:r>
          </a:p>
        </p:txBody>
      </p:sp>
    </p:spTree>
    <p:extLst>
      <p:ext uri="{BB962C8B-B14F-4D97-AF65-F5344CB8AC3E}">
        <p14:creationId xmlns:p14="http://schemas.microsoft.com/office/powerpoint/2010/main" val="29090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8BF2FB-33D2-46A4-B920-E090563F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372C92-5973-4848-8316-7C119AEF7EC3}"/>
              </a:ext>
            </a:extLst>
          </p:cNvPr>
          <p:cNvSpPr txBox="1"/>
          <p:nvPr/>
        </p:nvSpPr>
        <p:spPr>
          <a:xfrm>
            <a:off x="4448410" y="1481095"/>
            <a:ext cx="4640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u="sng" dirty="0">
                <a:solidFill>
                  <a:srgbClr val="384456"/>
                </a:solidFill>
                <a:latin typeface="+mj-lt"/>
              </a:rPr>
              <a:t>Definições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7B7753A-9FB9-43F1-9F30-0BB43FA18058}"/>
                  </a:ext>
                </a:extLst>
              </p:cNvPr>
              <p:cNvSpPr txBox="1"/>
              <p:nvPr/>
            </p:nvSpPr>
            <p:spPr>
              <a:xfrm>
                <a:off x="4824845" y="1758094"/>
                <a:ext cx="3848100" cy="334181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𝑒𝑛𝑒𝑟𝑔𝑖𝑎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pt-BR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𝑒𝑛𝑒𝑟𝑔𝑖𝑎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𝑓𝑎𝑐𝑒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pt-BR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𝑝𝑟𝑜𝑏𝑎𝑏𝑖𝑙𝑖𝑑𝑎𝑑𝑒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</m:oMath>
                  </m:oMathPara>
                </a14:m>
                <a:endParaRPr lang="pt-BR" b="0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𝑝𝑟𝑜𝑏𝑎𝑏𝑖𝑙𝑖𝑑𝑎𝑑𝑒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𝑓𝑎𝑐𝑒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7B7753A-9FB9-43F1-9F30-0BB43FA18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45" y="1758094"/>
                <a:ext cx="3848100" cy="3341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DC66D83-FDDD-4450-8D22-381716F48440}"/>
              </a:ext>
            </a:extLst>
          </p:cNvPr>
          <p:cNvGrpSpPr>
            <a:grpSpLocks noChangeAspect="1"/>
          </p:cNvGrpSpPr>
          <p:nvPr/>
        </p:nvGrpSpPr>
        <p:grpSpPr>
          <a:xfrm>
            <a:off x="1286011" y="2726415"/>
            <a:ext cx="1857204" cy="1101972"/>
            <a:chOff x="957685" y="2651205"/>
            <a:chExt cx="1857204" cy="1101972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745F00E-A4E7-415E-9595-2DF2B467A530}"/>
                </a:ext>
              </a:extLst>
            </p:cNvPr>
            <p:cNvGrpSpPr/>
            <p:nvPr/>
          </p:nvGrpSpPr>
          <p:grpSpPr>
            <a:xfrm>
              <a:off x="957685" y="2651205"/>
              <a:ext cx="1116000" cy="958768"/>
              <a:chOff x="1424221" y="2698830"/>
              <a:chExt cx="1116000" cy="958768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230D1B8F-6F5E-4540-88A5-8850788223A6}"/>
                  </a:ext>
                </a:extLst>
              </p:cNvPr>
              <p:cNvSpPr/>
              <p:nvPr/>
            </p:nvSpPr>
            <p:spPr>
              <a:xfrm>
                <a:off x="1424221" y="2698830"/>
                <a:ext cx="1116000" cy="958768"/>
              </a:xfrm>
              <a:prstGeom prst="ellipse">
                <a:avLst/>
              </a:prstGeom>
              <a:solidFill>
                <a:srgbClr val="FFFFFF">
                  <a:alpha val="64706"/>
                </a:srgbClr>
              </a:solidFill>
              <a:ln>
                <a:solidFill>
                  <a:srgbClr val="FFFFFF">
                    <a:alpha val="64706"/>
                  </a:srgbClr>
                </a:solidFill>
              </a:ln>
              <a:scene3d>
                <a:camera prst="isometricOffAxis2Top">
                  <a:rot lat="19635262" lon="3289556" rev="19715224"/>
                </a:camera>
                <a:lightRig rig="balanced" dir="t">
                  <a:rot lat="0" lon="0" rev="16800000"/>
                </a:lightRig>
              </a:scene3d>
              <a:sp3d extrusionH="1060450">
                <a:bevelT w="165100" prst="coolSlant"/>
                <a:bevelB w="152400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31262C34-A3CD-4B36-B993-23D13BDFCC98}"/>
                  </a:ext>
                </a:extLst>
              </p:cNvPr>
              <p:cNvSpPr/>
              <p:nvPr/>
            </p:nvSpPr>
            <p:spPr>
              <a:xfrm rot="19660105">
                <a:off x="1475829" y="2881334"/>
                <a:ext cx="1031833" cy="612810"/>
              </a:xfrm>
              <a:prstGeom prst="ellipse">
                <a:avLst/>
              </a:prstGeom>
              <a:solidFill>
                <a:srgbClr val="183CAE">
                  <a:alpha val="65098"/>
                </a:srgbClr>
              </a:solidFill>
              <a:ln w="3175">
                <a:noFill/>
              </a:ln>
              <a:scene3d>
                <a:camera prst="perspectiveRelaxedModerately"/>
                <a:lightRig rig="balanced" dir="t">
                  <a:rot lat="0" lon="0" rev="14400000"/>
                </a:lightRig>
              </a:scene3d>
              <a:sp3d prstMaterial="dkEdge">
                <a:bevelT w="31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B191DD0B-AAB8-467B-A615-DDC338E28359}"/>
                </a:ext>
              </a:extLst>
            </p:cNvPr>
            <p:cNvCxnSpPr>
              <a:endCxn id="7" idx="6"/>
            </p:cNvCxnSpPr>
            <p:nvPr/>
          </p:nvCxnSpPr>
          <p:spPr>
            <a:xfrm flipV="1">
              <a:off x="1525209" y="2864192"/>
              <a:ext cx="435933" cy="242863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E6BCA26-A40E-4B05-9905-CD45F3C58A62}"/>
                </a:ext>
              </a:extLst>
            </p:cNvPr>
            <p:cNvSpPr txBox="1"/>
            <p:nvPr/>
          </p:nvSpPr>
          <p:spPr>
            <a:xfrm>
              <a:off x="1579345" y="2945923"/>
              <a:ext cx="327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4"/>
                  </a:solidFill>
                </a:rPr>
                <a:t>R</a:t>
              </a:r>
            </a:p>
          </p:txBody>
        </p:sp>
        <p:sp>
          <p:nvSpPr>
            <p:cNvPr id="14" name="Chave Direita 13">
              <a:extLst>
                <a:ext uri="{FF2B5EF4-FFF2-40B4-BE49-F238E27FC236}">
                  <a16:creationId xmlns:a16="http://schemas.microsoft.com/office/drawing/2014/main" id="{AE4590E0-B1B0-406D-B03F-314BBCC0291F}"/>
                </a:ext>
              </a:extLst>
            </p:cNvPr>
            <p:cNvSpPr/>
            <p:nvPr/>
          </p:nvSpPr>
          <p:spPr>
            <a:xfrm rot="19392138">
              <a:off x="2281668" y="2684785"/>
              <a:ext cx="195645" cy="1068392"/>
            </a:xfrm>
            <a:prstGeom prst="rightBrace">
              <a:avLst>
                <a:gd name="adj1" fmla="val 44199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B5BCCE8-3A2E-4A56-AA34-62B25A1C54C5}"/>
                </a:ext>
              </a:extLst>
            </p:cNvPr>
            <p:cNvSpPr txBox="1"/>
            <p:nvPr/>
          </p:nvSpPr>
          <p:spPr>
            <a:xfrm>
              <a:off x="2406076" y="2922389"/>
              <a:ext cx="408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H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739AD32B-5FAC-4745-B349-3EDFA859E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1" y="1962257"/>
            <a:ext cx="3288343" cy="293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1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C2716C9-F23C-4D92-92BE-40F5EE6D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AAEF4A-D9F7-4FFE-A272-8B853B44E1B7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Arranjo canônico para sistema de dois níveis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9E45B8-4C62-476B-8C8B-11DD32679CC7}"/>
              </a:ext>
            </a:extLst>
          </p:cNvPr>
          <p:cNvSpPr txBox="1"/>
          <p:nvPr/>
        </p:nvSpPr>
        <p:spPr>
          <a:xfrm>
            <a:off x="160868" y="1885206"/>
            <a:ext cx="172719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/>
              <a:t>D</a:t>
            </a:r>
            <a:r>
              <a:rPr lang="pt-BR" sz="1800" dirty="0"/>
              <a:t>istribuição de </a:t>
            </a:r>
          </a:p>
          <a:p>
            <a:pPr algn="ctr">
              <a:lnSpc>
                <a:spcPct val="150000"/>
              </a:lnSpc>
            </a:pPr>
            <a:r>
              <a:rPr lang="pt-BR" sz="1800" dirty="0"/>
              <a:t>Boltzmann 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50EA5F-044B-4E30-B2EC-D0FA445963F2}"/>
              </a:ext>
            </a:extLst>
          </p:cNvPr>
          <p:cNvSpPr txBox="1"/>
          <p:nvPr/>
        </p:nvSpPr>
        <p:spPr>
          <a:xfrm>
            <a:off x="138642" y="3389641"/>
            <a:ext cx="190076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/>
              <a:t>Normalização das </a:t>
            </a:r>
          </a:p>
          <a:p>
            <a:pPr algn="ctr">
              <a:lnSpc>
                <a:spcPct val="150000"/>
              </a:lnSpc>
            </a:pPr>
            <a:r>
              <a:rPr lang="pt-BR" sz="1800" dirty="0"/>
              <a:t>probabilidades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CCF407E-1317-49B7-B21E-68FC40E066B7}"/>
                  </a:ext>
                </a:extLst>
              </p:cNvPr>
              <p:cNvSpPr txBox="1"/>
              <p:nvPr/>
            </p:nvSpPr>
            <p:spPr>
              <a:xfrm>
                <a:off x="1788583" y="3524358"/>
                <a:ext cx="7319433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=1⇔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pt-BR" sz="18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CCF407E-1317-49B7-B21E-68FC40E0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583" y="3524358"/>
                <a:ext cx="7319433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821B6BA-232A-40FD-AB65-2E0F30755226}"/>
                  </a:ext>
                </a:extLst>
              </p:cNvPr>
              <p:cNvSpPr txBox="1"/>
              <p:nvPr/>
            </p:nvSpPr>
            <p:spPr>
              <a:xfrm>
                <a:off x="1089025" y="4859832"/>
                <a:ext cx="6965950" cy="750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sz="18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; </m:t>
                          </m:r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𝑭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borderBox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821B6BA-232A-40FD-AB65-2E0F3075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4859832"/>
                <a:ext cx="6965950" cy="750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CC5E2C4-34FD-4D60-A5A1-01DB0936ABEB}"/>
                  </a:ext>
                </a:extLst>
              </p:cNvPr>
              <p:cNvSpPr txBox="1"/>
              <p:nvPr/>
            </p:nvSpPr>
            <p:spPr>
              <a:xfrm>
                <a:off x="2039408" y="1740391"/>
                <a:ext cx="1816075" cy="1525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CC5E2C4-34FD-4D60-A5A1-01DB0936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08" y="1740391"/>
                <a:ext cx="1816075" cy="1525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9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4D5442-8E59-4663-94D0-2B061E2D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9F6213-01A0-43FA-9B7C-A70878BADE44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Movimento de um cilindro em queda livre</a:t>
            </a:r>
          </a:p>
        </p:txBody>
      </p:sp>
      <p:pic>
        <p:nvPicPr>
          <p:cNvPr id="4" name="Imagem 3" descr="Mapa com linhas coloridas&#10;&#10;Descrição gerada automaticamente com confiança média">
            <a:extLst>
              <a:ext uri="{FF2B5EF4-FFF2-40B4-BE49-F238E27FC236}">
                <a16:creationId xmlns:a16="http://schemas.microsoft.com/office/drawing/2014/main" id="{8CEE40CE-EFBF-4167-9C5B-CC7748347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717"/>
            <a:ext cx="3448050" cy="3093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8B84AC7-9ACA-4F97-89C5-00A831518AAA}"/>
                  </a:ext>
                </a:extLst>
              </p:cNvPr>
              <p:cNvSpPr txBox="1"/>
              <p:nvPr/>
            </p:nvSpPr>
            <p:spPr>
              <a:xfrm>
                <a:off x="5492587" y="978589"/>
                <a:ext cx="3343275" cy="2003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func>
                                    <m:func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func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func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800" b="0" dirty="0"/>
              </a:p>
              <a:p>
                <a:pPr>
                  <a:lnSpc>
                    <a:spcPct val="150000"/>
                  </a:lnSpc>
                </a:pPr>
                <a:endParaRPr lang="pt-BR" sz="1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8B84AC7-9ACA-4F97-89C5-00A831518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587" y="978589"/>
                <a:ext cx="3343275" cy="2003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A9BC3EA-5649-4737-A796-40241DAF71A9}"/>
              </a:ext>
            </a:extLst>
          </p:cNvPr>
          <p:cNvSpPr txBox="1"/>
          <p:nvPr/>
        </p:nvSpPr>
        <p:spPr>
          <a:xfrm>
            <a:off x="3343275" y="1854425"/>
            <a:ext cx="226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Velocidades angulares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899DE53-685E-4CBF-8F56-89EEB163E706}"/>
                  </a:ext>
                </a:extLst>
              </p:cNvPr>
              <p:cNvSpPr txBox="1"/>
              <p:nvPr/>
            </p:nvSpPr>
            <p:spPr>
              <a:xfrm>
                <a:off x="5370886" y="3320713"/>
                <a:ext cx="3343275" cy="161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pt-BR" sz="1800" b="0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899DE53-685E-4CBF-8F56-89EEB163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886" y="3320713"/>
                <a:ext cx="3343275" cy="1617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5BB2AC58-C758-42BE-B0C9-A025E8E6815D}"/>
              </a:ext>
            </a:extLst>
          </p:cNvPr>
          <p:cNvSpPr txBox="1"/>
          <p:nvPr/>
        </p:nvSpPr>
        <p:spPr>
          <a:xfrm>
            <a:off x="3343275" y="3792229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Momentos de inércia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B6682-2D9F-486B-8A43-CCC069858765}"/>
                  </a:ext>
                </a:extLst>
              </p:cNvPr>
              <p:cNvSpPr txBox="1"/>
              <p:nvPr/>
            </p:nvSpPr>
            <p:spPr>
              <a:xfrm>
                <a:off x="3077743" y="5309256"/>
                <a:ext cx="4586286" cy="773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𝑀𝑔h</m:t>
                          </m:r>
                          <m:r>
                            <m:rPr>
                              <m:nor/>
                            </m:rPr>
                            <a:rPr lang="pt-BR" sz="1800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e>
                      </m:borderBox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B6682-2D9F-486B-8A43-CCC069858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3" y="5309256"/>
                <a:ext cx="4586286" cy="77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322BDE-D8D5-421B-B84D-76643E41464B}"/>
              </a:ext>
            </a:extLst>
          </p:cNvPr>
          <p:cNvSpPr txBox="1"/>
          <p:nvPr/>
        </p:nvSpPr>
        <p:spPr>
          <a:xfrm>
            <a:off x="1437971" y="5506711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Energia mecânica</a:t>
            </a:r>
          </a:p>
        </p:txBody>
      </p:sp>
    </p:spTree>
    <p:extLst>
      <p:ext uri="{BB962C8B-B14F-4D97-AF65-F5344CB8AC3E}">
        <p14:creationId xmlns:p14="http://schemas.microsoft.com/office/powerpoint/2010/main" val="21128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37FD51A-135D-4109-8AE4-718DED6D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8508CF-D09E-4DFB-8C49-3396A365527F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Movimento de um cilindro em queda livre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98CD64-6376-4695-8264-F51B7B2C8FE9}"/>
              </a:ext>
            </a:extLst>
          </p:cNvPr>
          <p:cNvSpPr txBox="1"/>
          <p:nvPr/>
        </p:nvSpPr>
        <p:spPr>
          <a:xfrm>
            <a:off x="3910024" y="1773717"/>
            <a:ext cx="137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Lagrangeana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58E9CCB-9803-475C-9CB9-B4190AEC7F24}"/>
                  </a:ext>
                </a:extLst>
              </p:cNvPr>
              <p:cNvSpPr txBox="1"/>
              <p:nvPr/>
            </p:nvSpPr>
            <p:spPr>
              <a:xfrm>
                <a:off x="3622748" y="2117044"/>
                <a:ext cx="4586286" cy="650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𝑀𝑔h</m:t>
                      </m:r>
                      <m:r>
                        <m:rPr>
                          <m:nor/>
                        </m:rPr>
                        <a:rPr lang="pt-BR" sz="1800" dirty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58E9CCB-9803-475C-9CB9-B4190AEC7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748" y="2117044"/>
                <a:ext cx="4586286" cy="6506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053CA5-977F-4228-9726-63A212B72163}"/>
              </a:ext>
            </a:extLst>
          </p:cNvPr>
          <p:cNvSpPr txBox="1"/>
          <p:nvPr/>
        </p:nvSpPr>
        <p:spPr>
          <a:xfrm>
            <a:off x="3940149" y="3005263"/>
            <a:ext cx="38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Momentos canonicamente conjugados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46566D2-48B5-43F6-94FF-DF0B83137638}"/>
                  </a:ext>
                </a:extLst>
              </p:cNvPr>
              <p:cNvSpPr txBox="1"/>
              <p:nvPr/>
            </p:nvSpPr>
            <p:spPr>
              <a:xfrm>
                <a:off x="3471898" y="3347585"/>
                <a:ext cx="5679281" cy="165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func>
                                    <m:func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18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pt-B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1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  <m:acc>
                                <m:accPr>
                                  <m:chr m:val="̇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acc>
                                <m:accPr>
                                  <m:chr m:val="̇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BR" sz="1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1800" b="0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46566D2-48B5-43F6-94FF-DF0B8313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98" y="3347585"/>
                <a:ext cx="5679281" cy="165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966C89-D000-49D6-A851-16E75574B68B}"/>
                  </a:ext>
                </a:extLst>
              </p:cNvPr>
              <p:cNvSpPr txBox="1"/>
              <p:nvPr/>
            </p:nvSpPr>
            <p:spPr>
              <a:xfrm>
                <a:off x="2262358" y="5421546"/>
                <a:ext cx="6410587" cy="89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func>
                                <m:func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𝑀𝑔h</m:t>
                          </m:r>
                        </m:e>
                      </m:borderBox>
                      <m:r>
                        <m:rPr>
                          <m:nor/>
                        </m:rPr>
                        <a:rPr lang="pt-BR" sz="1800" dirty="0">
                          <a:solidFill>
                            <a:srgbClr val="C00000"/>
                          </a:solidFill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966C89-D000-49D6-A851-16E75574B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58" y="5421546"/>
                <a:ext cx="6410587" cy="896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6E0427-505A-4395-8812-65B27B5E65FD}"/>
              </a:ext>
            </a:extLst>
          </p:cNvPr>
          <p:cNvSpPr txBox="1"/>
          <p:nvPr/>
        </p:nvSpPr>
        <p:spPr>
          <a:xfrm>
            <a:off x="1042965" y="5685336"/>
            <a:ext cx="19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Energia mecânica</a:t>
            </a:r>
          </a:p>
        </p:txBody>
      </p:sp>
      <p:pic>
        <p:nvPicPr>
          <p:cNvPr id="17" name="Imagem 16" descr="Mapa com linhas coloridas&#10;&#10;Descrição gerada automaticamente com confiança média">
            <a:extLst>
              <a:ext uri="{FF2B5EF4-FFF2-40B4-BE49-F238E27FC236}">
                <a16:creationId xmlns:a16="http://schemas.microsoft.com/office/drawing/2014/main" id="{FF57BC5D-50C7-4486-98B0-A80E3536D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717"/>
            <a:ext cx="3448050" cy="30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ACE06BB-6F66-E643-DCC1-5E5C6304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46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8CB427C-690F-C775-A661-E02B74ED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BB8C23-53D8-CF53-41AF-C65D2DAFB56D}"/>
              </a:ext>
            </a:extLst>
          </p:cNvPr>
          <p:cNvSpPr txBox="1"/>
          <p:nvPr/>
        </p:nvSpPr>
        <p:spPr>
          <a:xfrm>
            <a:off x="5286375" y="6643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701624-FA2F-4786-B3D5-8F4F9E3E6397}"/>
              </a:ext>
            </a:extLst>
          </p:cNvPr>
          <p:cNvSpPr txBox="1"/>
          <p:nvPr/>
        </p:nvSpPr>
        <p:spPr>
          <a:xfrm>
            <a:off x="76200" y="619125"/>
            <a:ext cx="543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Distribuição considerando a multiplicidade dos estados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71C9FDB-CD04-40CB-9DB8-E6B28A7E98E6}"/>
                  </a:ext>
                </a:extLst>
              </p:cNvPr>
              <p:cNvSpPr txBox="1"/>
              <p:nvPr/>
            </p:nvSpPr>
            <p:spPr>
              <a:xfrm>
                <a:off x="76200" y="1018138"/>
                <a:ext cx="5629276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solidFill>
                                        <a:srgbClr val="183CA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pt-BR" i="1">
                                          <a:solidFill>
                                            <a:srgbClr val="183C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solidFill>
                                        <a:srgbClr val="183CA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pt-BR" i="1">
                                          <a:solidFill>
                                            <a:srgbClr val="183C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71C9FDB-CD04-40CB-9DB8-E6B28A7E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018138"/>
                <a:ext cx="5629276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EDC322C-08DC-4445-A866-E6F3184AF8E2}"/>
                  </a:ext>
                </a:extLst>
              </p:cNvPr>
              <p:cNvSpPr txBox="1"/>
              <p:nvPr/>
            </p:nvSpPr>
            <p:spPr>
              <a:xfrm>
                <a:off x="-904875" y="2628151"/>
                <a:ext cx="9144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=1⇔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=2∙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EDC322C-08DC-4445-A866-E6F3184AF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4875" y="2628151"/>
                <a:ext cx="914400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51A2BFD-AF7F-4040-B976-761E9499C441}"/>
                  </a:ext>
                </a:extLst>
              </p:cNvPr>
              <p:cNvSpPr txBox="1"/>
              <p:nvPr/>
            </p:nvSpPr>
            <p:spPr>
              <a:xfrm>
                <a:off x="1" y="3508220"/>
                <a:ext cx="7717665" cy="662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2∙</m:t>
                              </m:r>
                              <m:d>
                                <m:dPr>
                                  <m:ctrlPr>
                                    <a:rPr lang="pt-BR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pt-BR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; 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2∙</m:t>
                              </m:r>
                              <m:d>
                                <m:dPr>
                                  <m:ctrlPr>
                                    <a:rPr lang="pt-BR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51A2BFD-AF7F-4040-B976-761E9499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08220"/>
                <a:ext cx="7717665" cy="662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EA36722-6135-408A-A235-4F631E286D30}"/>
                  </a:ext>
                </a:extLst>
              </p:cNvPr>
              <p:cNvSpPr txBox="1"/>
              <p:nvPr/>
            </p:nvSpPr>
            <p:spPr>
              <a:xfrm>
                <a:off x="-130175" y="4440035"/>
                <a:ext cx="6965950" cy="750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sz="18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; </m:t>
                          </m:r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𝑭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borderBox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EA36722-6135-408A-A235-4F631E286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175" y="4440035"/>
                <a:ext cx="6965950" cy="750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25580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205</Words>
  <Application>Microsoft Office PowerPoint</Application>
  <PresentationFormat>Apresentação na tela (4:3)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Souza Matias</dc:creator>
  <cp:lastModifiedBy>Mateus Maciel Vivaldi</cp:lastModifiedBy>
  <cp:revision>267</cp:revision>
  <dcterms:created xsi:type="dcterms:W3CDTF">2020-01-13T01:45:47Z</dcterms:created>
  <dcterms:modified xsi:type="dcterms:W3CDTF">2022-05-17T22:55:52Z</dcterms:modified>
</cp:coreProperties>
</file>