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BDBFB9"/>
    <a:srgbClr val="8FD1B5"/>
    <a:srgbClr val="99BACC"/>
    <a:srgbClr val="F8FAF4"/>
    <a:srgbClr val="F4F7F3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62AB-4B20-4C56-AEB0-61029ADCA86F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0B03-2CA7-4EC5-9540-405E5F5FA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682BA-7CA3-4FFB-910E-E0F917C29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DA2-B2C7-434D-BD5F-E4B46C6DF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F14BC9-790E-4F0C-AF3A-3E3A3AC3B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23599-A86A-42D5-A5C3-F0B37DC37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6E0C14D-1905-4525-A1CE-E4E9E78D6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895BDB-B83C-4FFC-AA61-8EE6845F2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4C4FD77-0433-40D4-B2C1-026FB5112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94F90B-A19F-466D-B2CA-D28ED4160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7299F-2B83-440F-BB99-24AEE2C56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0A9BDF-2AB0-4916-9716-FA2B487DD3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6A3437-6DD1-4886-B6AD-88AA236ACE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66E5C3-D671-4814-8B06-645847106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cor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133600"/>
            <a:ext cx="7772400" cy="1012825"/>
          </a:xfrm>
        </p:spPr>
        <p:txBody>
          <a:bodyPr>
            <a:normAutofit fontScale="90000"/>
          </a:bodyPr>
          <a:lstStyle/>
          <a:p>
            <a:r>
              <a:rPr lang="en-US" sz="6800" smtClean="0"/>
              <a:t>Expression Language</a:t>
            </a:r>
            <a:endParaRPr lang="en-US" sz="6800"/>
          </a:p>
        </p:txBody>
      </p:sp>
      <p:sp>
        <p:nvSpPr>
          <p:cNvPr id="5" name="Rectangle 4"/>
          <p:cNvSpPr/>
          <p:nvPr/>
        </p:nvSpPr>
        <p:spPr>
          <a:xfrm>
            <a:off x="2590800" y="61722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Msc : Lê Gia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“static” method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12334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Tạo một lớp Java ( 1 Bean ) 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Ex:</a:t>
            </a:r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8" y="2362200"/>
            <a:ext cx="89265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Tạo Tag Library Descriptor</a:t>
            </a:r>
            <a:endParaRPr lang="en-US" sz="36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64230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Sau khi định nghĩa hàm, tên hàm cần được ánh xạ với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thông qua tập tin Tag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Library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Descriptor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(.TLD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TLD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sử dụng cú pháp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để ánh xạ.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Lưu TLD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trong thư mục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WEB-INF/tlds</a:t>
            </a:r>
          </a:p>
          <a:p>
            <a:pPr algn="just" eaLnBrk="1" hangingPunct="1">
              <a:lnSpc>
                <a:spcPct val="8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&lt;?xml version="1.0" encoding="UTF-8"?&gt;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&lt;taglib version="2.0" xmlns="http://java.sun.com/xml/ns/j2ee" xmlns:xsi="http://www.w3.org/2001/XMLSchema-instance" xsi:schemaLocation="http://java.sun.com/xml/ns/j2ee web-jsptaglibrary_2_0.xsd"&gt;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&lt;tlib-version&gt;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&lt;/tlib-version&gt;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&lt;function&gt;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&lt;description&gt;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information description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&lt;/description&gt;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&lt;name&gt;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&lt;/name&gt;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&lt;function-class&gt;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Java class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&lt;/function-class&gt;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    &lt;function-signature&gt;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declared method with parameters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&lt;/function-signature&gt;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  &lt;/function&gt;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&lt;/taglib&gt;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 fontScale="90000"/>
          </a:bodyPr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Expression Languages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Tag Library Descriptor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00" y="1057275"/>
            <a:ext cx="69437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250825" y="6107113"/>
            <a:ext cx="88931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Click Next button</a:t>
            </a:r>
            <a:endParaRPr lang="vi-VN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 fontScale="90000"/>
          </a:bodyPr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Expression Languages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Tag Library Descriptor</a:t>
            </a:r>
          </a:p>
        </p:txBody>
      </p:sp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1062038"/>
            <a:ext cx="69437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50825" y="5827713"/>
            <a:ext cx="889317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Click Finish button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taglig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với phần mở rộng là .tld lưu tại thư mục WEB-INF/tlds </a:t>
            </a:r>
            <a:endParaRPr lang="vi-V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2665413" y="1720850"/>
            <a:ext cx="712787" cy="2143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Arial" charset="0"/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3378200" y="1812925"/>
            <a:ext cx="38338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7207250" y="1665288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cs typeface="Arial" charset="0"/>
              </a:rPr>
              <a:t>Gõ tên taglib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6078538" y="2500313"/>
            <a:ext cx="712787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Arial" charset="0"/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6805613" y="2579688"/>
            <a:ext cx="4445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7245350" y="2228850"/>
            <a:ext cx="1898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cs typeface="Arial" charset="0"/>
              </a:rPr>
              <a:t>Tìm thư mục chứa </a:t>
            </a:r>
            <a:r>
              <a:rPr lang="en-US" sz="1600">
                <a:latin typeface="Times New Roman" pitchFamily="18" charset="0"/>
                <a:cs typeface="Arial" charset="0"/>
              </a:rPr>
              <a:t>taglib</a:t>
            </a:r>
            <a:r>
              <a:rPr lang="en-US" sz="1600">
                <a:latin typeface="Times New Roman" pitchFamily="18" charset="0"/>
                <a:cs typeface="Arial" charset="0"/>
              </a:rPr>
              <a:t>. </a:t>
            </a:r>
            <a:r>
              <a:rPr lang="en-US" sz="1600" smtClean="0">
                <a:latin typeface="Times New Roman" pitchFamily="18" charset="0"/>
                <a:cs typeface="Arial" charset="0"/>
              </a:rPr>
              <a:t>Nên để mặc định</a:t>
            </a:r>
            <a:endParaRPr lang="en-US" sz="160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bldLvl="2"/>
      <p:bldP spid="120838" grpId="0" animBg="1"/>
      <p:bldP spid="120839" grpId="0" animBg="1"/>
      <p:bldP spid="120840" grpId="0"/>
      <p:bldP spid="120841" grpId="0" animBg="1"/>
      <p:bldP spid="120842" grpId="0" animBg="1"/>
      <p:bldP spid="120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 fontScale="90000"/>
          </a:bodyPr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Expression Languages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Tag Library Descriptor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4206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Chĩnh sửa file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tld </a:t>
            </a:r>
            <a:endParaRPr lang="vi-VN" sz="20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3375"/>
            <a:ext cx="91440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6288" y="4924425"/>
            <a:ext cx="2782887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/>
          </a:bodyPr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Truy cập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JSP 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31337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Để truy cập function trong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TLD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thông qua trang JSP , ta cần d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TLD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thông qua taglib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directive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Trong dẫn hướng biên dịch, ta cần có prefix và vị trí lưu của file TLD.</a:t>
            </a:r>
            <a:endParaRPr lang="pt-BR" sz="240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pt-BR" sz="2400" smtClean="0">
                <a:latin typeface="Times New Roman" pitchFamily="18" charset="0"/>
                <a:cs typeface="Times New Roman" pitchFamily="18" charset="0"/>
              </a:rPr>
              <a:t>&lt;%@taglib prefix=“prefix” uri=“path” %&gt;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b="1" u="sng" smtClean="0">
                <a:latin typeface="Times New Roman" pitchFamily="18" charset="0"/>
                <a:cs typeface="Times New Roman" pitchFamily="18" charset="0"/>
              </a:rPr>
              <a:t>Cú pháp truy cập như sau :</a:t>
            </a:r>
            <a:endParaRPr lang="en-US" sz="2400" b="1" u="sng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&lt;%= ${prefix:funcName(args)} %&gt;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89" y="3276600"/>
            <a:ext cx="9028412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 fontScale="90000"/>
          </a:bodyPr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Expression Languages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6563" y="1312863"/>
            <a:ext cx="6180137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JSP Standard Tag Library</a:t>
            </a:r>
            <a:r>
              <a:rPr lang="en-US" sz="4800" b="1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9144000" cy="2057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Là một thư viện các predefined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tags (by Sun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cung cấp một tập các thẻ để sử dụng trong lập trình JSP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Cho phép dùng thẻ mà không cần code Java trong JSP.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Chạy chậm hơn code Java trực tiếp.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428875" y="3246588"/>
            <a:ext cx="4419600" cy="7620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200" b="1">
                <a:solidFill>
                  <a:schemeClr val="bg1"/>
                </a:solidFill>
                <a:cs typeface="Arial" charset="0"/>
              </a:rPr>
              <a:t>JSP Standard Tag Library (JSTL)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0963" y="5532588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Core Tag Library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00488" y="5548463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I18N &amp; Formatting Tag Library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933575" y="5532588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SQL Tag Library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419975" y="5532588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XML Tag Library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656263" y="5535763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Function Library</a:t>
            </a:r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906463" y="4008588"/>
            <a:ext cx="7394575" cy="1541463"/>
            <a:chOff x="906463" y="2689225"/>
            <a:chExt cx="7394575" cy="1541463"/>
          </a:xfrm>
        </p:grpSpPr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4714875" y="2689225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906463" y="3298825"/>
              <a:ext cx="380841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08050" y="3313113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714875" y="3298825"/>
              <a:ext cx="35861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741613" y="3282950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491288" y="3313113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8286750" y="3298825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722813" y="3316288"/>
              <a:ext cx="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Core Tag Library</a:t>
            </a:r>
            <a:r>
              <a:rPr lang="en-US" sz="4800" b="1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335088"/>
            <a:ext cx="8820150" cy="5522912"/>
          </a:xfrm>
        </p:spPr>
        <p:txBody>
          <a:bodyPr/>
          <a:lstStyle/>
          <a:p>
            <a:pPr algn="just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library contains the tags for looping, expression evaluation, handle flow controls, and basic input and output. </a:t>
            </a:r>
          </a:p>
          <a:p>
            <a:pPr algn="just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It can be declared by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&lt;%@ taglib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prefix=“c”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uri= “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hlinkClick r:id="rId3"/>
              </a:rPr>
              <a:t>http://java.sun.com/jsp/jstl/core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” %&gt;.</a:t>
            </a:r>
          </a:p>
          <a:p>
            <a:pPr algn="just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General Purpose Tags</a:t>
            </a:r>
          </a:p>
          <a:p>
            <a:pPr lvl="1" algn="just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Are used to set, remove and display variable values that are created within a JSP page. </a:t>
            </a:r>
          </a:p>
          <a:p>
            <a:pPr lvl="1" algn="just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core tag library contains tags for getting, setting and displaying attribute values.</a:t>
            </a:r>
            <a:endParaRPr lang="vi-V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br>
              <a:rPr lang="en-US" sz="4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Core Tag Library – General Purposes</a:t>
            </a:r>
          </a:p>
        </p:txBody>
      </p:sp>
      <p:graphicFrame>
        <p:nvGraphicFramePr>
          <p:cNvPr id="89168" name="Group 80"/>
          <p:cNvGraphicFramePr>
            <a:graphicFrameLocks noGrp="1"/>
          </p:cNvGraphicFramePr>
          <p:nvPr>
            <p:ph type="tbl" idx="4294967295"/>
          </p:nvPr>
        </p:nvGraphicFramePr>
        <p:xfrm>
          <a:off x="93663" y="1285875"/>
          <a:ext cx="9010650" cy="5580380"/>
        </p:xfrm>
        <a:graphic>
          <a:graphicData uri="http://schemas.openxmlformats.org/drawingml/2006/table">
            <a:tbl>
              <a:tblPr/>
              <a:tblGrid>
                <a:gridCol w="1681162"/>
                <a:gridCol w="7329488"/>
              </a:tblGrid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Tags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&lt;c:set&gt;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&lt;c:set var=“varName” value=“value”   scope=“page|request|session|application” /&gt;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Assigns a value to a variable in scope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&lt;c:set var=”simple” value=”${2+1}”/&gt;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&lt;c:remove&gt;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&lt;c:remove var=“varName” scope=“page|request|session|application” /&gt;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Remove a scope variable. This is an empty tag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 : &lt;c:remove var=”simple” scope=”page”/&gt;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&lt;c:out&gt;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&lt;c:out value=“value|expression” escapeXml=“true|false” default=“defaultValue” /&gt;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Evaluate an expression &amp; store the result in the current JspWrite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&lt;c:out value=”${simple}”/&gt;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&lt;c:catch&gt;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&lt;c:catch [var=”varName”]&gt;…&lt;/c:catch&gt;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Provides an exception handling functionality, such as try-catch, inside JSP pages without using scriptlets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: Cơ Bản</a:t>
            </a:r>
            <a:endParaRPr lang="en-US" sz="3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447800"/>
            <a:ext cx="8937625" cy="541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Cho phép JSP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developers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truy cập các đối tượng Java thông qua tag. Được dùng hiển thị nội dung động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Chia làm 2 nhóm :</a:t>
            </a:r>
            <a:endParaRPr lang="en-US" sz="2400" b="1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JSP Standard Tag Library expert group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JSP 2.0 expert group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${EL Expression}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JSP EL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expressions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được dùng trong</a:t>
            </a:r>
            <a:endParaRPr lang="en-US" sz="2400" b="1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Static text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Standard and Custom tags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Thuận lợi :</a:t>
            </a:r>
            <a:endParaRPr lang="en-US" sz="2400" b="1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Cú pháp rõ ràng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Đơn giản và mạnh mẽ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Dễ dàng truy cập data trong Bean.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Core Tag Library – Example 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350" y="4010025"/>
            <a:ext cx="40481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25" y="1322388"/>
            <a:ext cx="8867775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915400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Core Tag Library – Decision Making</a:t>
            </a:r>
          </a:p>
        </p:txBody>
      </p:sp>
      <p:graphicFrame>
        <p:nvGraphicFramePr>
          <p:cNvPr id="62608" name="Group 144"/>
          <p:cNvGraphicFramePr>
            <a:graphicFrameLocks noGrp="1"/>
          </p:cNvGraphicFramePr>
          <p:nvPr>
            <p:ph type="tbl" idx="4294967295"/>
          </p:nvPr>
        </p:nvGraphicFramePr>
        <p:xfrm>
          <a:off x="217758" y="1676400"/>
          <a:ext cx="8821738" cy="4812665"/>
        </p:xfrm>
        <a:graphic>
          <a:graphicData uri="http://schemas.openxmlformats.org/drawingml/2006/table">
            <a:tbl>
              <a:tblPr/>
              <a:tblGrid>
                <a:gridCol w="1481138"/>
                <a:gridCol w="7340600"/>
              </a:tblGrid>
              <a:tr h="3619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Tags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&lt;c:if&gt;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c:if test =“testcondition” var=“varName” scope=“page | request | session | application”&gt;…&lt;/c:if&gt;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used for conditional execution of the code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a container tag that allows the execution of the body if the test attribute evaluates to 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9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&lt;c:choose&gt;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c:choose&gt;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&lt;c:when test=”cond”&gt;...&lt;/c:when&gt;&lt;c:otherwise&gt;…&lt;/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c:otherwise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c:choose&gt;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similar to the switch statement in Java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Performs conditional block execution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Multiple &lt;c:when&gt; tags can be embedded in a &lt;c:choose&gt; tag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If none of the conditions evaluates to true, then the body of &lt;c:otherwise&gt; tag is processed.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Core Tag Library – Example</a:t>
            </a:r>
          </a:p>
        </p:txBody>
      </p:sp>
      <p:pic>
        <p:nvPicPr>
          <p:cNvPr id="64564" name="Picture 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350" y="3700463"/>
            <a:ext cx="5200650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625" y="1414463"/>
            <a:ext cx="8237538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Core Tag Library – Example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1274763"/>
            <a:ext cx="8963025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4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75" y="3648075"/>
            <a:ext cx="4048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Core Tag Library – Example</a:t>
            </a:r>
          </a:p>
        </p:txBody>
      </p:sp>
      <p:pic>
        <p:nvPicPr>
          <p:cNvPr id="2355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6825"/>
            <a:ext cx="4267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1763" y="1331913"/>
            <a:ext cx="3932237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0975" y="4094163"/>
            <a:ext cx="3609975" cy="27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2013"/>
            <a:ext cx="7756525" cy="591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66800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Core Tag Library – Example</a:t>
            </a:r>
          </a:p>
        </p:txBody>
      </p:sp>
      <p:pic>
        <p:nvPicPr>
          <p:cNvPr id="12288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5588"/>
            <a:ext cx="42672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9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086225"/>
            <a:ext cx="42672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Core Tag Library – Iterations</a:t>
            </a:r>
          </a:p>
        </p:txBody>
      </p:sp>
      <p:graphicFrame>
        <p:nvGraphicFramePr>
          <p:cNvPr id="115763" name="Group 51"/>
          <p:cNvGraphicFramePr>
            <a:graphicFrameLocks noGrp="1"/>
          </p:cNvGraphicFramePr>
          <p:nvPr>
            <p:ph type="tbl" idx="4294967295"/>
          </p:nvPr>
        </p:nvGraphicFramePr>
        <p:xfrm>
          <a:off x="228601" y="1905000"/>
          <a:ext cx="8636000" cy="4662489"/>
        </p:xfrm>
        <a:graphic>
          <a:graphicData uri="http://schemas.openxmlformats.org/drawingml/2006/table">
            <a:tbl>
              <a:tblPr/>
              <a:tblGrid>
                <a:gridCol w="1875036"/>
                <a:gridCol w="6760964"/>
              </a:tblGrid>
              <a:tr h="5591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Tags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94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&lt;c:forEach&gt;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c:forEach var=“varName” item=“collection” begin=“begin” end=“end” step=“step”&gt;…&lt;/c:forEach&gt;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used repeat the body content over a collection of objects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Will continue for a number of times specified by the user in the code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9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&lt;c:forTokens&gt;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nb-NO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c:forTokens items=“stringofToken” delims=“delimiters” var=“varName” &gt;...&lt;/c:forTokens&gt;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used to iterate over a collection of tokens separated by user-specified delimiters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It is a container tag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Core Tag Library – Example</a:t>
            </a:r>
          </a:p>
        </p:txBody>
      </p:sp>
      <p:pic>
        <p:nvPicPr>
          <p:cNvPr id="2662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1377950"/>
            <a:ext cx="7435850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2313" y="3233738"/>
            <a:ext cx="3341687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SQL Tag Library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0" y="1335088"/>
            <a:ext cx="9144000" cy="55229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Bao gồm các tag truy cập database(insert , delete , update )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Sử dụng các thẻ này trong trang JSP .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Cần khai báo phần đầu trang JSP :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&lt;%@ taglib prefix=“sql” uri=”http://java.sun.com/jsp/jstl/sql”  %&gt;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u="sng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u="sng" smtClean="0">
                <a:latin typeface="Times New Roman" pitchFamily="18" charset="0"/>
                <a:cs typeface="Times New Roman" pitchFamily="18" charset="0"/>
              </a:rPr>
              <a:t>setDataSource” Tag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Dùng xác định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đại diện cho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database.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Là một empty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và cho phép user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source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sql:setDataSource dataSource=“datasource” | url=“jdbcurl” driver=“jdbcclassdriver” user=“username” password=“password” var=“varName” scope=“page | request | session | application” /&gt;</a:t>
            </a:r>
          </a:p>
          <a:p>
            <a:pPr lvl="1" algn="just" eaLnBrk="1" hangingPunct="1">
              <a:lnSpc>
                <a:spcPct val="80000"/>
              </a:lnSpc>
            </a:pPr>
            <a:endParaRPr lang="en-US" sz="2000" b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Nếu thuộc tính </a:t>
            </a:r>
            <a:r>
              <a:rPr lang="en-US" sz="20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DataSource </a:t>
            </a:r>
            <a:r>
              <a:rPr lang="en-US" sz="20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được dùng, thì thuộc tính url không được dùng và ngược lại.</a:t>
            </a:r>
            <a:endParaRPr lang="vi-VN" sz="2000" b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br>
              <a:rPr lang="en-US" sz="4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SQL Tag Library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052763" y="1857375"/>
            <a:ext cx="3429000" cy="609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cs typeface="Arial" charset="0"/>
              </a:rPr>
              <a:t>SQL Tag Library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385763" y="3838575"/>
            <a:ext cx="1981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setDataSource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2595563" y="3838575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query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119563" y="3838575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update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7624763" y="3838575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param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719763" y="3838575"/>
            <a:ext cx="16002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cs typeface="Arial" charset="0"/>
              </a:rPr>
              <a:t>transaction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76363" y="2466975"/>
            <a:ext cx="6858000" cy="1371600"/>
            <a:chOff x="1219200" y="2438400"/>
            <a:chExt cx="6858000" cy="1371600"/>
          </a:xfrm>
        </p:grpSpPr>
        <p:sp>
          <p:nvSpPr>
            <p:cNvPr id="34826" name="Line 20"/>
            <p:cNvSpPr>
              <a:spLocks noChangeShapeType="1"/>
            </p:cNvSpPr>
            <p:nvPr/>
          </p:nvSpPr>
          <p:spPr bwMode="auto">
            <a:xfrm>
              <a:off x="4648200" y="24384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18"/>
            <p:cNvSpPr>
              <a:spLocks noChangeShapeType="1"/>
            </p:cNvSpPr>
            <p:nvPr/>
          </p:nvSpPr>
          <p:spPr bwMode="auto">
            <a:xfrm>
              <a:off x="1219200" y="30480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8"/>
            <p:cNvSpPr>
              <a:spLocks noChangeShapeType="1"/>
            </p:cNvSpPr>
            <p:nvPr/>
          </p:nvSpPr>
          <p:spPr bwMode="auto">
            <a:xfrm>
              <a:off x="4495800" y="3048000"/>
              <a:ext cx="3581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2"/>
            <p:cNvSpPr>
              <a:spLocks noChangeShapeType="1"/>
            </p:cNvSpPr>
            <p:nvPr/>
          </p:nvSpPr>
          <p:spPr bwMode="auto">
            <a:xfrm>
              <a:off x="30480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>
              <a:off x="46482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2"/>
            <p:cNvSpPr>
              <a:spLocks noChangeShapeType="1"/>
            </p:cNvSpPr>
            <p:nvPr/>
          </p:nvSpPr>
          <p:spPr bwMode="auto">
            <a:xfrm>
              <a:off x="80772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12"/>
            <p:cNvSpPr>
              <a:spLocks noChangeShapeType="1"/>
            </p:cNvSpPr>
            <p:nvPr/>
          </p:nvSpPr>
          <p:spPr bwMode="auto">
            <a:xfrm>
              <a:off x="12192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2"/>
            <p:cNvSpPr>
              <a:spLocks noChangeShapeType="1"/>
            </p:cNvSpPr>
            <p:nvPr/>
          </p:nvSpPr>
          <p:spPr bwMode="auto">
            <a:xfrm>
              <a:off x="6324600" y="3048000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3" grpId="0" animBg="1"/>
      <p:bldP spid="24" grpId="0" animBg="1"/>
      <p:bldP spid="25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990600"/>
          </a:xfrm>
        </p:spPr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graphicFrame>
        <p:nvGraphicFramePr>
          <p:cNvPr id="48223" name="Group 95"/>
          <p:cNvGraphicFramePr>
            <a:graphicFrameLocks noGrp="1"/>
          </p:cNvGraphicFramePr>
          <p:nvPr/>
        </p:nvGraphicFramePr>
        <p:xfrm>
          <a:off x="1185863" y="4165600"/>
          <a:ext cx="1666875" cy="2293940"/>
        </p:xfrm>
        <a:graphic>
          <a:graphicData uri="http://schemas.openxmlformats.org/drawingml/2006/table">
            <a:tbl>
              <a:tblPr/>
              <a:tblGrid>
                <a:gridCol w="1666875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 or 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or 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9232" name="AutoShape 24"/>
          <p:cNvSpPr>
            <a:spLocks noChangeArrowheads="1"/>
          </p:cNvSpPr>
          <p:nvPr/>
        </p:nvSpPr>
        <p:spPr bwMode="auto">
          <a:xfrm>
            <a:off x="3884613" y="1651000"/>
            <a:ext cx="1800225" cy="5032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37363" y="2603500"/>
            <a:ext cx="1439862" cy="1008063"/>
            <a:chOff x="3697" y="3021"/>
            <a:chExt cx="907" cy="635"/>
          </a:xfrm>
        </p:grpSpPr>
        <p:sp>
          <p:nvSpPr>
            <p:cNvPr id="38979" name="AutoShape 26"/>
            <p:cNvSpPr>
              <a:spLocks noChangeArrowheads="1"/>
            </p:cNvSpPr>
            <p:nvPr/>
          </p:nvSpPr>
          <p:spPr bwMode="auto">
            <a:xfrm>
              <a:off x="3697" y="3383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Empty</a:t>
              </a:r>
              <a:endParaRPr lang="en-US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80" name="Line 27"/>
            <p:cNvSpPr>
              <a:spLocks noChangeShapeType="1"/>
            </p:cNvSpPr>
            <p:nvPr/>
          </p:nvSpPr>
          <p:spPr bwMode="auto">
            <a:xfrm>
              <a:off x="4150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37138" y="2603500"/>
            <a:ext cx="1439862" cy="1009650"/>
            <a:chOff x="2563" y="3021"/>
            <a:chExt cx="907" cy="636"/>
          </a:xfrm>
        </p:grpSpPr>
        <p:sp>
          <p:nvSpPr>
            <p:cNvPr id="38977" name="AutoShape 29"/>
            <p:cNvSpPr>
              <a:spLocks noChangeArrowheads="1"/>
            </p:cNvSpPr>
            <p:nvPr/>
          </p:nvSpPr>
          <p:spPr bwMode="auto">
            <a:xfrm>
              <a:off x="2563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Logical</a:t>
              </a:r>
              <a:endParaRPr lang="en-US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78" name="Line 30"/>
            <p:cNvSpPr>
              <a:spLocks noChangeShapeType="1"/>
            </p:cNvSpPr>
            <p:nvPr/>
          </p:nvSpPr>
          <p:spPr bwMode="auto">
            <a:xfrm>
              <a:off x="3016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236913" y="2603500"/>
            <a:ext cx="1439862" cy="1009650"/>
            <a:chOff x="1429" y="3021"/>
            <a:chExt cx="907" cy="636"/>
          </a:xfrm>
        </p:grpSpPr>
        <p:sp>
          <p:nvSpPr>
            <p:cNvPr id="38975" name="AutoShape 32"/>
            <p:cNvSpPr>
              <a:spLocks noChangeArrowheads="1"/>
            </p:cNvSpPr>
            <p:nvPr/>
          </p:nvSpPr>
          <p:spPr bwMode="auto">
            <a:xfrm>
              <a:off x="1429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Relational</a:t>
              </a:r>
              <a:endParaRPr lang="en-US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76" name="Line 33"/>
            <p:cNvSpPr>
              <a:spLocks noChangeShapeType="1"/>
            </p:cNvSpPr>
            <p:nvPr/>
          </p:nvSpPr>
          <p:spPr bwMode="auto">
            <a:xfrm>
              <a:off x="1882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185863" y="2603500"/>
            <a:ext cx="1439862" cy="987425"/>
            <a:chOff x="385" y="3007"/>
            <a:chExt cx="907" cy="636"/>
          </a:xfrm>
        </p:grpSpPr>
        <p:sp>
          <p:nvSpPr>
            <p:cNvPr id="38973" name="AutoShape 36"/>
            <p:cNvSpPr>
              <a:spLocks noChangeArrowheads="1"/>
            </p:cNvSpPr>
            <p:nvPr/>
          </p:nvSpPr>
          <p:spPr bwMode="auto">
            <a:xfrm>
              <a:off x="385" y="3370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Arithmetic</a:t>
              </a:r>
              <a:endParaRPr lang="en-US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74" name="Line 37"/>
            <p:cNvSpPr>
              <a:spLocks noChangeShapeType="1"/>
            </p:cNvSpPr>
            <p:nvPr/>
          </p:nvSpPr>
          <p:spPr bwMode="auto">
            <a:xfrm>
              <a:off x="839" y="300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239" name="AutoShape 39"/>
          <p:cNvSpPr>
            <a:spLocks noChangeArrowheads="1"/>
          </p:cNvSpPr>
          <p:nvPr/>
        </p:nvSpPr>
        <p:spPr bwMode="auto">
          <a:xfrm>
            <a:off x="1566863" y="3708400"/>
            <a:ext cx="576262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0" name="AutoShape 40"/>
          <p:cNvSpPr>
            <a:spLocks noChangeArrowheads="1"/>
          </p:cNvSpPr>
          <p:nvPr/>
        </p:nvSpPr>
        <p:spPr bwMode="auto">
          <a:xfrm>
            <a:off x="3625850" y="3698875"/>
            <a:ext cx="577850" cy="415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822" name="Group 78"/>
          <p:cNvGraphicFramePr>
            <a:graphicFrameLocks noGrp="1"/>
          </p:cNvGraphicFramePr>
          <p:nvPr/>
        </p:nvGraphicFramePr>
        <p:xfrm>
          <a:off x="3167063" y="4165600"/>
          <a:ext cx="1535112" cy="2436813"/>
        </p:xfrm>
        <a:graphic>
          <a:graphicData uri="http://schemas.openxmlformats.org/drawingml/2006/table">
            <a:tbl>
              <a:tblPr/>
              <a:tblGrid>
                <a:gridCol w="153511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or 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or gt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= or 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= or 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 or eq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 or 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31" name="Group 103"/>
          <p:cNvGraphicFramePr>
            <a:graphicFrameLocks noGrp="1"/>
          </p:cNvGraphicFramePr>
          <p:nvPr/>
        </p:nvGraphicFramePr>
        <p:xfrm>
          <a:off x="4995863" y="4241800"/>
          <a:ext cx="1666875" cy="1374776"/>
        </p:xfrm>
        <a:graphic>
          <a:graphicData uri="http://schemas.openxmlformats.org/drawingml/2006/table">
            <a:tbl>
              <a:tblPr/>
              <a:tblGrid>
                <a:gridCol w="16668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 or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 or 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 or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9265" name="AutoShape 81"/>
          <p:cNvSpPr>
            <a:spLocks noChangeArrowheads="1"/>
          </p:cNvSpPr>
          <p:nvPr/>
        </p:nvSpPr>
        <p:spPr bwMode="auto">
          <a:xfrm>
            <a:off x="5613400" y="3738563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229" name="Group 101"/>
          <p:cNvGraphicFramePr>
            <a:graphicFrameLocks noGrp="1"/>
          </p:cNvGraphicFramePr>
          <p:nvPr/>
        </p:nvGraphicFramePr>
        <p:xfrm>
          <a:off x="6977063" y="4318000"/>
          <a:ext cx="1466850" cy="458788"/>
        </p:xfrm>
        <a:graphic>
          <a:graphicData uri="http://schemas.openxmlformats.org/drawingml/2006/table">
            <a:tbl>
              <a:tblPr/>
              <a:tblGrid>
                <a:gridCol w="146685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9272" name="AutoShape 93"/>
          <p:cNvSpPr>
            <a:spLocks noChangeArrowheads="1"/>
          </p:cNvSpPr>
          <p:nvPr/>
        </p:nvSpPr>
        <p:spPr bwMode="auto">
          <a:xfrm>
            <a:off x="7340600" y="3752850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914525" y="2154238"/>
            <a:ext cx="5638800" cy="439737"/>
            <a:chOff x="987" y="1037"/>
            <a:chExt cx="3552" cy="277"/>
          </a:xfrm>
        </p:grpSpPr>
        <p:sp>
          <p:nvSpPr>
            <p:cNvPr id="38971" name="Line 34"/>
            <p:cNvSpPr>
              <a:spLocks noChangeShapeType="1"/>
            </p:cNvSpPr>
            <p:nvPr/>
          </p:nvSpPr>
          <p:spPr bwMode="auto">
            <a:xfrm>
              <a:off x="2817" y="103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972" name="Line 66"/>
            <p:cNvSpPr>
              <a:spLocks noChangeShapeType="1"/>
            </p:cNvSpPr>
            <p:nvPr/>
          </p:nvSpPr>
          <p:spPr bwMode="auto">
            <a:xfrm>
              <a:off x="987" y="131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/>
      <p:bldP spid="9239" grpId="0" animBg="1"/>
      <p:bldP spid="9240" grpId="0" animBg="1"/>
      <p:bldP spid="9265" grpId="0" animBg="1"/>
      <p:bldP spid="92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06438"/>
            <a:ext cx="91440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77913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SQL Tag Library – Example </a:t>
            </a:r>
          </a:p>
        </p:txBody>
      </p:sp>
      <p:pic>
        <p:nvPicPr>
          <p:cNvPr id="993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2738" y="3533775"/>
            <a:ext cx="375126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8" y="1100138"/>
            <a:ext cx="8588375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270000"/>
          </a:xfrm>
        </p:spPr>
        <p:txBody>
          <a:bodyPr>
            <a:normAutofit/>
          </a:bodyPr>
          <a:lstStyle/>
          <a:p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SQL Tag Library – Example</a:t>
            </a:r>
          </a:p>
        </p:txBody>
      </p:sp>
      <p:pic>
        <p:nvPicPr>
          <p:cNvPr id="1075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4450" y="4471988"/>
            <a:ext cx="3382963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3975" y="4178300"/>
            <a:ext cx="3178175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3025" y="1119188"/>
            <a:ext cx="2538413" cy="573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>
          <a:xfrm>
            <a:off x="3276600" y="0"/>
            <a:ext cx="5867400" cy="1143000"/>
          </a:xfrm>
        </p:spPr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Operators – Example </a:t>
            </a:r>
          </a:p>
        </p:txBody>
      </p:sp>
      <p:pic>
        <p:nvPicPr>
          <p:cNvPr id="39940" name="Picture 1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469900"/>
            <a:ext cx="3055937" cy="637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568" name="Picture 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0975" y="1449388"/>
            <a:ext cx="39814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990600"/>
          </a:xfrm>
        </p:spPr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Implicit Objects</a:t>
            </a:r>
          </a:p>
        </p:txBody>
      </p:sp>
      <p:sp>
        <p:nvSpPr>
          <p:cNvPr id="82958" name="AutoShape 4"/>
          <p:cNvSpPr>
            <a:spLocks noChangeArrowheads="1"/>
          </p:cNvSpPr>
          <p:nvPr/>
        </p:nvSpPr>
        <p:spPr bwMode="auto">
          <a:xfrm>
            <a:off x="3910013" y="1641475"/>
            <a:ext cx="1800225" cy="50323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Implicit Objects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1389063" y="2578100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6900" y="2578100"/>
            <a:ext cx="1439863" cy="938213"/>
            <a:chOff x="385" y="1480"/>
            <a:chExt cx="907" cy="591"/>
          </a:xfrm>
        </p:grpSpPr>
        <p:sp>
          <p:nvSpPr>
            <p:cNvPr id="41000" name="AutoShape 7"/>
            <p:cNvSpPr>
              <a:spLocks noChangeArrowheads="1"/>
            </p:cNvSpPr>
            <p:nvPr/>
          </p:nvSpPr>
          <p:spPr bwMode="auto">
            <a:xfrm>
              <a:off x="385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pageContext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001" name="Line 8"/>
            <p:cNvSpPr>
              <a:spLocks noChangeShapeType="1"/>
            </p:cNvSpPr>
            <p:nvPr/>
          </p:nvSpPr>
          <p:spPr bwMode="auto">
            <a:xfrm>
              <a:off x="884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724775" y="2578100"/>
            <a:ext cx="1296988" cy="863600"/>
            <a:chOff x="4785" y="1480"/>
            <a:chExt cx="907" cy="590"/>
          </a:xfrm>
        </p:grpSpPr>
        <p:sp>
          <p:nvSpPr>
            <p:cNvPr id="40998" name="AutoShape 10"/>
            <p:cNvSpPr>
              <a:spLocks noChangeArrowheads="1"/>
            </p:cNvSpPr>
            <p:nvPr/>
          </p:nvSpPr>
          <p:spPr bwMode="auto">
            <a:xfrm>
              <a:off x="4785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cookie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9" name="Line 11"/>
            <p:cNvSpPr>
              <a:spLocks noChangeShapeType="1"/>
            </p:cNvSpPr>
            <p:nvPr/>
          </p:nvSpPr>
          <p:spPr bwMode="auto">
            <a:xfrm>
              <a:off x="5239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26138" y="2578100"/>
            <a:ext cx="1439862" cy="936625"/>
            <a:chOff x="3742" y="1480"/>
            <a:chExt cx="907" cy="590"/>
          </a:xfrm>
        </p:grpSpPr>
        <p:sp>
          <p:nvSpPr>
            <p:cNvPr id="40996" name="AutoShape 13"/>
            <p:cNvSpPr>
              <a:spLocks noChangeArrowheads="1"/>
            </p:cNvSpPr>
            <p:nvPr/>
          </p:nvSpPr>
          <p:spPr bwMode="auto">
            <a:xfrm>
              <a:off x="3742" y="1797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initParam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7" name="Line 14"/>
            <p:cNvSpPr>
              <a:spLocks noChangeShapeType="1"/>
            </p:cNvSpPr>
            <p:nvPr/>
          </p:nvSpPr>
          <p:spPr bwMode="auto">
            <a:xfrm>
              <a:off x="4195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25913" y="2578100"/>
            <a:ext cx="1439862" cy="938213"/>
            <a:chOff x="2608" y="1480"/>
            <a:chExt cx="907" cy="591"/>
          </a:xfrm>
        </p:grpSpPr>
        <p:sp>
          <p:nvSpPr>
            <p:cNvPr id="40994" name="AutoShape 16"/>
            <p:cNvSpPr>
              <a:spLocks noChangeArrowheads="1"/>
            </p:cNvSpPr>
            <p:nvPr/>
          </p:nvSpPr>
          <p:spPr bwMode="auto">
            <a:xfrm>
              <a:off x="2608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paramValues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5" name="Line 17"/>
            <p:cNvSpPr>
              <a:spLocks noChangeShapeType="1"/>
            </p:cNvSpPr>
            <p:nvPr/>
          </p:nvSpPr>
          <p:spPr bwMode="auto">
            <a:xfrm>
              <a:off x="3061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325688" y="2578100"/>
            <a:ext cx="1439862" cy="938213"/>
            <a:chOff x="1474" y="1480"/>
            <a:chExt cx="907" cy="591"/>
          </a:xfrm>
        </p:grpSpPr>
        <p:sp>
          <p:nvSpPr>
            <p:cNvPr id="40992" name="AutoShape 19"/>
            <p:cNvSpPr>
              <a:spLocks noChangeArrowheads="1"/>
            </p:cNvSpPr>
            <p:nvPr/>
          </p:nvSpPr>
          <p:spPr bwMode="auto">
            <a:xfrm>
              <a:off x="1474" y="1798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param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3" name="Line 20"/>
            <p:cNvSpPr>
              <a:spLocks noChangeShapeType="1"/>
            </p:cNvSpPr>
            <p:nvPr/>
          </p:nvSpPr>
          <p:spPr bwMode="auto">
            <a:xfrm>
              <a:off x="1927" y="14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062538" y="2578100"/>
            <a:ext cx="1439862" cy="1944688"/>
            <a:chOff x="3198" y="1480"/>
            <a:chExt cx="907" cy="1225"/>
          </a:xfrm>
        </p:grpSpPr>
        <p:sp>
          <p:nvSpPr>
            <p:cNvPr id="40990" name="AutoShape 22"/>
            <p:cNvSpPr>
              <a:spLocks noChangeArrowheads="1"/>
            </p:cNvSpPr>
            <p:nvPr/>
          </p:nvSpPr>
          <p:spPr bwMode="auto">
            <a:xfrm>
              <a:off x="3198" y="2432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header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91" name="Line 23"/>
            <p:cNvSpPr>
              <a:spLocks noChangeShapeType="1"/>
            </p:cNvSpPr>
            <p:nvPr/>
          </p:nvSpPr>
          <p:spPr bwMode="auto">
            <a:xfrm>
              <a:off x="3651" y="148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789738" y="2578100"/>
            <a:ext cx="1655762" cy="1944688"/>
            <a:chOff x="4241" y="1480"/>
            <a:chExt cx="1043" cy="1225"/>
          </a:xfrm>
        </p:grpSpPr>
        <p:sp>
          <p:nvSpPr>
            <p:cNvPr id="40988" name="AutoShape 25"/>
            <p:cNvSpPr>
              <a:spLocks noChangeArrowheads="1"/>
            </p:cNvSpPr>
            <p:nvPr/>
          </p:nvSpPr>
          <p:spPr bwMode="auto">
            <a:xfrm>
              <a:off x="4241" y="2432"/>
              <a:ext cx="1043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headerValues</a:t>
              </a:r>
              <a:endParaRPr lang="en-US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989" name="Line 26"/>
            <p:cNvSpPr>
              <a:spLocks noChangeShapeType="1"/>
            </p:cNvSpPr>
            <p:nvPr/>
          </p:nvSpPr>
          <p:spPr bwMode="auto">
            <a:xfrm>
              <a:off x="4740" y="1480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7131" name="AutoShape 27"/>
          <p:cNvSpPr>
            <a:spLocks noChangeArrowheads="1"/>
          </p:cNvSpPr>
          <p:nvPr/>
        </p:nvSpPr>
        <p:spPr bwMode="auto">
          <a:xfrm>
            <a:off x="1893888" y="6389688"/>
            <a:ext cx="1800225" cy="4333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1389063" y="65373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1389063" y="35131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4" name="AutoShape 30"/>
          <p:cNvSpPr>
            <a:spLocks noChangeArrowheads="1"/>
          </p:cNvSpPr>
          <p:nvPr/>
        </p:nvSpPr>
        <p:spPr bwMode="auto">
          <a:xfrm>
            <a:off x="1893888" y="3698875"/>
            <a:ext cx="1800225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servletContext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1389063" y="39274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6" name="AutoShape 32"/>
          <p:cNvSpPr>
            <a:spLocks noChangeArrowheads="1"/>
          </p:cNvSpPr>
          <p:nvPr/>
        </p:nvSpPr>
        <p:spPr bwMode="auto">
          <a:xfrm>
            <a:off x="1893888" y="4384675"/>
            <a:ext cx="1800225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1389063" y="46132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8" name="AutoShape 34"/>
          <p:cNvSpPr>
            <a:spLocks noChangeArrowheads="1"/>
          </p:cNvSpPr>
          <p:nvPr/>
        </p:nvSpPr>
        <p:spPr bwMode="auto">
          <a:xfrm>
            <a:off x="1893888" y="5756275"/>
            <a:ext cx="1800225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1389063" y="59848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4845050" y="21447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1389063" y="40894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>
            <a:off x="1389063" y="49530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1389063" y="57451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AutoShape 32"/>
          <p:cNvSpPr>
            <a:spLocks noChangeArrowheads="1"/>
          </p:cNvSpPr>
          <p:nvPr/>
        </p:nvSpPr>
        <p:spPr bwMode="auto">
          <a:xfrm>
            <a:off x="1892300" y="5070475"/>
            <a:ext cx="1800225" cy="43338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endParaRPr lang="en-US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1387475" y="52990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 animBg="1"/>
      <p:bldP spid="47109" grpId="0" animBg="1"/>
      <p:bldP spid="47131" grpId="0" animBg="1"/>
      <p:bldP spid="47132" grpId="0" animBg="1"/>
      <p:bldP spid="47133" grpId="0" animBg="1"/>
      <p:bldP spid="47134" grpId="0" animBg="1"/>
      <p:bldP spid="47135" grpId="0" animBg="1"/>
      <p:bldP spid="47136" grpId="0" animBg="1"/>
      <p:bldP spid="47137" grpId="0" animBg="1"/>
      <p:bldP spid="47138" grpId="0" animBg="1"/>
      <p:bldP spid="47139" grpId="0" animBg="1"/>
      <p:bldP spid="47140" grpId="0" animBg="1"/>
      <p:bldP spid="47141" grpId="0" animBg="1"/>
      <p:bldP spid="47142" grpId="0" animBg="1"/>
      <p:bldP spid="4714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460375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EL Implicit Objects</a:t>
            </a:r>
          </a:p>
        </p:txBody>
      </p:sp>
      <p:graphicFrame>
        <p:nvGraphicFramePr>
          <p:cNvPr id="6444" name="Group 300"/>
          <p:cNvGraphicFramePr>
            <a:graphicFrameLocks noGrp="1"/>
          </p:cNvGraphicFramePr>
          <p:nvPr>
            <p:ph type="tbl" idx="4294967295"/>
          </p:nvPr>
        </p:nvGraphicFramePr>
        <p:xfrm>
          <a:off x="144235" y="479107"/>
          <a:ext cx="8934450" cy="6378893"/>
        </p:xfrm>
        <a:graphic>
          <a:graphicData uri="http://schemas.openxmlformats.org/drawingml/2006/table">
            <a:tbl>
              <a:tblPr/>
              <a:tblGrid>
                <a:gridCol w="1681163"/>
                <a:gridCol w="7253287"/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Can be used without creating an instance of the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Provides access to page attributes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Can be used to access different page attributes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Specifies the JSP page, servlet and Web components contained in the same application. Communication with servlet container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session created for the client sending a request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request accepted by the JSP page from client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response sent to the client by the JSP page. The response contains the data passed between a client and servlet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application created for the client sending a request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value that maps a request parameter name to a single string value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paramValues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and array of values,  which is mapped to the request parameters from client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request header name &amp; maps the value to single string value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headerValues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 array of values that is mapped to the request header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cookie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the cookie name mapped to a single cookie object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initParam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context initialization parameter name, which is mapped to a single value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Scoped Variables : biến</a:t>
            </a:r>
            <a:endParaRPr lang="en-US" sz="36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58483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800" b="1" u="sng" smtClean="0"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800" b="1" u="sng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Dùng lưu trữ  dữ liệu trong 1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JSP program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Xem như một attribute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được lưu trong một biến tầm vực như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page, request,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hay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Ex: &lt;% xxxContext.setAttribute(“info”, “att”) %&gt;</a:t>
            </a:r>
          </a:p>
          <a:p>
            <a:pPr lvl="2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         ${info}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Dấu 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“.” 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hay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được dùng truy cập giá trị lưu trong biến.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${pageScope.color}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${pageScope[“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”]}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815262" cy="838200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600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59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40671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914400"/>
            <a:ext cx="40671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77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3434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>
            <a:norm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using EL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58483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Hổ trợ sử dụng các hàm Java trong trang JSP thông qua các tag</a:t>
            </a:r>
            <a:endParaRPr lang="en-US" sz="36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Các bước làm việc với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để sử dụng Java functions là :</a:t>
            </a:r>
            <a:endParaRPr lang="en-US" sz="360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Tạo 1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“static” method</a:t>
            </a:r>
          </a:p>
          <a:p>
            <a:pPr lvl="1" algn="just" eaLnBrk="1" hangingPunct="1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Tạo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Tag Library Descriptor</a:t>
            </a:r>
          </a:p>
          <a:p>
            <a:pPr lvl="1" algn="just" eaLnBrk="1" hangingPunct="1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Sửa nội dung TLD file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Viết trang JSP sử dụng EL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functions </a:t>
            </a:r>
            <a:endParaRPr lang="vi-VN" sz="32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</TotalTime>
  <Words>1424</Words>
  <Application>Microsoft Office PowerPoint</Application>
  <PresentationFormat>On-screen Show (4:3)</PresentationFormat>
  <Paragraphs>219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Expression Language</vt:lpstr>
      <vt:lpstr>EL Language : Cơ Bản</vt:lpstr>
      <vt:lpstr>EL Operators</vt:lpstr>
      <vt:lpstr>EL Operators – Example </vt:lpstr>
      <vt:lpstr>EL Implicit Objects</vt:lpstr>
      <vt:lpstr>EL Implicit Objects</vt:lpstr>
      <vt:lpstr>Scoped Variables : biến</vt:lpstr>
      <vt:lpstr>Example</vt:lpstr>
      <vt:lpstr>Functions using EL</vt:lpstr>
      <vt:lpstr>Creating “static” method</vt:lpstr>
      <vt:lpstr>Tạo Tag Library Descriptor</vt:lpstr>
      <vt:lpstr>Expression Languages Tạo Tag Library Descriptor</vt:lpstr>
      <vt:lpstr>Expression Languages Tạo Tag Library Descriptor</vt:lpstr>
      <vt:lpstr>Expression Languages Tạo Tag Library Descriptor</vt:lpstr>
      <vt:lpstr>Truy cập EL functions trong JSP </vt:lpstr>
      <vt:lpstr>Expression Languages Example </vt:lpstr>
      <vt:lpstr>JSTL : JSP Standard Tag Library </vt:lpstr>
      <vt:lpstr>JSTL : Core Tag Library </vt:lpstr>
      <vt:lpstr>JSTL   Core Tag Library – General Purposes</vt:lpstr>
      <vt:lpstr>JSTL : Core Tag Library – Example </vt:lpstr>
      <vt:lpstr>JSTL  Core Tag Library – Decision Making</vt:lpstr>
      <vt:lpstr>JSTL : Core Tag Library – Example</vt:lpstr>
      <vt:lpstr>JSTL : Core Tag Library – Example</vt:lpstr>
      <vt:lpstr>JSTL : Core Tag Library – Example</vt:lpstr>
      <vt:lpstr>JSTL : Core Tag Library – Example</vt:lpstr>
      <vt:lpstr>JSTL : Core Tag Library – Iterations</vt:lpstr>
      <vt:lpstr>JSTL : Core Tag Library – Example</vt:lpstr>
      <vt:lpstr>JSTL : SQL Tag Library</vt:lpstr>
      <vt:lpstr>JSTL   SQL Tag Library</vt:lpstr>
      <vt:lpstr>JSTL : SQL Tag Library – Example </vt:lpstr>
      <vt:lpstr>JSTL : SQL Tag Library –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Language</dc:title>
  <dc:creator>minhlg</dc:creator>
  <cp:lastModifiedBy>minhlg</cp:lastModifiedBy>
  <cp:revision>8</cp:revision>
  <dcterms:created xsi:type="dcterms:W3CDTF">2010-11-11T15:01:27Z</dcterms:created>
  <dcterms:modified xsi:type="dcterms:W3CDTF">2010-11-11T15:56:20Z</dcterms:modified>
</cp:coreProperties>
</file>