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5"/>
  </p:notesMasterIdLst>
  <p:handoutMasterIdLst>
    <p:handoutMasterId r:id="rId26"/>
  </p:handoutMasterIdLst>
  <p:sldIdLst>
    <p:sldId id="258" r:id="rId2"/>
    <p:sldId id="259" r:id="rId3"/>
    <p:sldId id="260" r:id="rId4"/>
    <p:sldId id="267" r:id="rId5"/>
    <p:sldId id="269" r:id="rId6"/>
    <p:sldId id="268" r:id="rId7"/>
    <p:sldId id="264" r:id="rId8"/>
    <p:sldId id="270" r:id="rId9"/>
    <p:sldId id="271" r:id="rId10"/>
    <p:sldId id="272" r:id="rId11"/>
    <p:sldId id="262" r:id="rId12"/>
    <p:sldId id="273" r:id="rId13"/>
    <p:sldId id="275" r:id="rId14"/>
    <p:sldId id="276" r:id="rId15"/>
    <p:sldId id="277" r:id="rId16"/>
    <p:sldId id="261" r:id="rId17"/>
    <p:sldId id="278" r:id="rId18"/>
    <p:sldId id="279" r:id="rId19"/>
    <p:sldId id="263" r:id="rId20"/>
    <p:sldId id="280" r:id="rId21"/>
    <p:sldId id="281" r:id="rId22"/>
    <p:sldId id="282" r:id="rId23"/>
    <p:sldId id="283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3399"/>
    <a:srgbClr val="3333FF"/>
    <a:srgbClr val="008000"/>
    <a:srgbClr val="99CCFF"/>
    <a:srgbClr val="FF9933"/>
    <a:srgbClr val="FFC000"/>
    <a:srgbClr val="33CC33"/>
    <a:srgbClr val="0099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88" autoAdjust="0"/>
    <p:restoredTop sz="88057" autoAdjust="0"/>
  </p:normalViewPr>
  <p:slideViewPr>
    <p:cSldViewPr snapToGrid="0">
      <p:cViewPr varScale="1">
        <p:scale>
          <a:sx n="59" d="100"/>
          <a:sy n="59" d="100"/>
        </p:scale>
        <p:origin x="-15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-190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B1EE6B4-C649-4E22-82AE-568753818CEC}" type="datetimeFigureOut">
              <a:rPr lang="en-US"/>
              <a:pPr/>
              <a:t>8/15/2012</a:t>
            </a:fld>
            <a:endParaRPr lang="en-US"/>
          </a:p>
        </p:txBody>
      </p:sp>
      <p:sp>
        <p:nvSpPr>
          <p:cNvPr id="256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56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3CC4E18-CE98-4BFC-B38E-130A3FF7C4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182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75D38474-D6B3-4269-8AF2-AC30038F97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726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D38474-D6B3-4269-8AF2-AC30038F971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EXTUR~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90688"/>
            <a:ext cx="9144000" cy="347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blackWhite">
          <a:xfrm>
            <a:off x="0" y="0"/>
            <a:ext cx="9140825" cy="16922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  <a:defRPr/>
            </a:pPr>
            <a:endParaRPr lang="en-US">
              <a:latin typeface="Arial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blackWhite">
          <a:xfrm>
            <a:off x="0" y="5164138"/>
            <a:ext cx="9140825" cy="16922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  <a:defRPr/>
            </a:pPr>
            <a:endParaRPr lang="en-US">
              <a:latin typeface="Arial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black">
          <a:xfrm>
            <a:off x="2006600" y="1287463"/>
            <a:ext cx="4103688" cy="3063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284" tIns="18284" rIns="18284" bIns="18284" anchor="ctr"/>
          <a:lstStyle/>
          <a:p>
            <a:pPr marL="342900" indent="-342900">
              <a:lnSpc>
                <a:spcPct val="98000"/>
              </a:lnSpc>
              <a:spcBef>
                <a:spcPct val="20000"/>
              </a:spcBef>
            </a:pPr>
            <a:r>
              <a:rPr lang="en-US" sz="1800">
                <a:solidFill>
                  <a:srgbClr val="FFFFFF"/>
                </a:solidFill>
              </a:rPr>
              <a:t>Thiết kế &amp; Lập trình Web 1</a:t>
            </a: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black">
          <a:xfrm flipV="1">
            <a:off x="1863725" y="4217988"/>
            <a:ext cx="0" cy="9334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  <a:defRPr/>
            </a:pPr>
            <a:endParaRPr lang="en-US">
              <a:latin typeface="Arial" charset="0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black">
          <a:xfrm flipV="1">
            <a:off x="1862138" y="1362075"/>
            <a:ext cx="0" cy="32861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  <a:defRPr/>
            </a:pPr>
            <a:endParaRPr lang="en-US">
              <a:latin typeface="Arial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667000" y="5410200"/>
            <a:ext cx="5715000" cy="4365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None/>
              <a:defRPr/>
            </a:pPr>
            <a:r>
              <a:rPr lang="en-US" sz="2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Khoa CNTT – ĐH.KHTN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 bwMode="black">
          <a:xfrm>
            <a:off x="390525" y="2291645"/>
            <a:ext cx="7954963" cy="1672344"/>
          </a:xfrm>
        </p:spPr>
        <p:txBody>
          <a:bodyPr anchor="t"/>
          <a:lstStyle>
            <a:lvl1pPr>
              <a:lnSpc>
                <a:spcPct val="15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949450" y="4106863"/>
            <a:ext cx="6400800" cy="998537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b="0">
                <a:solidFill>
                  <a:srgbClr val="6CA6B8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10"/>
          </p:nvPr>
        </p:nvSpPr>
        <p:spPr>
          <a:xfrm>
            <a:off x="2024063" y="6221413"/>
            <a:ext cx="2897187" cy="311150"/>
          </a:xfrm>
        </p:spPr>
        <p:txBody>
          <a:bodyPr/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0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5391150" y="6221413"/>
            <a:ext cx="1619250" cy="3111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300">
                <a:solidFill>
                  <a:srgbClr val="FFFFFF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B2B2B-4C8B-4310-8689-7661516EFA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4925" y="871538"/>
            <a:ext cx="2076450" cy="4806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988" y="871538"/>
            <a:ext cx="6078537" cy="4806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B972A-FE9A-4437-9A75-CB0F04348C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88" y="871538"/>
            <a:ext cx="8245475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76413"/>
            <a:ext cx="3811588" cy="3902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776413"/>
            <a:ext cx="3811587" cy="3902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F2052-3427-46B4-BB3F-92F894F650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2700000" algn="tl" rotWithShape="0">
                    <a:schemeClr val="bg1">
                      <a:lumMod val="65000"/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DAE00-1FB6-47A2-912D-69DC9A998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4F24D-1AE9-4862-8244-1C4C6FBF60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76413"/>
            <a:ext cx="3811588" cy="3902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776413"/>
            <a:ext cx="3811587" cy="3902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3796F-740A-42D0-AC09-E8674C7113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4C4DC-29EC-4278-9ED2-3C216E86D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77D5C-339D-4233-A6F0-8200B6EF26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42BEE-8067-458B-9001-386D4AFB3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E87CF-0D0B-4FEF-9464-B7E161FE96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5C601B-8F49-4C66-8C8C-CF3B25F9F1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1"/>
          <p:cNvPicPr>
            <a:picLocks noChangeArrowheads="1"/>
          </p:cNvPicPr>
          <p:nvPr/>
        </p:nvPicPr>
        <p:blipFill>
          <a:blip r:embed="rId14"/>
          <a:srcRect b="467"/>
          <a:stretch>
            <a:fillRect/>
          </a:stretch>
        </p:blipFill>
        <p:spPr bwMode="auto">
          <a:xfrm>
            <a:off x="0" y="6470650"/>
            <a:ext cx="91440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21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144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3988" y="871538"/>
            <a:ext cx="8245475" cy="498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3225" y="1503363"/>
            <a:ext cx="8316913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black">
          <a:xfrm>
            <a:off x="990600" y="52388"/>
            <a:ext cx="74342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4" tIns="45712" rIns="91424" bIns="45712">
            <a:spAutoFit/>
          </a:bodyPr>
          <a:lstStyle/>
          <a:p>
            <a:pPr eaLnBrk="0" hangingPunct="0"/>
            <a:r>
              <a:rPr lang="en-US" sz="1400">
                <a:solidFill>
                  <a:srgbClr val="FFFFFF"/>
                </a:solidFill>
              </a:rPr>
              <a:t>Môn Thiết kế &amp; Lập trình web 1 -  PHP Cơ bản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53988" y="6500813"/>
            <a:ext cx="1006475" cy="320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sz="1000" b="1">
                <a:solidFill>
                  <a:srgbClr val="FFFFFF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DCC63E7-611A-4E64-8551-8DAA2B832F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93813" y="6510338"/>
            <a:ext cx="1906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>
                <a:solidFill>
                  <a:srgbClr val="FFFFFF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black">
          <a:xfrm>
            <a:off x="990600" y="147638"/>
            <a:ext cx="0" cy="23495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  <a:defRPr/>
            </a:pPr>
            <a:endParaRPr lang="en-US">
              <a:latin typeface="Arial" charset="0"/>
            </a:endParaRPr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black">
          <a:xfrm>
            <a:off x="990600" y="6470650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charset="0"/>
              <a:buChar char="–"/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6CA6B8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6CA6B8"/>
          </a:solidFill>
          <a:latin typeface="Arial" charset="0"/>
          <a:cs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6CA6B8"/>
          </a:solidFill>
          <a:latin typeface="Arial" charset="0"/>
          <a:cs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6CA6B8"/>
          </a:solidFill>
          <a:latin typeface="Arial" charset="0"/>
          <a:cs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6CA6B8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6CA6B8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6CA6B8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6CA6B8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6CA6B8"/>
          </a:solidFill>
          <a:latin typeface="Arial" charset="0"/>
          <a:cs typeface="Arial" charset="0"/>
        </a:defRPr>
      </a:lvl9pPr>
    </p:titleStyle>
    <p:bodyStyle>
      <a:lvl1pPr marL="228600" indent="-228600" algn="l" rtl="0" fontAlgn="base">
        <a:spcBef>
          <a:spcPct val="35000"/>
        </a:spcBef>
        <a:spcAft>
          <a:spcPct val="15000"/>
        </a:spcAft>
        <a:buClr>
          <a:srgbClr val="6CA6B8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7013" algn="l" rtl="0" fontAlgn="base">
        <a:spcBef>
          <a:spcPct val="25000"/>
        </a:spcBef>
        <a:spcAft>
          <a:spcPct val="15000"/>
        </a:spcAft>
        <a:buClr>
          <a:srgbClr val="6CA6B8"/>
        </a:buClr>
        <a:buFont typeface="Arial" pitchFamily="34" charset="0"/>
        <a:buChar char="–"/>
        <a:defRPr sz="2200">
          <a:solidFill>
            <a:schemeClr val="tx1"/>
          </a:solidFill>
          <a:latin typeface="+mn-lt"/>
          <a:cs typeface="+mn-cs"/>
        </a:defRPr>
      </a:lvl2pPr>
      <a:lvl3pPr marL="682625" indent="-223838" algn="l" rtl="0" fontAlgn="base">
        <a:spcBef>
          <a:spcPct val="20000"/>
        </a:spcBef>
        <a:spcAft>
          <a:spcPct val="0"/>
        </a:spcAft>
        <a:buClr>
          <a:srgbClr val="6CA6B8"/>
        </a:buClr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912813" indent="-228600" algn="l" rtl="0" fontAlgn="base">
        <a:spcBef>
          <a:spcPct val="20000"/>
        </a:spcBef>
        <a:spcAft>
          <a:spcPct val="0"/>
        </a:spcAft>
        <a:buClr>
          <a:srgbClr val="6CA6B8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1143000" indent="-228600" algn="l" rtl="0" fontAlgn="base">
        <a:spcBef>
          <a:spcPct val="20000"/>
        </a:spcBef>
        <a:spcAft>
          <a:spcPct val="0"/>
        </a:spcAft>
        <a:buClr>
          <a:srgbClr val="6CA6B8"/>
        </a:buClr>
        <a:buFont typeface="Arial" pitchFamily="34" charset="0"/>
        <a:buChar char="&gt;"/>
        <a:defRPr sz="2000">
          <a:solidFill>
            <a:schemeClr val="tx1"/>
          </a:solidFill>
          <a:latin typeface="+mn-lt"/>
          <a:cs typeface="+mn-cs"/>
        </a:defRPr>
      </a:lvl5pPr>
      <a:lvl6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CA6B8"/>
        </a:buClr>
        <a:buFont typeface="Arial" charset="0"/>
        <a:buChar char="&gt;"/>
        <a:defRPr>
          <a:solidFill>
            <a:schemeClr val="tx1"/>
          </a:solidFill>
          <a:latin typeface="+mn-lt"/>
          <a:cs typeface="+mn-cs"/>
        </a:defRPr>
      </a:lvl6pPr>
      <a:lvl7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CA6B8"/>
        </a:buClr>
        <a:buFont typeface="Arial" charset="0"/>
        <a:buChar char="&gt;"/>
        <a:defRPr>
          <a:solidFill>
            <a:schemeClr val="tx1"/>
          </a:solidFill>
          <a:latin typeface="+mn-lt"/>
          <a:cs typeface="+mn-cs"/>
        </a:defRPr>
      </a:lvl7pPr>
      <a:lvl8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CA6B8"/>
        </a:buClr>
        <a:buFont typeface="Arial" charset="0"/>
        <a:buChar char="&gt;"/>
        <a:defRPr>
          <a:solidFill>
            <a:schemeClr val="tx1"/>
          </a:solidFill>
          <a:latin typeface="+mn-lt"/>
          <a:cs typeface="+mn-cs"/>
        </a:defRPr>
      </a:lvl8pPr>
      <a:lvl9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CA6B8"/>
        </a:buClr>
        <a:buFont typeface="Arial" charset="0"/>
        <a:buChar char="&gt;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b="1" u="sng" smtClean="0">
                <a:solidFill>
                  <a:schemeClr val="bg1">
                    <a:lumMod val="65000"/>
                  </a:schemeClr>
                </a:solidFill>
              </a:rPr>
              <a:t>Bài </a:t>
            </a:r>
            <a:r>
              <a:rPr lang="en-US" b="1" u="sng" smtClean="0">
                <a:solidFill>
                  <a:schemeClr val="bg1">
                    <a:lumMod val="65000"/>
                  </a:schemeClr>
                </a:solidFill>
              </a:rPr>
              <a:t>8</a:t>
            </a:r>
            <a:br>
              <a:rPr lang="en-US" b="1" u="sng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b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PHP Truyền nhận dữ liệu giữa các trang web</a:t>
            </a:r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Cơ chế truyền nhận dữ liệu – Trang web nhập liệu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225" y="1503363"/>
            <a:ext cx="5463185" cy="4743450"/>
          </a:xfrm>
          <a:solidFill>
            <a:srgbClr val="99CCFF">
              <a:alpha val="50196"/>
            </a:srgbClr>
          </a:solidFill>
          <a:ln>
            <a:solidFill>
              <a:srgbClr val="3333FF"/>
            </a:solidFill>
          </a:ln>
        </p:spPr>
        <p:txBody>
          <a:bodyPr>
            <a:normAutofit fontScale="70000" lnSpcReduction="20000"/>
          </a:bodyPr>
          <a:lstStyle/>
          <a:p>
            <a:pPr algn="ctr">
              <a:buNone/>
            </a:pPr>
            <a:r>
              <a:rPr lang="en-US" b="1" smtClean="0"/>
              <a:t>xuly.php</a:t>
            </a:r>
          </a:p>
          <a:p>
            <a:pPr>
              <a:buNone/>
            </a:pPr>
            <a:r>
              <a:rPr lang="en-US" sz="180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buNone/>
            </a:pPr>
            <a:r>
              <a:rPr lang="en-US" sz="180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	&lt;body&gt;</a:t>
            </a:r>
          </a:p>
          <a:p>
            <a:pPr>
              <a:buNone/>
            </a:pPr>
            <a:r>
              <a:rPr lang="en-US" sz="180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  &lt;form action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smtClean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xuly.php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80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smtClean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" &gt;</a:t>
            </a:r>
          </a:p>
          <a:p>
            <a:pPr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    Từ khóa : </a:t>
            </a:r>
            <a:r>
              <a:rPr lang="en-US" sz="180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&lt;input type="text" name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smtClean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txtTukhoa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>
              <a:buNone/>
            </a:pPr>
            <a:r>
              <a:rPr lang="en-US" sz="180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    &lt;input type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smtClean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submit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80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="Tìm"/&gt;</a:t>
            </a:r>
          </a:p>
          <a:p>
            <a:pPr>
              <a:buNone/>
            </a:pPr>
            <a:r>
              <a:rPr lang="en-US" sz="180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  &lt;/form&gt;</a:t>
            </a:r>
          </a:p>
          <a:p>
            <a:pPr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buNone/>
            </a:pPr>
            <a:r>
              <a:rPr lang="en-US" sz="1800" b="1" smtClean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    &lt;?php</a:t>
            </a:r>
          </a:p>
          <a:p>
            <a:pPr>
              <a:buNone/>
            </a:pPr>
            <a:r>
              <a:rPr lang="en-US" sz="1800" b="1" smtClean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smtClean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$sTukhoa = </a:t>
            </a:r>
            <a:r>
              <a:rPr lang="en-US" sz="1800" b="1" smtClean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$_REQUEST</a:t>
            </a:r>
            <a:r>
              <a:rPr lang="en-US" sz="1800" smtClean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["txtTukhoa"];</a:t>
            </a:r>
            <a:endParaRPr lang="en-US" sz="1800" b="1" smtClean="0">
              <a:solidFill>
                <a:srgbClr val="FF3399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smtClean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      if (</a:t>
            </a:r>
            <a:r>
              <a:rPr lang="en-US" sz="1800" b="1" smtClean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isset</a:t>
            </a:r>
            <a:r>
              <a:rPr lang="en-US" sz="1800" smtClean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($sTukhoa))</a:t>
            </a:r>
          </a:p>
          <a:p>
            <a:pPr>
              <a:buNone/>
            </a:pPr>
            <a:r>
              <a:rPr lang="en-US" sz="1800" smtClean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>
              <a:buNone/>
            </a:pPr>
            <a:r>
              <a:rPr lang="en-US" sz="1800" smtClean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b="1" smtClean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800" smtClean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 "Từ khóa tìm sách là : </a:t>
            </a:r>
            <a:r>
              <a:rPr lang="en-US" sz="1800" b="1" smtClean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$sTukhoa</a:t>
            </a:r>
            <a:r>
              <a:rPr lang="en-US" sz="1800" smtClean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>
              <a:buNone/>
            </a:pPr>
            <a:r>
              <a:rPr lang="en-US" sz="1800" smtClean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b="1" smtClean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echo</a:t>
            </a:r>
            <a:r>
              <a:rPr lang="en-US" sz="1800" smtClean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 "&lt;br&gt;Kết quả tìm là : ";</a:t>
            </a:r>
          </a:p>
          <a:p>
            <a:pPr>
              <a:buNone/>
            </a:pPr>
            <a:r>
              <a:rPr lang="en-US" sz="1800" smtClean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>
              <a:buNone/>
            </a:pPr>
            <a:r>
              <a:rPr lang="en-US" sz="1800" b="1" smtClean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    ?&gt;</a:t>
            </a:r>
          </a:p>
          <a:p>
            <a:pPr>
              <a:buNone/>
            </a:pPr>
            <a:r>
              <a:rPr lang="en-US" sz="180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	&lt;/body&gt;</a:t>
            </a:r>
          </a:p>
          <a:p>
            <a:pPr>
              <a:buNone/>
            </a:pPr>
            <a:r>
              <a:rPr lang="en-US" sz="180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  <a:endParaRPr lang="en-US" sz="1700">
              <a:solidFill>
                <a:srgbClr val="3333FF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32665" y="1485158"/>
            <a:ext cx="3111335" cy="2242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32665" y="3884716"/>
            <a:ext cx="3111335" cy="2242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Cơ chế Truyền và Nhận dữ liệu giữa các trang web</a:t>
            </a:r>
          </a:p>
          <a:p>
            <a:r>
              <a:rPr lang="en-US" smtClean="0">
                <a:solidFill>
                  <a:srgbClr val="FF9933"/>
                </a:solidFill>
              </a:rPr>
              <a:t>Truyền/Nhận qua Phương thức GET</a:t>
            </a:r>
          </a:p>
          <a:p>
            <a:r>
              <a:rPr lang="en-US" smtClean="0"/>
              <a:t>Truyền/Nhận qua Phương thức POST</a:t>
            </a:r>
          </a:p>
          <a:p>
            <a:r>
              <a:rPr lang="en-US" smtClean="0"/>
              <a:t>Một số ví dụ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Truyền/Nhận qua Phương thức GET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Tham số truyền đi qua địa chỉ URL</a:t>
            </a:r>
          </a:p>
          <a:p>
            <a:pPr lvl="1"/>
            <a:r>
              <a:rPr lang="en-US" smtClean="0">
                <a:solidFill>
                  <a:srgbClr val="3333FF"/>
                </a:solidFill>
              </a:rPr>
              <a:t>http://domain/pathfile</a:t>
            </a:r>
            <a:r>
              <a:rPr lang="en-US" smtClean="0">
                <a:solidFill>
                  <a:srgbClr val="FF0000"/>
                </a:solidFill>
              </a:rPr>
              <a:t>?</a:t>
            </a:r>
            <a:r>
              <a:rPr lang="en-US" smtClean="0">
                <a:solidFill>
                  <a:srgbClr val="3333FF"/>
                </a:solidFill>
              </a:rPr>
              <a:t>fieldname1=</a:t>
            </a:r>
            <a:r>
              <a:rPr lang="en-US" smtClean="0">
                <a:solidFill>
                  <a:srgbClr val="008000"/>
                </a:solidFill>
              </a:rPr>
              <a:t>value1</a:t>
            </a:r>
            <a:r>
              <a:rPr lang="en-US" smtClean="0">
                <a:solidFill>
                  <a:srgbClr val="FF0000"/>
                </a:solidFill>
              </a:rPr>
              <a:t>&amp;</a:t>
            </a:r>
            <a:r>
              <a:rPr lang="en-US" smtClean="0">
                <a:solidFill>
                  <a:srgbClr val="3333FF"/>
                </a:solidFill>
              </a:rPr>
              <a:t>fieldname2=</a:t>
            </a:r>
            <a:r>
              <a:rPr lang="en-US" smtClean="0">
                <a:solidFill>
                  <a:srgbClr val="008000"/>
                </a:solidFill>
              </a:rPr>
              <a:t>value2</a:t>
            </a:r>
          </a:p>
          <a:p>
            <a:pPr lvl="1"/>
            <a:r>
              <a:rPr lang="en-US" smtClean="0"/>
              <a:t>Ví dụ: </a:t>
            </a:r>
          </a:p>
          <a:p>
            <a:pPr lvl="2"/>
            <a:r>
              <a:rPr lang="en-US" smtClean="0"/>
              <a:t>http://localhost/xuly.php?txtTukhoa=</a:t>
            </a:r>
            <a:r>
              <a:rPr lang="en-US" smtClean="0">
                <a:solidFill>
                  <a:srgbClr val="008000"/>
                </a:solidFill>
              </a:rPr>
              <a:t>PHPHost</a:t>
            </a:r>
          </a:p>
          <a:p>
            <a:endParaRPr lang="en-US" smtClean="0"/>
          </a:p>
          <a:p>
            <a:r>
              <a:rPr lang="en-US" smtClean="0"/>
              <a:t>Nhận dữ liệu thông qua biến toàn cục của PHP</a:t>
            </a:r>
          </a:p>
          <a:p>
            <a:pPr lvl="1"/>
            <a:r>
              <a:rPr lang="en-US" smtClean="0">
                <a:solidFill>
                  <a:srgbClr val="3333FF"/>
                </a:solidFill>
              </a:rPr>
              <a:t>$_GET[“</a:t>
            </a:r>
            <a:r>
              <a:rPr lang="en-US" smtClean="0"/>
              <a:t>FieldName</a:t>
            </a:r>
            <a:r>
              <a:rPr lang="en-US" smtClean="0">
                <a:solidFill>
                  <a:srgbClr val="3333FF"/>
                </a:solidFill>
              </a:rPr>
              <a:t>”]</a:t>
            </a:r>
          </a:p>
          <a:p>
            <a:pPr lvl="1"/>
            <a:r>
              <a:rPr lang="en-US" smtClean="0">
                <a:solidFill>
                  <a:srgbClr val="3333FF"/>
                </a:solidFill>
              </a:rPr>
              <a:t>$_REQUEST[“</a:t>
            </a:r>
            <a:r>
              <a:rPr lang="en-US" smtClean="0"/>
              <a:t>FieldName</a:t>
            </a:r>
            <a:r>
              <a:rPr lang="en-US" smtClean="0">
                <a:solidFill>
                  <a:srgbClr val="3333FF"/>
                </a:solidFill>
              </a:rPr>
              <a:t>”]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Phương thức GET – Ưu khuyết điểm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smtClean="0">
                <a:solidFill>
                  <a:srgbClr val="3333FF"/>
                </a:solidFill>
              </a:rPr>
              <a:t>Khuyết điểm</a:t>
            </a:r>
          </a:p>
          <a:p>
            <a:pPr lvl="1"/>
            <a:r>
              <a:rPr lang="en-US" sz="2000" smtClean="0">
                <a:solidFill>
                  <a:srgbClr val="FF0000"/>
                </a:solidFill>
              </a:rPr>
              <a:t>Không</a:t>
            </a:r>
            <a:r>
              <a:rPr lang="en-US" sz="2000" smtClean="0"/>
              <a:t> thích hợp để truyền dữ liệu có tính </a:t>
            </a:r>
            <a:r>
              <a:rPr lang="en-US" sz="2000" smtClean="0">
                <a:solidFill>
                  <a:srgbClr val="FF0000"/>
                </a:solidFill>
              </a:rPr>
              <a:t>bảo mật</a:t>
            </a:r>
            <a:r>
              <a:rPr lang="en-US" sz="2000" smtClean="0"/>
              <a:t> (password)</a:t>
            </a:r>
          </a:p>
          <a:p>
            <a:pPr lvl="1"/>
            <a:r>
              <a:rPr lang="en-US" sz="2000" smtClean="0">
                <a:solidFill>
                  <a:srgbClr val="FF0000"/>
                </a:solidFill>
              </a:rPr>
              <a:t>Dung lượng</a:t>
            </a:r>
            <a:r>
              <a:rPr lang="en-US" sz="2000" smtClean="0"/>
              <a:t> Dữ liệu truyền đi có </a:t>
            </a:r>
            <a:r>
              <a:rPr lang="en-US" sz="2000" smtClean="0">
                <a:solidFill>
                  <a:srgbClr val="FF0000"/>
                </a:solidFill>
              </a:rPr>
              <a:t>giới hạn</a:t>
            </a:r>
          </a:p>
          <a:p>
            <a:pPr lvl="1"/>
            <a:r>
              <a:rPr lang="en-US" sz="2000" smtClean="0"/>
              <a:t>URL submit bằng phương thức GET được lưu lại trên server</a:t>
            </a:r>
          </a:p>
          <a:p>
            <a:endParaRPr lang="en-US" sz="2000" smtClean="0"/>
          </a:p>
          <a:p>
            <a:r>
              <a:rPr lang="en-US" sz="2000" b="1" smtClean="0">
                <a:solidFill>
                  <a:srgbClr val="3333FF"/>
                </a:solidFill>
              </a:rPr>
              <a:t>Ưu điểm</a:t>
            </a:r>
          </a:p>
          <a:p>
            <a:pPr lvl="1"/>
            <a:r>
              <a:rPr lang="en-US" sz="2000" smtClean="0"/>
              <a:t>Người dùng có thể </a:t>
            </a:r>
            <a:r>
              <a:rPr lang="en-US" sz="2000" smtClean="0">
                <a:solidFill>
                  <a:srgbClr val="FF0000"/>
                </a:solidFill>
              </a:rPr>
              <a:t>bookmark</a:t>
            </a:r>
            <a:r>
              <a:rPr lang="en-US" sz="2000" smtClean="0"/>
              <a:t> địa chỉ URL</a:t>
            </a:r>
          </a:p>
          <a:p>
            <a:pPr lvl="1"/>
            <a:r>
              <a:rPr lang="en-US" sz="2000" smtClean="0"/>
              <a:t>Người dùng có thể </a:t>
            </a:r>
            <a:r>
              <a:rPr lang="en-US" sz="2000" smtClean="0">
                <a:solidFill>
                  <a:srgbClr val="FF0000"/>
                </a:solidFill>
              </a:rPr>
              <a:t>Giả lập phương thức GET</a:t>
            </a:r>
            <a:r>
              <a:rPr lang="en-US" sz="2000" smtClean="0"/>
              <a:t> để truyền dữ liệu mà không cần thông qua 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7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Ví dụ</a:t>
            </a:r>
          </a:p>
        </p:txBody>
      </p:sp>
      <p:sp>
        <p:nvSpPr>
          <p:cNvPr id="239620" name="Rectangle 4"/>
          <p:cNvSpPr>
            <a:spLocks noChangeArrowheads="1"/>
          </p:cNvSpPr>
          <p:nvPr/>
        </p:nvSpPr>
        <p:spPr bwMode="auto">
          <a:xfrm>
            <a:off x="303379" y="1495169"/>
            <a:ext cx="5837930" cy="4278078"/>
          </a:xfrm>
          <a:prstGeom prst="rect">
            <a:avLst/>
          </a:prstGeom>
          <a:solidFill>
            <a:srgbClr val="3333FF">
              <a:alpha val="10001"/>
            </a:srgbClr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square" lIns="91424" tIns="45712" rIns="91424" bIns="45712">
            <a:spAutoFit/>
          </a:bodyPr>
          <a:lstStyle/>
          <a:p>
            <a:pPr marL="228600" indent="-228600" algn="ctr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>
                <a:srgbClr val="6CA6B8"/>
              </a:buClr>
              <a:buFont typeface="Wingdings" pitchFamily="2" charset="2"/>
              <a:buNone/>
            </a:pPr>
            <a:r>
              <a:rPr lang="en-US" sz="2400" b="1"/>
              <a:t>File: </a:t>
            </a:r>
            <a:r>
              <a:rPr lang="en-US" sz="2400" b="1" smtClean="0"/>
              <a:t>GET.HTM</a:t>
            </a:r>
          </a:p>
          <a:p>
            <a:pPr marL="228600" indent="-228600" algn="ctr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>
                <a:srgbClr val="6CA6B8"/>
              </a:buClr>
              <a:buFont typeface="Wingdings" pitchFamily="2" charset="2"/>
              <a:buNone/>
            </a:pPr>
            <a:endParaRPr lang="en-US" sz="1800" b="1"/>
          </a:p>
          <a:p>
            <a:pPr marL="228600" indent="-228600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>
                <a:srgbClr val="6CA6B8"/>
              </a:buClr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&lt;HTML&gt; </a:t>
            </a:r>
          </a:p>
          <a:p>
            <a:pPr marL="228600" indent="-228600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>
                <a:srgbClr val="6CA6B8"/>
              </a:buClr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L="228600" indent="-228600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>
                <a:srgbClr val="6CA6B8"/>
              </a:buClr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&lt;TITLE&gt;Input data&lt;/TITLE&gt;</a:t>
            </a:r>
          </a:p>
          <a:p>
            <a:pPr marL="228600" indent="-228600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>
                <a:srgbClr val="6CA6B8"/>
              </a:buClr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marL="228600" indent="-228600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>
                <a:srgbClr val="6CA6B8"/>
              </a:buClr>
              <a:buFont typeface="Wingdings" pitchFamily="2" charset="2"/>
              <a:buNone/>
            </a:pPr>
            <a:endParaRPr lang="en-US" b="1" smtClean="0">
              <a:latin typeface="Courier New" pitchFamily="49" charset="0"/>
              <a:cs typeface="Courier New" pitchFamily="49" charset="0"/>
            </a:endParaRPr>
          </a:p>
          <a:p>
            <a:pPr marL="228600" indent="-228600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>
                <a:srgbClr val="6CA6B8"/>
              </a:buClr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BODY&gt;</a:t>
            </a:r>
          </a:p>
          <a:p>
            <a:pPr marL="228600" indent="-228600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>
                <a:srgbClr val="6CA6B8"/>
              </a:buClr>
              <a:buFont typeface="Wingdings" pitchFamily="2" charset="2"/>
              <a:buNone/>
            </a:pPr>
            <a:r>
              <a:rPr lang="en-US" b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&lt;IMG SRC=“images/N72.jpg”&gt;&lt;br&gt;</a:t>
            </a:r>
          </a:p>
          <a:p>
            <a:pPr marL="228600" indent="-228600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>
                <a:srgbClr val="6CA6B8"/>
              </a:buClr>
              <a:buFont typeface="Wingdings" pitchFamily="2" charset="2"/>
              <a:buNone/>
            </a:pPr>
            <a:r>
              <a:rPr lang="en-US" b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&lt;A HREF=‘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chitiet.php?Ma=N72</a:t>
            </a:r>
            <a:r>
              <a:rPr lang="en-US" b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’&gt;Xem chi tiết&lt;/A&gt;</a:t>
            </a:r>
          </a:p>
          <a:p>
            <a:pPr marL="228600" indent="-228600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>
                <a:srgbClr val="6CA6B8"/>
              </a:buClr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228600" indent="-228600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>
                <a:srgbClr val="6CA6B8"/>
              </a:buClr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&lt;/HTML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800" b="1"/>
          </a:p>
        </p:txBody>
      </p:sp>
      <p:pic>
        <p:nvPicPr>
          <p:cNvPr id="23962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57657" y="1824160"/>
            <a:ext cx="4402137" cy="27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Ví dụ (tt)</a:t>
            </a:r>
          </a:p>
        </p:txBody>
      </p:sp>
      <p:sp>
        <p:nvSpPr>
          <p:cNvPr id="253956" name="Rectangle 4"/>
          <p:cNvSpPr>
            <a:spLocks noChangeArrowheads="1"/>
          </p:cNvSpPr>
          <p:nvPr/>
        </p:nvSpPr>
        <p:spPr bwMode="auto">
          <a:xfrm>
            <a:off x="282040" y="1448357"/>
            <a:ext cx="5263738" cy="4407344"/>
          </a:xfrm>
          <a:prstGeom prst="rect">
            <a:avLst/>
          </a:prstGeom>
          <a:solidFill>
            <a:srgbClr val="3333FF">
              <a:alpha val="10001"/>
            </a:srgbClr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square" lIns="91424" tIns="45712" rIns="91424" bIns="45712">
            <a:spAutoFit/>
          </a:bodyPr>
          <a:lstStyle/>
          <a:p>
            <a:pPr marL="228600" indent="-228600" algn="ctr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>
                <a:srgbClr val="6CA6B8"/>
              </a:buClr>
              <a:buFont typeface="Wingdings" pitchFamily="2" charset="2"/>
              <a:buNone/>
            </a:pPr>
            <a:r>
              <a:rPr lang="en-US" sz="2400" b="1"/>
              <a:t>File: </a:t>
            </a:r>
            <a:r>
              <a:rPr lang="en-US" sz="2400" b="1" smtClean="0"/>
              <a:t>CHITIET.PHP</a:t>
            </a:r>
          </a:p>
          <a:p>
            <a:pPr marL="228600" indent="-228600" algn="ctr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>
                <a:srgbClr val="6CA6B8"/>
              </a:buClr>
              <a:buFont typeface="Wingdings" pitchFamily="2" charset="2"/>
              <a:buNone/>
            </a:pPr>
            <a:endParaRPr lang="en-US" sz="2400" b="1"/>
          </a:p>
          <a:p>
            <a:pPr marL="228600" indent="-228600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>
                <a:srgbClr val="6CA6B8"/>
              </a:buClr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&lt;HTML&gt; </a:t>
            </a:r>
          </a:p>
          <a:p>
            <a:pPr marL="228600" indent="-228600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>
                <a:srgbClr val="6CA6B8"/>
              </a:buClr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L="228600" indent="-228600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>
                <a:srgbClr val="6CA6B8"/>
              </a:buClr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&lt;TITLE&gt;Input data&lt;/TITLE&gt;</a:t>
            </a:r>
          </a:p>
          <a:p>
            <a:pPr marL="228600" indent="-228600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>
                <a:srgbClr val="6CA6B8"/>
              </a:buClr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marL="228600" indent="-228600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>
                <a:srgbClr val="6CA6B8"/>
              </a:buClr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228600" indent="-228600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>
                <a:srgbClr val="6CA6B8"/>
              </a:buClr>
              <a:buFont typeface="Wingdings" pitchFamily="2" charset="2"/>
              <a:buNone/>
            </a:pPr>
            <a:r>
              <a:rPr lang="it-IT" b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&lt;?php</a:t>
            </a:r>
          </a:p>
          <a:p>
            <a:pPr marL="228600" indent="-228600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>
                <a:srgbClr val="6CA6B8"/>
              </a:buClr>
              <a:buFont typeface="Wingdings" pitchFamily="2" charset="2"/>
              <a:buNone/>
            </a:pPr>
            <a:r>
              <a:rPr lang="it-IT" b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	echo "Ma dien thoai la " . $_GET["Ma"];</a:t>
            </a:r>
          </a:p>
          <a:p>
            <a:pPr marL="228600" indent="-228600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>
                <a:srgbClr val="6CA6B8"/>
              </a:buClr>
              <a:buFont typeface="Wingdings" pitchFamily="2" charset="2"/>
              <a:buNone/>
            </a:pPr>
            <a:r>
              <a:rPr lang="it-IT" b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?&gt;</a:t>
            </a:r>
            <a:endParaRPr lang="en-US" b="1">
              <a:solidFill>
                <a:srgbClr val="3333FF"/>
              </a:solidFill>
              <a:latin typeface="Courier New" pitchFamily="49" charset="0"/>
              <a:cs typeface="Courier New" pitchFamily="49" charset="0"/>
            </a:endParaRPr>
          </a:p>
          <a:p>
            <a:pPr marL="228600" indent="-228600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>
                <a:srgbClr val="6CA6B8"/>
              </a:buClr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228600" indent="-228600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>
                <a:srgbClr val="6CA6B8"/>
              </a:buClr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pic>
        <p:nvPicPr>
          <p:cNvPr id="25395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29941" y="2047792"/>
            <a:ext cx="47815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3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3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Cơ chế Truyền và Nhận dữ liệu giữa các trang web</a:t>
            </a:r>
          </a:p>
          <a:p>
            <a:r>
              <a:rPr lang="en-US" smtClean="0"/>
              <a:t>Truyền/Nhận qua Phương thức GET</a:t>
            </a:r>
          </a:p>
          <a:p>
            <a:r>
              <a:rPr lang="en-US" smtClean="0">
                <a:solidFill>
                  <a:srgbClr val="FF9933"/>
                </a:solidFill>
              </a:rPr>
              <a:t>Truyền/Nhận qua Phương thức POST</a:t>
            </a:r>
          </a:p>
          <a:p>
            <a:r>
              <a:rPr lang="en-US" smtClean="0"/>
              <a:t>Một số ví dụ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Truyền/Nhận qua Phương thức POST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Tham số truyền đi được ẩn bên trong FORM</a:t>
            </a:r>
          </a:p>
          <a:p>
            <a:endParaRPr lang="en-US" smtClean="0"/>
          </a:p>
          <a:p>
            <a:r>
              <a:rPr lang="en-US" smtClean="0"/>
              <a:t>Nhận dữ liệu thông qua biến toàn cục của PHP</a:t>
            </a:r>
          </a:p>
          <a:p>
            <a:pPr lvl="1"/>
            <a:r>
              <a:rPr lang="en-US" smtClean="0">
                <a:solidFill>
                  <a:srgbClr val="3333FF"/>
                </a:solidFill>
              </a:rPr>
              <a:t>$_POST[“</a:t>
            </a:r>
            <a:r>
              <a:rPr lang="en-US" smtClean="0"/>
              <a:t>FieldName</a:t>
            </a:r>
            <a:r>
              <a:rPr lang="en-US" smtClean="0">
                <a:solidFill>
                  <a:srgbClr val="3333FF"/>
                </a:solidFill>
              </a:rPr>
              <a:t>”]</a:t>
            </a:r>
          </a:p>
          <a:p>
            <a:pPr lvl="1"/>
            <a:r>
              <a:rPr lang="en-US" smtClean="0">
                <a:solidFill>
                  <a:srgbClr val="3333FF"/>
                </a:solidFill>
              </a:rPr>
              <a:t>$_REQUEST[“</a:t>
            </a:r>
            <a:r>
              <a:rPr lang="en-US" smtClean="0"/>
              <a:t>FieldName</a:t>
            </a:r>
            <a:r>
              <a:rPr lang="en-US" smtClean="0">
                <a:solidFill>
                  <a:srgbClr val="3333FF"/>
                </a:solidFill>
              </a:rPr>
              <a:t>”]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Phương thức POST – Ưu khuyết điểm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smtClean="0">
                <a:solidFill>
                  <a:srgbClr val="3333FF"/>
                </a:solidFill>
              </a:rPr>
              <a:t>Ưu điểm</a:t>
            </a:r>
          </a:p>
          <a:p>
            <a:pPr lvl="1"/>
            <a:r>
              <a:rPr lang="en-US" sz="2000" smtClean="0">
                <a:solidFill>
                  <a:srgbClr val="FF0000"/>
                </a:solidFill>
              </a:rPr>
              <a:t>Bảo mật</a:t>
            </a:r>
            <a:r>
              <a:rPr lang="en-US" sz="2000" smtClean="0"/>
              <a:t> hơn phương thức GET</a:t>
            </a:r>
          </a:p>
          <a:p>
            <a:pPr lvl="1"/>
            <a:r>
              <a:rPr lang="en-US" sz="2000" smtClean="0">
                <a:solidFill>
                  <a:srgbClr val="FF0000"/>
                </a:solidFill>
              </a:rPr>
              <a:t>Không giới hạn dung lượng</a:t>
            </a:r>
            <a:r>
              <a:rPr lang="en-US" sz="2000" smtClean="0"/>
              <a:t> dữ liệu truyền đi</a:t>
            </a:r>
          </a:p>
          <a:p>
            <a:endParaRPr lang="en-US" sz="2000" smtClean="0"/>
          </a:p>
          <a:p>
            <a:r>
              <a:rPr lang="en-US" sz="2000" b="1" smtClean="0">
                <a:solidFill>
                  <a:srgbClr val="3333FF"/>
                </a:solidFill>
              </a:rPr>
              <a:t>Khuyết điểm</a:t>
            </a:r>
          </a:p>
          <a:p>
            <a:pPr lvl="1"/>
            <a:r>
              <a:rPr lang="en-US" sz="2000" smtClean="0"/>
              <a:t>Kết quả trang web trả về </a:t>
            </a:r>
            <a:r>
              <a:rPr lang="en-US" sz="2000" smtClean="0">
                <a:solidFill>
                  <a:srgbClr val="FF0000"/>
                </a:solidFill>
              </a:rPr>
              <a:t>không thể bookmark</a:t>
            </a:r>
          </a:p>
          <a:p>
            <a:pPr lvl="1"/>
            <a:r>
              <a:rPr lang="en-US" sz="2000" smtClean="0"/>
              <a:t>Có thể </a:t>
            </a:r>
            <a:r>
              <a:rPr lang="en-US" sz="2000" smtClean="0">
                <a:solidFill>
                  <a:srgbClr val="FF0000"/>
                </a:solidFill>
              </a:rPr>
              <a:t>gây ra lỗi</a:t>
            </a:r>
            <a:r>
              <a:rPr lang="en-US" sz="2000" smtClean="0"/>
              <a:t> nếu người dùng muốn quay lại trang kết quả (nhấn nút Back hoặc Refresh) do </a:t>
            </a:r>
            <a:r>
              <a:rPr lang="en-US" sz="2000" smtClean="0">
                <a:solidFill>
                  <a:srgbClr val="FF0000"/>
                </a:solidFill>
              </a:rPr>
              <a:t>bị expired</a:t>
            </a:r>
          </a:p>
          <a:p>
            <a:pPr lvl="1"/>
            <a:r>
              <a:rPr lang="en-US" sz="2000" smtClean="0"/>
              <a:t>Dữ liệu có thể </a:t>
            </a:r>
            <a:r>
              <a:rPr lang="en-US" sz="2000" smtClean="0">
                <a:solidFill>
                  <a:srgbClr val="FF0000"/>
                </a:solidFill>
              </a:rPr>
              <a:t>không truyền đi</a:t>
            </a:r>
            <a:r>
              <a:rPr lang="en-US" sz="2000" smtClean="0"/>
              <a:t> được do vấn đề về </a:t>
            </a:r>
            <a:r>
              <a:rPr lang="en-US" sz="2000" smtClean="0">
                <a:solidFill>
                  <a:srgbClr val="FF0000"/>
                </a:solidFill>
              </a:rPr>
              <a:t>security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9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Cơ chế Truyền và Nhận dữ liệu giữa các trang web</a:t>
            </a:r>
          </a:p>
          <a:p>
            <a:r>
              <a:rPr lang="en-US" smtClean="0"/>
              <a:t>Truyền/Nhận qua Phương thức GET</a:t>
            </a:r>
          </a:p>
          <a:p>
            <a:r>
              <a:rPr lang="en-US" smtClean="0"/>
              <a:t>Truyền/Nhận qua Phương thức POST</a:t>
            </a:r>
          </a:p>
          <a:p>
            <a:r>
              <a:rPr lang="en-US" smtClean="0">
                <a:solidFill>
                  <a:srgbClr val="FF9933"/>
                </a:solidFill>
              </a:rPr>
              <a:t>Một số ví dụ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Cơ chế Truyền và Nhận dữ liệu giữa các trang web</a:t>
            </a:r>
          </a:p>
          <a:p>
            <a:r>
              <a:rPr lang="en-US" smtClean="0"/>
              <a:t>Truyền/Nhận qua Phương thức GET</a:t>
            </a:r>
          </a:p>
          <a:p>
            <a:r>
              <a:rPr lang="en-US" smtClean="0"/>
              <a:t>Truyền/Nhận qua Phương thức POST</a:t>
            </a:r>
          </a:p>
          <a:p>
            <a:r>
              <a:rPr lang="en-US" smtClean="0"/>
              <a:t>Một số ví dụ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Truyền/Nhận dữ liệu từ Checkbox</a:t>
            </a:r>
          </a:p>
        </p:txBody>
      </p:sp>
      <p:sp>
        <p:nvSpPr>
          <p:cNvPr id="258052" name="Rectangle 4"/>
          <p:cNvSpPr>
            <a:spLocks noChangeArrowheads="1"/>
          </p:cNvSpPr>
          <p:nvPr/>
        </p:nvSpPr>
        <p:spPr bwMode="auto">
          <a:xfrm>
            <a:off x="212725" y="1470025"/>
            <a:ext cx="8382000" cy="3868735"/>
          </a:xfrm>
          <a:prstGeom prst="rect">
            <a:avLst/>
          </a:prstGeom>
          <a:solidFill>
            <a:srgbClr val="3333FF">
              <a:alpha val="10001"/>
            </a:srgbClr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lIns="91424" tIns="45712" rIns="91424" bIns="45712">
            <a:spAutoFit/>
          </a:bodyPr>
          <a:lstStyle/>
          <a:p>
            <a:pPr marL="228600" indent="-228600" algn="ctr">
              <a:lnSpc>
                <a:spcPct val="80000"/>
              </a:lnSpc>
              <a:spcBef>
                <a:spcPct val="35000"/>
              </a:spcBef>
              <a:spcAft>
                <a:spcPct val="15000"/>
              </a:spcAft>
              <a:buClr>
                <a:srgbClr val="6CA6B8"/>
              </a:buClr>
              <a:buFont typeface="Wingdings" pitchFamily="2" charset="2"/>
              <a:buNone/>
            </a:pPr>
            <a:r>
              <a:rPr lang="en-US" sz="2000" b="1"/>
              <a:t>File: Checkbox.php</a:t>
            </a:r>
          </a:p>
          <a:p>
            <a:pPr marL="228600" indent="-228600">
              <a:lnSpc>
                <a:spcPct val="80000"/>
              </a:lnSpc>
              <a:spcBef>
                <a:spcPct val="35000"/>
              </a:spcBef>
              <a:spcAft>
                <a:spcPct val="15000"/>
              </a:spcAft>
              <a:buClr>
                <a:srgbClr val="6CA6B8"/>
              </a:buClr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&lt;html&gt;&lt;body&gt;</a:t>
            </a:r>
          </a:p>
          <a:p>
            <a:pPr marL="228600" indent="-228600">
              <a:lnSpc>
                <a:spcPct val="80000"/>
              </a:lnSpc>
              <a:spcBef>
                <a:spcPct val="35000"/>
              </a:spcBef>
              <a:spcAft>
                <a:spcPct val="15000"/>
              </a:spcAft>
              <a:buClr>
                <a:srgbClr val="6CA6B8"/>
              </a:buClr>
              <a:buFont typeface="Wingdings" pitchFamily="2" charset="2"/>
              <a:buNone/>
            </a:pPr>
            <a:r>
              <a:rPr lang="en-US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&lt;form method=“get” action=“checkbox.php”&gt;</a:t>
            </a:r>
          </a:p>
          <a:p>
            <a:pPr marL="228600" indent="-228600">
              <a:lnSpc>
                <a:spcPct val="80000"/>
              </a:lnSpc>
              <a:spcBef>
                <a:spcPct val="35000"/>
              </a:spcBef>
              <a:spcAft>
                <a:spcPct val="15000"/>
              </a:spcAft>
              <a:buClr>
                <a:srgbClr val="6CA6B8"/>
              </a:buClr>
              <a:buFont typeface="Wingdings" pitchFamily="2" charset="2"/>
              <a:buNone/>
            </a:pPr>
            <a:r>
              <a:rPr lang="en-US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&lt;input type="checkbox"</a:t>
            </a:r>
            <a:r>
              <a:rPr lang="en-US">
                <a:latin typeface="Courier New" pitchFamily="49" charset="0"/>
                <a:cs typeface="Courier New" pitchFamily="49" charset="0"/>
              </a:rPr>
              <a:t> </a:t>
            </a:r>
            <a:r>
              <a:rPr lang="en-US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name="</a:t>
            </a:r>
            <a:r>
              <a:rPr lang="en-US">
                <a:solidFill>
                  <a:srgbClr val="CC6600"/>
                </a:solidFill>
                <a:latin typeface="Courier New" pitchFamily="49" charset="0"/>
                <a:cs typeface="Courier New" pitchFamily="49" charset="0"/>
              </a:rPr>
              <a:t>chk1</a:t>
            </a:r>
            <a:r>
              <a:rPr lang="en-US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>
                <a:latin typeface="Courier New" pitchFamily="49" charset="0"/>
                <a:cs typeface="Courier New" pitchFamily="49" charset="0"/>
              </a:rPr>
              <a:t> </a:t>
            </a:r>
            <a:r>
              <a:rPr lang="en-US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value=“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</a:t>
            </a:r>
            <a:r>
              <a:rPr lang="en-US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English &lt;br&gt; </a:t>
            </a:r>
          </a:p>
          <a:p>
            <a:pPr marL="228600" indent="-228600">
              <a:lnSpc>
                <a:spcPct val="80000"/>
              </a:lnSpc>
              <a:spcBef>
                <a:spcPct val="35000"/>
              </a:spcBef>
              <a:spcAft>
                <a:spcPct val="15000"/>
              </a:spcAft>
              <a:buClr>
                <a:srgbClr val="6CA6B8"/>
              </a:buClr>
              <a:buFont typeface="Wingdings" pitchFamily="2" charset="2"/>
              <a:buNone/>
            </a:pPr>
            <a:r>
              <a:rPr lang="en-US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&lt;input type="checkbox"</a:t>
            </a:r>
            <a:r>
              <a:rPr lang="en-US">
                <a:latin typeface="Courier New" pitchFamily="49" charset="0"/>
                <a:cs typeface="Courier New" pitchFamily="49" charset="0"/>
              </a:rPr>
              <a:t> </a:t>
            </a:r>
            <a:r>
              <a:rPr lang="en-US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name="</a:t>
            </a:r>
            <a:r>
              <a:rPr lang="en-US">
                <a:solidFill>
                  <a:srgbClr val="CC6600"/>
                </a:solidFill>
                <a:latin typeface="Courier New" pitchFamily="49" charset="0"/>
                <a:cs typeface="Courier New" pitchFamily="49" charset="0"/>
              </a:rPr>
              <a:t>chk2</a:t>
            </a:r>
            <a:r>
              <a:rPr lang="en-US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Vietnam&lt;br&gt;</a:t>
            </a:r>
          </a:p>
          <a:p>
            <a:pPr marL="228600" indent="-228600">
              <a:lnSpc>
                <a:spcPct val="80000"/>
              </a:lnSpc>
              <a:spcBef>
                <a:spcPct val="35000"/>
              </a:spcBef>
              <a:spcAft>
                <a:spcPct val="15000"/>
              </a:spcAft>
              <a:buClr>
                <a:srgbClr val="6CA6B8"/>
              </a:buClr>
              <a:buFont typeface="Wingdings" pitchFamily="2" charset="2"/>
              <a:buNone/>
            </a:pPr>
            <a:r>
              <a:rPr lang="en-US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&lt;input type=“submit” value=“submit”&gt;&lt;br&gt;</a:t>
            </a:r>
          </a:p>
          <a:p>
            <a:pPr marL="228600" indent="-228600">
              <a:lnSpc>
                <a:spcPct val="80000"/>
              </a:lnSpc>
              <a:spcBef>
                <a:spcPct val="35000"/>
              </a:spcBef>
              <a:spcAft>
                <a:spcPct val="15000"/>
              </a:spcAft>
              <a:buClr>
                <a:srgbClr val="6CA6B8"/>
              </a:buClr>
              <a:buFont typeface="Wingdings" pitchFamily="2" charset="2"/>
              <a:buNone/>
            </a:pPr>
            <a:r>
              <a:rPr lang="en-US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&lt;/form&gt;</a:t>
            </a:r>
          </a:p>
          <a:p>
            <a:pPr marL="228600" indent="-228600">
              <a:lnSpc>
                <a:spcPct val="80000"/>
              </a:lnSpc>
              <a:spcBef>
                <a:spcPct val="35000"/>
              </a:spcBef>
              <a:spcAft>
                <a:spcPct val="15000"/>
              </a:spcAft>
              <a:buClr>
                <a:srgbClr val="6CA6B8"/>
              </a:buClr>
              <a:buFont typeface="Wingdings" pitchFamily="2" charset="2"/>
              <a:buNone/>
            </a:pPr>
            <a:r>
              <a:rPr lang="en-US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&lt;?php</a:t>
            </a:r>
          </a:p>
          <a:p>
            <a:pPr marL="228600" indent="-228600">
              <a:lnSpc>
                <a:spcPct val="80000"/>
              </a:lnSpc>
              <a:spcBef>
                <a:spcPct val="35000"/>
              </a:spcBef>
              <a:spcAft>
                <a:spcPct val="15000"/>
              </a:spcAft>
              <a:buClr>
                <a:srgbClr val="6CA6B8"/>
              </a:buClr>
              <a:buFont typeface="Wingdings" pitchFamily="2" charset="2"/>
              <a:buNone/>
            </a:pPr>
            <a:r>
              <a:rPr lang="en-US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	echo “checkbox 1 : ” . $_REQUEST[‘</a:t>
            </a:r>
            <a:r>
              <a:rPr lang="en-US">
                <a:solidFill>
                  <a:srgbClr val="CC6600"/>
                </a:solidFill>
                <a:latin typeface="Courier New" pitchFamily="49" charset="0"/>
                <a:cs typeface="Courier New" pitchFamily="49" charset="0"/>
              </a:rPr>
              <a:t>chk1</a:t>
            </a:r>
            <a:r>
              <a:rPr lang="en-US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’];</a:t>
            </a:r>
          </a:p>
          <a:p>
            <a:pPr marL="228600" indent="-228600">
              <a:lnSpc>
                <a:spcPct val="80000"/>
              </a:lnSpc>
              <a:spcBef>
                <a:spcPct val="35000"/>
              </a:spcBef>
              <a:spcAft>
                <a:spcPct val="15000"/>
              </a:spcAft>
              <a:buClr>
                <a:srgbClr val="6CA6B8"/>
              </a:buClr>
              <a:buFont typeface="Wingdings" pitchFamily="2" charset="2"/>
              <a:buNone/>
            </a:pPr>
            <a:r>
              <a:rPr lang="en-US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	echo “checkbox 2 : ” . $_REQUEST[‘</a:t>
            </a:r>
            <a:r>
              <a:rPr lang="en-US">
                <a:solidFill>
                  <a:srgbClr val="CC6600"/>
                </a:solidFill>
                <a:latin typeface="Courier New" pitchFamily="49" charset="0"/>
                <a:cs typeface="Courier New" pitchFamily="49" charset="0"/>
              </a:rPr>
              <a:t>chk2</a:t>
            </a:r>
            <a:r>
              <a:rPr lang="en-US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’];</a:t>
            </a:r>
          </a:p>
          <a:p>
            <a:pPr marL="228600" indent="-228600">
              <a:lnSpc>
                <a:spcPct val="80000"/>
              </a:lnSpc>
              <a:spcBef>
                <a:spcPct val="35000"/>
              </a:spcBef>
              <a:spcAft>
                <a:spcPct val="15000"/>
              </a:spcAft>
              <a:buClr>
                <a:srgbClr val="6CA6B8"/>
              </a:buClr>
              <a:buFont typeface="Wingdings" pitchFamily="2" charset="2"/>
              <a:buNone/>
            </a:pPr>
            <a:r>
              <a:rPr lang="en-US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?&gt;</a:t>
            </a:r>
          </a:p>
          <a:p>
            <a:pPr marL="228600" indent="-228600">
              <a:lnSpc>
                <a:spcPct val="80000"/>
              </a:lnSpc>
              <a:spcBef>
                <a:spcPct val="35000"/>
              </a:spcBef>
              <a:spcAft>
                <a:spcPct val="15000"/>
              </a:spcAft>
              <a:buClr>
                <a:srgbClr val="6CA6B8"/>
              </a:buClr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&lt;/body&gt;&lt;/html&gt;</a:t>
            </a:r>
          </a:p>
        </p:txBody>
      </p:sp>
      <p:pic>
        <p:nvPicPr>
          <p:cNvPr id="258058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8285" y="2812326"/>
            <a:ext cx="3025715" cy="2928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8062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11228" y="4152220"/>
            <a:ext cx="2132772" cy="250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2580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8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8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Truyền/Nhận dữ liệu từ Radio Button</a:t>
            </a:r>
          </a:p>
        </p:txBody>
      </p:sp>
      <p:sp>
        <p:nvSpPr>
          <p:cNvPr id="260100" name="Rectangle 4"/>
          <p:cNvSpPr>
            <a:spLocks noChangeArrowheads="1"/>
          </p:cNvSpPr>
          <p:nvPr/>
        </p:nvSpPr>
        <p:spPr bwMode="auto">
          <a:xfrm>
            <a:off x="210788" y="1590861"/>
            <a:ext cx="6273140" cy="4508910"/>
          </a:xfrm>
          <a:prstGeom prst="rect">
            <a:avLst/>
          </a:prstGeom>
          <a:solidFill>
            <a:srgbClr val="3333FF">
              <a:alpha val="10001"/>
            </a:srgbClr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square" lIns="91424" tIns="45712" rIns="91424" bIns="45712">
            <a:spAutoFit/>
          </a:bodyPr>
          <a:lstStyle/>
          <a:p>
            <a:pPr marL="228600" indent="-228600" algn="ctr">
              <a:lnSpc>
                <a:spcPct val="80000"/>
              </a:lnSpc>
              <a:spcBef>
                <a:spcPct val="35000"/>
              </a:spcBef>
              <a:spcAft>
                <a:spcPct val="15000"/>
              </a:spcAft>
              <a:buClr>
                <a:srgbClr val="6CA6B8"/>
              </a:buClr>
              <a:buFont typeface="Wingdings" pitchFamily="2" charset="2"/>
              <a:buNone/>
            </a:pPr>
            <a:r>
              <a:rPr lang="en-US" sz="2000" b="1"/>
              <a:t>File: RADIO.PHP</a:t>
            </a:r>
          </a:p>
          <a:p>
            <a:pPr marL="228600" indent="-228600">
              <a:lnSpc>
                <a:spcPct val="80000"/>
              </a:lnSpc>
              <a:spcBef>
                <a:spcPct val="35000"/>
              </a:spcBef>
              <a:spcAft>
                <a:spcPct val="15000"/>
              </a:spcAft>
              <a:buClr>
                <a:srgbClr val="6CA6B8"/>
              </a:buClr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&lt;html&gt;&lt;body&gt;</a:t>
            </a:r>
          </a:p>
          <a:p>
            <a:pPr marL="228600" indent="-228600">
              <a:lnSpc>
                <a:spcPct val="80000"/>
              </a:lnSpc>
              <a:spcBef>
                <a:spcPct val="35000"/>
              </a:spcBef>
              <a:spcAft>
                <a:spcPct val="15000"/>
              </a:spcAft>
              <a:buClr>
                <a:srgbClr val="6CA6B8"/>
              </a:buClr>
              <a:buFont typeface="Wingdings" pitchFamily="2" charset="2"/>
              <a:buNone/>
            </a:pPr>
            <a:r>
              <a:rPr lang="en-US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&lt;form action=“radio.php" method="GET"&gt;</a:t>
            </a:r>
          </a:p>
          <a:p>
            <a:pPr marL="228600" indent="-228600">
              <a:lnSpc>
                <a:spcPct val="80000"/>
              </a:lnSpc>
              <a:spcBef>
                <a:spcPct val="35000"/>
              </a:spcBef>
              <a:spcAft>
                <a:spcPct val="15000"/>
              </a:spcAft>
              <a:buClr>
                <a:srgbClr val="6CA6B8"/>
              </a:buClr>
              <a:buFont typeface="Wingdings" pitchFamily="2" charset="2"/>
              <a:buNone/>
            </a:pPr>
            <a:r>
              <a:rPr lang="en-US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&lt;input type=RADIO” NAME=“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radGT</a:t>
            </a:r>
            <a:r>
              <a:rPr lang="en-US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"&gt;Nam&lt;br&gt;</a:t>
            </a:r>
          </a:p>
          <a:p>
            <a:pPr marL="228600" indent="-228600">
              <a:lnSpc>
                <a:spcPct val="80000"/>
              </a:lnSpc>
              <a:spcBef>
                <a:spcPct val="35000"/>
              </a:spcBef>
              <a:spcAft>
                <a:spcPct val="15000"/>
              </a:spcAft>
              <a:buClr>
                <a:srgbClr val="6CA6B8"/>
              </a:buClr>
              <a:buFont typeface="Wingdings" pitchFamily="2" charset="2"/>
              <a:buNone/>
            </a:pPr>
            <a:r>
              <a:rPr lang="en-US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&lt;input type=RADIO” NAME="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radGT</a:t>
            </a:r>
            <a:r>
              <a:rPr lang="en-US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“ VALUE=“Nu”&gt;Nữ&lt;br&gt;</a:t>
            </a:r>
          </a:p>
          <a:p>
            <a:pPr marL="228600" indent="-228600">
              <a:lnSpc>
                <a:spcPct val="80000"/>
              </a:lnSpc>
              <a:spcBef>
                <a:spcPct val="35000"/>
              </a:spcBef>
              <a:spcAft>
                <a:spcPct val="15000"/>
              </a:spcAft>
              <a:buClr>
                <a:srgbClr val="6CA6B8"/>
              </a:buClr>
              <a:buFont typeface="Wingdings" pitchFamily="2" charset="2"/>
              <a:buNone/>
            </a:pPr>
            <a:r>
              <a:rPr lang="en-US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&lt;input type=“SUBMIT” VALUE="Submit"&gt;</a:t>
            </a:r>
          </a:p>
          <a:p>
            <a:pPr marL="228600" indent="-228600">
              <a:lnSpc>
                <a:spcPct val="80000"/>
              </a:lnSpc>
              <a:spcBef>
                <a:spcPct val="35000"/>
              </a:spcBef>
              <a:spcAft>
                <a:spcPct val="15000"/>
              </a:spcAft>
              <a:buClr>
                <a:srgbClr val="6CA6B8"/>
              </a:buClr>
              <a:buFont typeface="Wingdings" pitchFamily="2" charset="2"/>
              <a:buNone/>
            </a:pPr>
            <a:r>
              <a:rPr lang="en-US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&lt;/form&gt;</a:t>
            </a:r>
          </a:p>
          <a:p>
            <a:pPr marL="228600" indent="-228600">
              <a:lnSpc>
                <a:spcPct val="80000"/>
              </a:lnSpc>
              <a:spcBef>
                <a:spcPct val="35000"/>
              </a:spcBef>
              <a:spcAft>
                <a:spcPct val="15000"/>
              </a:spcAft>
              <a:buClr>
                <a:srgbClr val="6CA6B8"/>
              </a:buClr>
              <a:buFont typeface="Wingdings" pitchFamily="2" charset="2"/>
              <a:buNone/>
            </a:pPr>
            <a:endParaRPr lang="en-US">
              <a:solidFill>
                <a:srgbClr val="3333FF"/>
              </a:solidFill>
              <a:latin typeface="Courier New" pitchFamily="49" charset="0"/>
              <a:cs typeface="Courier New" pitchFamily="49" charset="0"/>
            </a:endParaRPr>
          </a:p>
          <a:p>
            <a:pPr marL="228600" indent="-228600">
              <a:lnSpc>
                <a:spcPct val="80000"/>
              </a:lnSpc>
              <a:spcBef>
                <a:spcPct val="35000"/>
              </a:spcBef>
              <a:spcAft>
                <a:spcPct val="15000"/>
              </a:spcAft>
              <a:buClr>
                <a:srgbClr val="6CA6B8"/>
              </a:buClr>
              <a:buFont typeface="Wingdings" pitchFamily="2" charset="2"/>
              <a:buNone/>
            </a:pPr>
            <a:r>
              <a:rPr lang="en-US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&lt;?php</a:t>
            </a:r>
          </a:p>
          <a:p>
            <a:pPr marL="228600" indent="-228600">
              <a:lnSpc>
                <a:spcPct val="80000"/>
              </a:lnSpc>
              <a:spcBef>
                <a:spcPct val="35000"/>
              </a:spcBef>
              <a:spcAft>
                <a:spcPct val="15000"/>
              </a:spcAft>
              <a:buClr>
                <a:srgbClr val="6CA6B8"/>
              </a:buClr>
              <a:buFont typeface="Wingdings" pitchFamily="2" charset="2"/>
              <a:buNone/>
            </a:pPr>
            <a:r>
              <a:rPr lang="en-US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	if (isset($_GET[‘radGT'])){</a:t>
            </a:r>
          </a:p>
          <a:p>
            <a:pPr marL="228600" indent="-228600">
              <a:lnSpc>
                <a:spcPct val="80000"/>
              </a:lnSpc>
              <a:spcBef>
                <a:spcPct val="35000"/>
              </a:spcBef>
              <a:spcAft>
                <a:spcPct val="15000"/>
              </a:spcAft>
              <a:buClr>
                <a:srgbClr val="6CA6B8"/>
              </a:buClr>
              <a:buFont typeface="Wingdings" pitchFamily="2" charset="2"/>
              <a:buNone/>
            </a:pPr>
            <a:r>
              <a:rPr lang="en-US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		echo “Gioi tinh : " . $_GET[‘radGT'];</a:t>
            </a:r>
          </a:p>
          <a:p>
            <a:pPr marL="228600" indent="-228600">
              <a:lnSpc>
                <a:spcPct val="80000"/>
              </a:lnSpc>
              <a:spcBef>
                <a:spcPct val="35000"/>
              </a:spcBef>
              <a:spcAft>
                <a:spcPct val="15000"/>
              </a:spcAft>
              <a:buClr>
                <a:srgbClr val="6CA6B8"/>
              </a:buClr>
              <a:buFont typeface="Wingdings" pitchFamily="2" charset="2"/>
              <a:buNone/>
            </a:pPr>
            <a:r>
              <a:rPr lang="en-US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228600" indent="-228600">
              <a:lnSpc>
                <a:spcPct val="80000"/>
              </a:lnSpc>
              <a:spcBef>
                <a:spcPct val="35000"/>
              </a:spcBef>
              <a:spcAft>
                <a:spcPct val="15000"/>
              </a:spcAft>
              <a:buClr>
                <a:srgbClr val="6CA6B8"/>
              </a:buClr>
              <a:buFont typeface="Wingdings" pitchFamily="2" charset="2"/>
              <a:buNone/>
            </a:pPr>
            <a:r>
              <a:rPr lang="en-US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?&gt;</a:t>
            </a:r>
          </a:p>
          <a:p>
            <a:pPr marL="228600" indent="-228600">
              <a:lnSpc>
                <a:spcPct val="80000"/>
              </a:lnSpc>
              <a:spcBef>
                <a:spcPct val="35000"/>
              </a:spcBef>
              <a:spcAft>
                <a:spcPct val="15000"/>
              </a:spcAft>
              <a:buClr>
                <a:srgbClr val="6CA6B8"/>
              </a:buClr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&lt;/body&gt;&lt;/html&gt;</a:t>
            </a:r>
          </a:p>
        </p:txBody>
      </p:sp>
      <p:pic>
        <p:nvPicPr>
          <p:cNvPr id="260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690563"/>
            <a:ext cx="189547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010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3522663"/>
            <a:ext cx="189547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0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Truyền/Nhận dữ liệu từ ComboBox</a:t>
            </a:r>
          </a:p>
        </p:txBody>
      </p:sp>
      <p:sp>
        <p:nvSpPr>
          <p:cNvPr id="264197" name="Rectangle 5"/>
          <p:cNvSpPr>
            <a:spLocks noChangeArrowheads="1"/>
          </p:cNvSpPr>
          <p:nvPr/>
        </p:nvSpPr>
        <p:spPr bwMode="auto">
          <a:xfrm>
            <a:off x="187037" y="1486023"/>
            <a:ext cx="6028412" cy="4048785"/>
          </a:xfrm>
          <a:prstGeom prst="rect">
            <a:avLst/>
          </a:prstGeom>
          <a:solidFill>
            <a:srgbClr val="3333FF">
              <a:alpha val="10001"/>
            </a:srgbClr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square" lIns="91424" tIns="45712" rIns="91424" bIns="45712">
            <a:spAutoFit/>
          </a:bodyPr>
          <a:lstStyle/>
          <a:p>
            <a:pPr marL="228600" indent="-228600" algn="ctr">
              <a:lnSpc>
                <a:spcPct val="80000"/>
              </a:lnSpc>
              <a:spcBef>
                <a:spcPct val="35000"/>
              </a:spcBef>
              <a:spcAft>
                <a:spcPct val="15000"/>
              </a:spcAft>
              <a:buClr>
                <a:srgbClr val="6CA6B8"/>
              </a:buClr>
              <a:buFont typeface="Wingdings" pitchFamily="2" charset="2"/>
              <a:buNone/>
            </a:pPr>
            <a:r>
              <a:rPr lang="en-US" sz="1800" b="1"/>
              <a:t>File: COMBOBOX.PHP</a:t>
            </a:r>
          </a:p>
          <a:p>
            <a:r>
              <a:rPr lang="en-US" sz="120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US" sz="120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&lt;body&gt;</a:t>
            </a:r>
          </a:p>
          <a:p>
            <a:r>
              <a:rPr lang="en-US" sz="120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  &lt;form method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="POST" action="combobox.php"&gt;</a:t>
            </a:r>
          </a:p>
          <a:p>
            <a:r>
              <a:rPr lang="en-US" sz="120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&lt;select name="</a:t>
            </a:r>
            <a:r>
              <a:rPr lang="en-US" sz="12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lunch</a:t>
            </a:r>
            <a:r>
              <a:rPr lang="en-US" sz="120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120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&lt;option value="</a:t>
            </a:r>
            <a:r>
              <a:rPr lang="en-US" sz="120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pork</a:t>
            </a:r>
            <a:r>
              <a:rPr lang="en-US" sz="120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Bún thịt heo</a:t>
            </a:r>
            <a:r>
              <a:rPr lang="en-US" sz="120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&lt;/option&gt;</a:t>
            </a:r>
          </a:p>
          <a:p>
            <a:r>
              <a:rPr lang="en-US" sz="120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&lt;option value="</a:t>
            </a:r>
            <a:r>
              <a:rPr lang="en-US" sz="120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chicken</a:t>
            </a:r>
            <a:r>
              <a:rPr lang="en-US" sz="120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Bún thịt gà</a:t>
            </a:r>
            <a:r>
              <a:rPr lang="en-US" sz="120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&lt;/option&gt;</a:t>
            </a:r>
          </a:p>
          <a:p>
            <a:r>
              <a:rPr lang="en-US" sz="120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&lt;option&gt;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Bún măng</a:t>
            </a:r>
            <a:r>
              <a:rPr lang="en-US" sz="120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&lt;/option&gt;</a:t>
            </a:r>
          </a:p>
          <a:p>
            <a:r>
              <a:rPr lang="en-US" sz="120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&lt;/select&gt;</a:t>
            </a:r>
          </a:p>
          <a:p>
            <a:r>
              <a:rPr lang="en-US" sz="120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&lt;input type="submit" name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="submit" </a:t>
            </a:r>
            <a:r>
              <a:rPr lang="en-US" sz="120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="Chọn"/&gt;</a:t>
            </a:r>
          </a:p>
          <a:p>
            <a:r>
              <a:rPr lang="en-US" sz="120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  &lt;/form&gt;</a:t>
            </a:r>
          </a:p>
          <a:p>
            <a:endParaRPr lang="en-US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vi-VN" sz="1200" smtClean="0">
                <a:latin typeface="Courier New" pitchFamily="49" charset="0"/>
                <a:cs typeface="Courier New" pitchFamily="49" charset="0"/>
              </a:rPr>
              <a:t>    Món bún được chọn :&lt;br/&gt;</a:t>
            </a:r>
          </a:p>
          <a:p>
            <a:r>
              <a:rPr lang="en-US" sz="12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&lt;?php</a:t>
            </a:r>
          </a:p>
          <a:p>
            <a:r>
              <a:rPr lang="en-US" sz="120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	if (isset($_POST[</a:t>
            </a:r>
            <a:r>
              <a:rPr lang="en-US" sz="12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'lunch</a:t>
            </a:r>
            <a:r>
              <a:rPr lang="en-US" sz="120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']))</a:t>
            </a:r>
          </a:p>
          <a:p>
            <a:r>
              <a:rPr lang="en-US" sz="120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	{</a:t>
            </a:r>
          </a:p>
          <a:p>
            <a:r>
              <a:rPr lang="en-US" sz="120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vi-VN" sz="120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print "Bạn đã chọn Bún ". $_POST['lunch'] . "&lt;br/&gt;";</a:t>
            </a:r>
          </a:p>
          <a:p>
            <a:r>
              <a:rPr lang="en-US" sz="120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	}</a:t>
            </a:r>
          </a:p>
          <a:p>
            <a:r>
              <a:rPr lang="en-US" sz="120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?&gt;</a:t>
            </a:r>
          </a:p>
          <a:p>
            <a:r>
              <a:rPr lang="en-US" sz="120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&lt;/body&gt;</a:t>
            </a:r>
          </a:p>
          <a:p>
            <a:r>
              <a:rPr lang="en-US" sz="120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  <a:endParaRPr lang="en-US" sz="1200">
              <a:solidFill>
                <a:srgbClr val="3333FF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25720" y="0"/>
            <a:ext cx="2381250" cy="2628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07634" y="2003339"/>
            <a:ext cx="2381250" cy="2628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88650" y="4054561"/>
            <a:ext cx="2381250" cy="2628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3988" y="562780"/>
            <a:ext cx="8245475" cy="498475"/>
          </a:xfrm>
        </p:spPr>
        <p:txBody>
          <a:bodyPr/>
          <a:lstStyle/>
          <a:p>
            <a:r>
              <a:rPr lang="en-US" smtClean="0">
                <a:effectLst/>
              </a:rPr>
              <a:t>Truyền/Nhận dữ liệu từ Listbox - sử dụng Mảng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5266" y="973777"/>
            <a:ext cx="6374287" cy="5709239"/>
          </a:xfrm>
          <a:solidFill>
            <a:srgbClr val="3333FF">
              <a:alpha val="10001"/>
            </a:srgbClr>
          </a:solidFill>
          <a:ln>
            <a:solidFill>
              <a:srgbClr val="3333FF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latin typeface="+mj-lt"/>
                <a:cs typeface="Courier New" pitchFamily="49" charset="0"/>
              </a:rPr>
              <a:t>File: LISTBOX.PHP</a:t>
            </a:r>
          </a:p>
          <a:p>
            <a:pPr>
              <a:buNone/>
            </a:pPr>
            <a:r>
              <a:rPr lang="en-US" sz="1400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&lt;html&gt;  &lt;body&gt;</a:t>
            </a:r>
          </a:p>
          <a:p>
            <a:pPr>
              <a:buNone/>
            </a:pPr>
            <a:r>
              <a:rPr lang="en-US" sz="1400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  &lt;form method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="POST" </a:t>
            </a:r>
            <a:r>
              <a:rPr lang="en-US" sz="1400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="Listbox.php"&gt;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     </a:t>
            </a:r>
            <a:r>
              <a:rPr lang="en-US" sz="14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&lt;select name="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lunch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14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multiple&gt;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	&lt;option value="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pork</a:t>
            </a:r>
            <a:r>
              <a:rPr lang="en-US" sz="14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Bún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thịt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heo</a:t>
            </a:r>
            <a:r>
              <a:rPr lang="en-US" sz="14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&lt;/option&gt;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	&lt;option value="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chicken</a:t>
            </a:r>
            <a:r>
              <a:rPr lang="en-US" sz="14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Bún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thịt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gà</a:t>
            </a:r>
            <a:r>
              <a:rPr lang="en-US" sz="14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&lt;/option&gt;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	&lt;option&gt;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Bún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măng</a:t>
            </a:r>
            <a:r>
              <a:rPr lang="en-US" sz="14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&lt;/option&gt;</a:t>
            </a:r>
          </a:p>
          <a:p>
            <a:pPr>
              <a:buNone/>
            </a:pPr>
            <a:r>
              <a:rPr lang="en-US" sz="14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&lt;/select&gt;</a:t>
            </a:r>
            <a:r>
              <a:rPr lang="en-US" sz="1400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>
              <a:buNone/>
            </a:pPr>
            <a:r>
              <a:rPr lang="en-US" sz="1400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		&lt;input 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="submit" </a:t>
            </a:r>
            <a:r>
              <a:rPr lang="en-US" sz="1400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="submit" </a:t>
            </a:r>
            <a:r>
              <a:rPr lang="en-US" sz="1400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Chọn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>
              <a:buNone/>
            </a:pPr>
            <a:r>
              <a:rPr lang="en-US" sz="1400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  &lt;/form&gt;</a:t>
            </a:r>
          </a:p>
          <a:p>
            <a:pPr>
              <a:buNone/>
            </a:pPr>
            <a:r>
              <a:rPr lang="vi-VN" sz="1400" dirty="0" smtClean="0">
                <a:latin typeface="Courier New" pitchFamily="49" charset="0"/>
                <a:cs typeface="Courier New" pitchFamily="49" charset="0"/>
              </a:rPr>
              <a:t>    Món bún được chọn </a:t>
            </a:r>
            <a:r>
              <a:rPr lang="vi-VN" sz="1400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: &lt;br/&gt;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    &lt;?</a:t>
            </a:r>
            <a:r>
              <a:rPr lang="en-US" sz="1400" b="1" dirty="0" err="1" smtClean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php</a:t>
            </a:r>
            <a:endParaRPr lang="en-US" sz="1400" b="1" dirty="0" smtClean="0">
              <a:solidFill>
                <a:srgbClr val="FF3399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err="1" smtClean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1400" dirty="0" smtClean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 ($_POST['</a:t>
            </a:r>
            <a:r>
              <a:rPr lang="en-US" sz="1400" b="1" dirty="0" smtClean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lunch</a:t>
            </a:r>
            <a:r>
              <a:rPr lang="en-US" sz="1400" dirty="0" smtClean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'] </a:t>
            </a:r>
            <a:r>
              <a:rPr lang="en-US" sz="1400" b="1" dirty="0" smtClean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sz="1400" dirty="0" smtClean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 $choice){</a:t>
            </a:r>
          </a:p>
          <a:p>
            <a:pPr>
              <a:buNone/>
            </a:pPr>
            <a:r>
              <a:rPr lang="en-US" sz="1400" dirty="0" smtClean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 smtClean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 “</a:t>
            </a:r>
            <a:r>
              <a:rPr lang="en-US" sz="1400" dirty="0" err="1" smtClean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Bạn</a:t>
            </a:r>
            <a:r>
              <a:rPr lang="en-US" sz="1400" dirty="0" smtClean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đã</a:t>
            </a:r>
            <a:r>
              <a:rPr lang="en-US" sz="1400" dirty="0" smtClean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chọn</a:t>
            </a:r>
            <a:r>
              <a:rPr lang="en-US" sz="1400" dirty="0" smtClean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 err="1" smtClean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Bún</a:t>
            </a:r>
            <a:r>
              <a:rPr lang="en-US" sz="1400" dirty="0" smtClean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 $choice. &lt;</a:t>
            </a:r>
            <a:r>
              <a:rPr lang="en-US" sz="1400" dirty="0" err="1" smtClean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400" dirty="0" smtClean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/&gt;";</a:t>
            </a:r>
          </a:p>
          <a:p>
            <a:pPr>
              <a:buNone/>
            </a:pPr>
            <a:r>
              <a:rPr lang="en-US" sz="1400" dirty="0" smtClean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    ?&gt;</a:t>
            </a:r>
          </a:p>
          <a:p>
            <a:pPr>
              <a:buNone/>
            </a:pPr>
            <a:r>
              <a:rPr lang="en-US" sz="1400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&lt;/body&gt;&lt;/html&gt;</a:t>
            </a:r>
            <a:endParaRPr lang="en-US" sz="1800" dirty="0" smtClean="0">
              <a:solidFill>
                <a:srgbClr val="3333FF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960456"/>
            <a:ext cx="3200400" cy="32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0" y="3657600"/>
            <a:ext cx="3200400" cy="32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FF9933"/>
                </a:solidFill>
              </a:rPr>
              <a:t>Cơ chế Truyền và Nhận dữ liệu giữa các trang web</a:t>
            </a:r>
          </a:p>
          <a:p>
            <a:r>
              <a:rPr lang="en-US" smtClean="0"/>
              <a:t>Truyền/Nhận qua Phương thức GET</a:t>
            </a:r>
          </a:p>
          <a:p>
            <a:r>
              <a:rPr lang="en-US" smtClean="0"/>
              <a:t>Truyền/Nhận qua Phương thức POST</a:t>
            </a:r>
          </a:p>
          <a:p>
            <a:r>
              <a:rPr lang="en-US" smtClean="0"/>
              <a:t>Một số ví dụ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Cơ chế truyền nhận dữ liệu</a:t>
            </a:r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1482" y="2433751"/>
            <a:ext cx="1400694" cy="11074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8" name="Straight Arrow Connector 7"/>
          <p:cNvCxnSpPr/>
          <p:nvPr/>
        </p:nvCxnSpPr>
        <p:spPr bwMode="auto">
          <a:xfrm flipV="1">
            <a:off x="2718467" y="2785231"/>
            <a:ext cx="1275347" cy="12032"/>
          </a:xfrm>
          <a:prstGeom prst="straightConnector1">
            <a:avLst/>
          </a:prstGeom>
          <a:noFill/>
          <a:ln w="28575" cap="flat" cmpd="sng" algn="ctr">
            <a:solidFill>
              <a:schemeClr val="tx2">
                <a:lumMod val="50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0" name="Oval 9"/>
          <p:cNvSpPr/>
          <p:nvPr/>
        </p:nvSpPr>
        <p:spPr bwMode="auto">
          <a:xfrm>
            <a:off x="3211762" y="2400221"/>
            <a:ext cx="264695" cy="276727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24" tIns="45712" rIns="91424" bIns="45712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rgbClr val="6CA6B8"/>
              </a:buClr>
              <a:buSzTx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S PGothic" pitchFamily="34" charset="-128"/>
                <a:cs typeface="Arial" charset="0"/>
              </a:rPr>
              <a:t>2</a:t>
            </a:r>
          </a:p>
        </p:txBody>
      </p:sp>
      <p:sp>
        <p:nvSpPr>
          <p:cNvPr id="12" name="Cloud 11"/>
          <p:cNvSpPr/>
          <p:nvPr/>
        </p:nvSpPr>
        <p:spPr bwMode="auto">
          <a:xfrm>
            <a:off x="3957719" y="2279906"/>
            <a:ext cx="1949116" cy="1371601"/>
          </a:xfrm>
          <a:prstGeom prst="cloud">
            <a:avLst/>
          </a:prstGeom>
          <a:ln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24" tIns="45712" rIns="91424" bIns="45712" numCol="1" rtlCol="0" anchor="ctr" anchorCtr="0" compatLnSpc="1">
            <a:prstTxWarp prst="textNoShape">
              <a:avLst/>
            </a:prstTxWarp>
          </a:bodyPr>
          <a:lstStyle/>
          <a:p>
            <a:pPr marR="0" indent="-227013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CA6B8"/>
              </a:buClr>
              <a:buSzTx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ea typeface="MS PGothic" pitchFamily="34" charset="-128"/>
                <a:cs typeface="Arial" charset="0"/>
              </a:rPr>
              <a:t>Internet </a:t>
            </a:r>
            <a:b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ea typeface="MS PGothic" pitchFamily="34" charset="-128"/>
                <a:cs typeface="Arial" charset="0"/>
              </a:rPr>
            </a:b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ea typeface="MS PGothic" pitchFamily="34" charset="-128"/>
                <a:cs typeface="Arial" charset="0"/>
              </a:rPr>
              <a:t>or Intranet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5966994" y="2785231"/>
            <a:ext cx="1275347" cy="12032"/>
          </a:xfrm>
          <a:prstGeom prst="straightConnector1">
            <a:avLst/>
          </a:prstGeom>
          <a:noFill/>
          <a:ln w="28575" cap="flat" cmpd="sng" algn="ctr">
            <a:solidFill>
              <a:schemeClr val="tx2">
                <a:lumMod val="50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  <p:grpSp>
        <p:nvGrpSpPr>
          <p:cNvPr id="3" name="Group 53"/>
          <p:cNvGrpSpPr/>
          <p:nvPr/>
        </p:nvGrpSpPr>
        <p:grpSpPr>
          <a:xfrm>
            <a:off x="6628775" y="1786612"/>
            <a:ext cx="1463413" cy="1768642"/>
            <a:chOff x="5666874" y="2237874"/>
            <a:chExt cx="1463413" cy="1768642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989446" y="2697580"/>
              <a:ext cx="887566" cy="130893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6" name="TextBox 15"/>
            <p:cNvSpPr txBox="1"/>
            <p:nvPr/>
          </p:nvSpPr>
          <p:spPr>
            <a:xfrm>
              <a:off x="5666874" y="2237874"/>
              <a:ext cx="14634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smtClean="0"/>
                <a:t>www.example.com</a:t>
              </a:r>
            </a:p>
            <a:p>
              <a:pPr algn="ctr"/>
              <a:r>
                <a:rPr lang="en-US" sz="1200" b="1" i="1" smtClean="0"/>
                <a:t>Webserver</a:t>
              </a:r>
              <a:endParaRPr lang="en-US" sz="1200" b="1" i="1"/>
            </a:p>
          </p:txBody>
        </p:sp>
      </p:grpSp>
      <p:cxnSp>
        <p:nvCxnSpPr>
          <p:cNvPr id="51" name="Straight Arrow Connector 50"/>
          <p:cNvCxnSpPr/>
          <p:nvPr/>
        </p:nvCxnSpPr>
        <p:spPr bwMode="auto">
          <a:xfrm flipV="1">
            <a:off x="5940993" y="3101587"/>
            <a:ext cx="1275347" cy="12032"/>
          </a:xfrm>
          <a:prstGeom prst="straightConnector1">
            <a:avLst/>
          </a:prstGeom>
          <a:noFill/>
          <a:ln w="28575" cap="flat" cmpd="sng" algn="ctr">
            <a:solidFill>
              <a:schemeClr val="tx2">
                <a:lumMod val="50000"/>
              </a:schemeClr>
            </a:solidFill>
            <a:prstDash val="dash"/>
            <a:round/>
            <a:headEnd type="triangle" w="med" len="med"/>
            <a:tailEnd type="none" w="med" len="med"/>
          </a:ln>
          <a:effectLst/>
        </p:spPr>
      </p:cxnSp>
      <p:sp>
        <p:nvSpPr>
          <p:cNvPr id="52" name="Oval 51"/>
          <p:cNvSpPr/>
          <p:nvPr/>
        </p:nvSpPr>
        <p:spPr bwMode="auto">
          <a:xfrm>
            <a:off x="6465307" y="3185922"/>
            <a:ext cx="264695" cy="276727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24" tIns="45712" rIns="91424" bIns="45712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rgbClr val="6CA6B8"/>
              </a:buClr>
              <a:buSzTx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S PGothic" pitchFamily="34" charset="-128"/>
                <a:cs typeface="Arial" charset="0"/>
              </a:rPr>
              <a:t>7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 flipV="1">
            <a:off x="2695090" y="3105921"/>
            <a:ext cx="1275347" cy="12032"/>
          </a:xfrm>
          <a:prstGeom prst="straightConnector1">
            <a:avLst/>
          </a:prstGeom>
          <a:noFill/>
          <a:ln w="28575" cap="flat" cmpd="sng" algn="ctr">
            <a:solidFill>
              <a:schemeClr val="tx2">
                <a:lumMod val="50000"/>
              </a:schemeClr>
            </a:solidFill>
            <a:prstDash val="dash"/>
            <a:round/>
            <a:headEnd type="triangle" w="med" len="med"/>
            <a:tailEnd type="none" w="med" len="med"/>
          </a:ln>
          <a:effectLst/>
        </p:spPr>
      </p:cxn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19450" y="2216897"/>
            <a:ext cx="1767939" cy="14342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8" name="TextBox 37"/>
          <p:cNvSpPr txBox="1"/>
          <p:nvPr/>
        </p:nvSpPr>
        <p:spPr>
          <a:xfrm>
            <a:off x="1740377" y="3231050"/>
            <a:ext cx="1631092" cy="276999"/>
          </a:xfrm>
          <a:prstGeom prst="rect">
            <a:avLst/>
          </a:prstGeom>
          <a:solidFill>
            <a:srgbClr val="FFC000">
              <a:alpha val="74902"/>
            </a:srgbClr>
          </a:solidFill>
          <a:ln>
            <a:solidFill>
              <a:srgbClr val="FF99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Yêu cầu trang </a:t>
            </a:r>
            <a:r>
              <a:rPr lang="en-US" sz="1200" b="1" smtClean="0">
                <a:solidFill>
                  <a:srgbClr val="FF3399"/>
                </a:solidFill>
              </a:rPr>
              <a:t>b.php</a:t>
            </a:r>
            <a:endParaRPr lang="en-US" sz="1200" b="1">
              <a:solidFill>
                <a:srgbClr val="FF3399"/>
              </a:solidFill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31709" y="2216897"/>
            <a:ext cx="1752708" cy="14219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6" name="Group 47"/>
          <p:cNvGrpSpPr/>
          <p:nvPr/>
        </p:nvGrpSpPr>
        <p:grpSpPr>
          <a:xfrm>
            <a:off x="2840128" y="4120739"/>
            <a:ext cx="4003590" cy="1470454"/>
            <a:chOff x="973095" y="4657597"/>
            <a:chExt cx="4705973" cy="1434284"/>
          </a:xfrm>
        </p:grpSpPr>
        <p:pic>
          <p:nvPicPr>
            <p:cNvPr id="44" name="Picture 4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973095" y="4657597"/>
              <a:ext cx="1767939" cy="143428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46" name="Picture 5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3926360" y="4663776"/>
              <a:ext cx="1752708" cy="142192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47" name="Left-Right Arrow 46"/>
            <p:cNvSpPr/>
            <p:nvPr/>
          </p:nvSpPr>
          <p:spPr bwMode="auto">
            <a:xfrm>
              <a:off x="2938281" y="5195566"/>
              <a:ext cx="790832" cy="358346"/>
            </a:xfrm>
            <a:prstGeom prst="left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24" tIns="45712" rIns="91424" bIns="45712" numCol="1" rtlCol="0" anchor="ctr" anchorCtr="0" compatLnSpc="1">
              <a:prstTxWarp prst="textNoShape">
                <a:avLst/>
              </a:prstTxWarp>
            </a:bodyPr>
            <a:lstStyle/>
            <a:p>
              <a:pPr marL="457200" marR="0" indent="-227013" algn="ctr" defTabSz="914400" rtl="0" eaLnBrk="1" fontAlgn="base" latinLnBrk="0" hangingPunct="1">
                <a:lnSpc>
                  <a:spcPct val="80000"/>
                </a:lnSpc>
                <a:spcBef>
                  <a:spcPct val="25000"/>
                </a:spcBef>
                <a:spcAft>
                  <a:spcPct val="15000"/>
                </a:spcAft>
                <a:buClr>
                  <a:srgbClr val="6CA6B8"/>
                </a:buClr>
                <a:buSzTx/>
                <a:buFont typeface="Arial" charset="0"/>
                <a:buChar char="–"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302 -0.00069 0.02621 -0.00069 0.03923 -0.00185 C 0.04548 -0.00231 0.05191 -0.00763 0.05816 -0.00902 C 0.07638 -0.01319 0.09409 -0.01828 0.11215 -0.02337 C 0.1243 -0.02685 0.13628 -0.03402 0.14861 -0.03773 C 0.19791 -0.03587 0.2467 -0.03194 0.296 -0.03055 C 0.31093 -0.03125 0.32569 -0.03125 0.34062 -0.0324 C 0.36302 -0.03402 0.38333 -0.04745 0.40399 -0.05578 C 0.43888 -0.05462 0.47465 -0.05046 0.50954 -0.05046 " pathEditMode="relative" ptsTypes="ffffffffA">
                                      <p:cBhvr>
                                        <p:cTn id="1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7.40741E-7 L -0.58646 -0.00185 " pathEditMode="relative" ptsTypes="AA"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8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Cơ chế truyền nhận dữ liệu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696" y="2072862"/>
            <a:ext cx="3133725" cy="2724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3325" y="2072862"/>
            <a:ext cx="3133725" cy="2724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Left-Right Arrow 5"/>
          <p:cNvSpPr/>
          <p:nvPr/>
        </p:nvSpPr>
        <p:spPr bwMode="auto">
          <a:xfrm>
            <a:off x="4013860" y="3203369"/>
            <a:ext cx="950026" cy="463137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24" tIns="45712" rIns="91424" bIns="45712" numCol="1" rtlCol="0" anchor="ctr" anchorCtr="0" compatLnSpc="1">
            <a:prstTxWarp prst="textNoShape">
              <a:avLst/>
            </a:prstTxWarp>
          </a:bodyPr>
          <a:lstStyle/>
          <a:p>
            <a:pPr marL="457200" marR="0" indent="-227013" algn="ctr" defTabSz="914400" rtl="0" eaLnBrk="1" fontAlgn="base" latinLnBrk="0" hangingPunct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SzTx/>
              <a:buFont typeface="Arial" charset="0"/>
              <a:buChar char="–"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8" name="Explosion 2 7"/>
          <p:cNvSpPr/>
          <p:nvPr/>
        </p:nvSpPr>
        <p:spPr bwMode="auto">
          <a:xfrm>
            <a:off x="3503221" y="2671947"/>
            <a:ext cx="2030680" cy="1472540"/>
          </a:xfrm>
          <a:prstGeom prst="irregularSeal2">
            <a:avLst/>
          </a:prstGeom>
          <a:solidFill>
            <a:srgbClr val="C0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24" tIns="45712" rIns="91424" bIns="45712" numCol="1" rtlCol="0" anchor="ctr" anchorCtr="0" compatLnSpc="1">
            <a:prstTxWarp prst="textNoShape">
              <a:avLst/>
            </a:prstTxWarp>
          </a:bodyPr>
          <a:lstStyle/>
          <a:p>
            <a:pPr marL="457200" marR="0" indent="-227013" algn="ctr" defTabSz="914400" rtl="0" eaLnBrk="1" fontAlgn="base" latinLnBrk="0" hangingPunct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SzTx/>
              <a:tabLst/>
            </a:pPr>
            <a:r>
              <a:rPr kumimoji="0" lang="en-US" sz="5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S PGothic" pitchFamily="34" charset="-128"/>
                <a:cs typeface="Arial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/>
          <p:cNvSpPr/>
          <p:nvPr/>
        </p:nvSpPr>
        <p:spPr bwMode="auto">
          <a:xfrm>
            <a:off x="6465307" y="3185922"/>
            <a:ext cx="264695" cy="276727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24" tIns="45712" rIns="91424" bIns="45712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rgbClr val="6CA6B8"/>
              </a:buClr>
              <a:buSzTx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S PGothic" pitchFamily="34" charset="-128"/>
                <a:cs typeface="Arial" charset="0"/>
              </a:rPr>
              <a:t>7</a:t>
            </a:r>
          </a:p>
        </p:txBody>
      </p:sp>
      <p:grpSp>
        <p:nvGrpSpPr>
          <p:cNvPr id="3" name="Group 53"/>
          <p:cNvGrpSpPr/>
          <p:nvPr/>
        </p:nvGrpSpPr>
        <p:grpSpPr>
          <a:xfrm>
            <a:off x="6628775" y="1786612"/>
            <a:ext cx="1463413" cy="1768642"/>
            <a:chOff x="5666874" y="2237874"/>
            <a:chExt cx="1463413" cy="1768642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989446" y="2697580"/>
              <a:ext cx="887566" cy="130893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6" name="TextBox 15"/>
            <p:cNvSpPr txBox="1"/>
            <p:nvPr/>
          </p:nvSpPr>
          <p:spPr>
            <a:xfrm>
              <a:off x="5666874" y="2237874"/>
              <a:ext cx="14634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smtClean="0"/>
                <a:t>www.example.com</a:t>
              </a:r>
            </a:p>
            <a:p>
              <a:pPr algn="ctr"/>
              <a:r>
                <a:rPr lang="en-US" sz="1200" b="1" i="1" smtClean="0"/>
                <a:t>Webserver</a:t>
              </a:r>
              <a:endParaRPr lang="en-US" sz="1200" b="1" i="1"/>
            </a:p>
          </p:txBody>
        </p:sp>
      </p:grpSp>
      <p:cxnSp>
        <p:nvCxnSpPr>
          <p:cNvPr id="13" name="Straight Arrow Connector 12"/>
          <p:cNvCxnSpPr/>
          <p:nvPr/>
        </p:nvCxnSpPr>
        <p:spPr bwMode="auto">
          <a:xfrm flipV="1">
            <a:off x="5966994" y="2785231"/>
            <a:ext cx="1275347" cy="12032"/>
          </a:xfrm>
          <a:prstGeom prst="straightConnector1">
            <a:avLst/>
          </a:prstGeom>
          <a:noFill/>
          <a:ln w="28575" cap="flat" cmpd="sng" algn="ctr">
            <a:solidFill>
              <a:schemeClr val="tx2">
                <a:lumMod val="50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78692" y="1732169"/>
            <a:ext cx="2389925" cy="2077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Cơ chế truyền nhận dữ liệu</a:t>
            </a:r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1482" y="2433751"/>
            <a:ext cx="1400694" cy="11074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8" name="Straight Arrow Connector 7"/>
          <p:cNvCxnSpPr/>
          <p:nvPr/>
        </p:nvCxnSpPr>
        <p:spPr bwMode="auto">
          <a:xfrm flipV="1">
            <a:off x="2718467" y="2785231"/>
            <a:ext cx="1275347" cy="12032"/>
          </a:xfrm>
          <a:prstGeom prst="straightConnector1">
            <a:avLst/>
          </a:prstGeom>
          <a:noFill/>
          <a:ln w="28575" cap="flat" cmpd="sng" algn="ctr">
            <a:solidFill>
              <a:schemeClr val="tx2">
                <a:lumMod val="50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0" name="Oval 9"/>
          <p:cNvSpPr/>
          <p:nvPr/>
        </p:nvSpPr>
        <p:spPr bwMode="auto">
          <a:xfrm>
            <a:off x="3211762" y="2400221"/>
            <a:ext cx="264695" cy="276727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24" tIns="45712" rIns="91424" bIns="45712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rgbClr val="6CA6B8"/>
              </a:buClr>
              <a:buSzTx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S PGothic" pitchFamily="34" charset="-128"/>
                <a:cs typeface="Arial" charset="0"/>
              </a:rPr>
              <a:t>2</a:t>
            </a:r>
          </a:p>
        </p:txBody>
      </p:sp>
      <p:sp>
        <p:nvSpPr>
          <p:cNvPr id="12" name="Cloud 11"/>
          <p:cNvSpPr/>
          <p:nvPr/>
        </p:nvSpPr>
        <p:spPr bwMode="auto">
          <a:xfrm>
            <a:off x="3957719" y="2279906"/>
            <a:ext cx="1949116" cy="1371601"/>
          </a:xfrm>
          <a:prstGeom prst="cloud">
            <a:avLst/>
          </a:prstGeom>
          <a:ln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24" tIns="45712" rIns="91424" bIns="45712" numCol="1" rtlCol="0" anchor="ctr" anchorCtr="0" compatLnSpc="1">
            <a:prstTxWarp prst="textNoShape">
              <a:avLst/>
            </a:prstTxWarp>
          </a:bodyPr>
          <a:lstStyle/>
          <a:p>
            <a:pPr marR="0" indent="-227013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CA6B8"/>
              </a:buClr>
              <a:buSzTx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ea typeface="MS PGothic" pitchFamily="34" charset="-128"/>
                <a:cs typeface="Arial" charset="0"/>
              </a:rPr>
              <a:t>Internet </a:t>
            </a:r>
            <a:b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ea typeface="MS PGothic" pitchFamily="34" charset="-128"/>
                <a:cs typeface="Arial" charset="0"/>
              </a:rPr>
            </a:b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ea typeface="MS PGothic" pitchFamily="34" charset="-128"/>
                <a:cs typeface="Arial" charset="0"/>
              </a:rPr>
              <a:t>or Intranet</a:t>
            </a:r>
          </a:p>
        </p:txBody>
      </p:sp>
      <p:cxnSp>
        <p:nvCxnSpPr>
          <p:cNvPr id="51" name="Straight Arrow Connector 50"/>
          <p:cNvCxnSpPr/>
          <p:nvPr/>
        </p:nvCxnSpPr>
        <p:spPr bwMode="auto">
          <a:xfrm flipV="1">
            <a:off x="5940993" y="3101587"/>
            <a:ext cx="1275347" cy="12032"/>
          </a:xfrm>
          <a:prstGeom prst="straightConnector1">
            <a:avLst/>
          </a:prstGeom>
          <a:noFill/>
          <a:ln w="28575" cap="flat" cmpd="sng" algn="ctr">
            <a:solidFill>
              <a:schemeClr val="tx2">
                <a:lumMod val="50000"/>
              </a:schemeClr>
            </a:solidFill>
            <a:prstDash val="dash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flipV="1">
            <a:off x="2695090" y="3105921"/>
            <a:ext cx="1275347" cy="12032"/>
          </a:xfrm>
          <a:prstGeom prst="straightConnector1">
            <a:avLst/>
          </a:prstGeom>
          <a:noFill/>
          <a:ln w="28575" cap="flat" cmpd="sng" algn="ctr">
            <a:solidFill>
              <a:schemeClr val="tx2">
                <a:lumMod val="50000"/>
              </a:schemeClr>
            </a:solidFill>
            <a:prstDash val="dash"/>
            <a:round/>
            <a:headEnd type="triangle" w="med" len="med"/>
            <a:tailEnd type="none" w="med" len="med"/>
          </a:ln>
          <a:effectLst/>
        </p:spPr>
      </p:cxn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19450" y="2216897"/>
            <a:ext cx="1767939" cy="1434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31953" y="1859106"/>
            <a:ext cx="2314791" cy="2012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342102" y="1740351"/>
            <a:ext cx="2410416" cy="20953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8" name="TextBox 37"/>
          <p:cNvSpPr txBox="1"/>
          <p:nvPr/>
        </p:nvSpPr>
        <p:spPr>
          <a:xfrm>
            <a:off x="754725" y="3551683"/>
            <a:ext cx="2427862" cy="276999"/>
          </a:xfrm>
          <a:prstGeom prst="rect">
            <a:avLst/>
          </a:prstGeom>
          <a:solidFill>
            <a:srgbClr val="FFC000">
              <a:alpha val="74902"/>
            </a:srgbClr>
          </a:solidFill>
          <a:ln>
            <a:solidFill>
              <a:srgbClr val="FF99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Yêu cầu trang </a:t>
            </a:r>
            <a:r>
              <a:rPr lang="en-US" sz="1200" b="1" smtClean="0">
                <a:solidFill>
                  <a:srgbClr val="FF3399"/>
                </a:solidFill>
              </a:rPr>
              <a:t>xlDangnhap.php</a:t>
            </a:r>
            <a:endParaRPr lang="en-US" sz="1200" b="1">
              <a:solidFill>
                <a:srgbClr val="FF3399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3149" y="1889138"/>
            <a:ext cx="1715342" cy="276999"/>
          </a:xfrm>
          <a:prstGeom prst="rect">
            <a:avLst/>
          </a:prstGeom>
          <a:solidFill>
            <a:srgbClr val="33CC33">
              <a:alpha val="89804"/>
            </a:srgbClr>
          </a:solidFill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Textbox : </a:t>
            </a:r>
            <a:r>
              <a:rPr lang="en-US" sz="1200" smtClean="0">
                <a:solidFill>
                  <a:srgbClr val="FF3399"/>
                </a:solidFill>
              </a:rPr>
              <a:t>txtDangnhap</a:t>
            </a:r>
            <a:endParaRPr lang="en-US" sz="1200" b="1">
              <a:solidFill>
                <a:srgbClr val="FF3399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7854" y="2197897"/>
            <a:ext cx="2225982" cy="276999"/>
          </a:xfrm>
          <a:prstGeom prst="rect">
            <a:avLst/>
          </a:prstGeom>
          <a:solidFill>
            <a:srgbClr val="33CC33">
              <a:alpha val="89804"/>
            </a:srgbClr>
          </a:solidFill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Password Box: </a:t>
            </a:r>
            <a:r>
              <a:rPr lang="en-US" sz="1200" smtClean="0">
                <a:solidFill>
                  <a:srgbClr val="FF3399"/>
                </a:solidFill>
              </a:rPr>
              <a:t>txtDangnhap</a:t>
            </a:r>
            <a:endParaRPr lang="en-US" sz="1200" b="1">
              <a:solidFill>
                <a:srgbClr val="FF3399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60367" y="3029171"/>
            <a:ext cx="1691592" cy="276999"/>
          </a:xfrm>
          <a:prstGeom prst="rect">
            <a:avLst/>
          </a:prstGeom>
          <a:solidFill>
            <a:srgbClr val="FFC000">
              <a:alpha val="74902"/>
            </a:srgbClr>
          </a:solidFill>
          <a:ln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FF3399"/>
                </a:solidFill>
              </a:rPr>
              <a:t>txtDangnhap </a:t>
            </a:r>
            <a:r>
              <a:rPr lang="en-US" sz="1200" smtClean="0">
                <a:solidFill>
                  <a:srgbClr val="008000"/>
                </a:solidFill>
              </a:rPr>
              <a:t>= </a:t>
            </a:r>
            <a:r>
              <a:rPr lang="en-US" sz="1200" b="1" smtClean="0">
                <a:solidFill>
                  <a:srgbClr val="008000"/>
                </a:solidFill>
              </a:rPr>
              <a:t>admin</a:t>
            </a:r>
            <a:endParaRPr lang="en-US" sz="1200" b="1">
              <a:solidFill>
                <a:srgbClr val="008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360" y="2708537"/>
            <a:ext cx="1976599" cy="276999"/>
          </a:xfrm>
          <a:prstGeom prst="rect">
            <a:avLst/>
          </a:prstGeom>
          <a:solidFill>
            <a:srgbClr val="FFC000">
              <a:alpha val="74902"/>
            </a:srgbClr>
          </a:solidFill>
          <a:ln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FF3399"/>
                </a:solidFill>
              </a:rPr>
              <a:t>txtDangnhap </a:t>
            </a:r>
            <a:r>
              <a:rPr lang="en-US" sz="1200" smtClean="0">
                <a:solidFill>
                  <a:srgbClr val="008000"/>
                </a:solidFill>
              </a:rPr>
              <a:t>= </a:t>
            </a:r>
            <a:r>
              <a:rPr lang="en-US" sz="1200" b="1" smtClean="0">
                <a:solidFill>
                  <a:srgbClr val="008000"/>
                </a:solidFill>
              </a:rPr>
              <a:t>phpAdmin</a:t>
            </a:r>
            <a:endParaRPr lang="en-US" sz="1200" b="1">
              <a:solidFill>
                <a:srgbClr val="008000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637003" y="4352922"/>
            <a:ext cx="4120837" cy="1465987"/>
            <a:chOff x="2518250" y="4697306"/>
            <a:chExt cx="4120837" cy="1465987"/>
          </a:xfrm>
        </p:grpSpPr>
        <p:pic>
          <p:nvPicPr>
            <p:cNvPr id="28" name="Picture 3"/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952690" y="4697306"/>
              <a:ext cx="1686397" cy="146598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518250" y="4726385"/>
              <a:ext cx="1619496" cy="140782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30" name="Left-Right Arrow 29"/>
            <p:cNvSpPr/>
            <p:nvPr/>
          </p:nvSpPr>
          <p:spPr bwMode="auto">
            <a:xfrm>
              <a:off x="4289898" y="5252169"/>
              <a:ext cx="510639" cy="356260"/>
            </a:xfrm>
            <a:prstGeom prst="left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24" tIns="45712" rIns="91424" bIns="45712" numCol="1" rtlCol="0" anchor="ctr" anchorCtr="0" compatLnSpc="1">
              <a:prstTxWarp prst="textNoShape">
                <a:avLst/>
              </a:prstTxWarp>
            </a:bodyPr>
            <a:lstStyle/>
            <a:p>
              <a:pPr marL="457200" marR="0" indent="-227013" algn="ctr" defTabSz="914400" rtl="0" eaLnBrk="1" fontAlgn="base" latinLnBrk="0" hangingPunct="1">
                <a:lnSpc>
                  <a:spcPct val="80000"/>
                </a:lnSpc>
                <a:spcBef>
                  <a:spcPct val="25000"/>
                </a:spcBef>
                <a:spcAft>
                  <a:spcPct val="15000"/>
                </a:spcAft>
                <a:buClr>
                  <a:srgbClr val="6CA6B8"/>
                </a:buClr>
                <a:buSzTx/>
                <a:buFont typeface="Arial" charset="0"/>
                <a:buChar char="–"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34968E-6 C 0.11302 -0.00092 0.23073 0.00902 0.34132 -0.01387 C 0.35573 -0.02243 0.37448 -0.02081 0.39028 -0.02775 C 0.39549 -0.03469 0.40695 -0.03746 0.41545 -0.04163 C 0.42066 -0.04417 0.43108 -0.04856 0.43108 -0.04833 C 0.4408 -0.06151 0.43438 -0.05758 0.44861 -0.06221 C 0.4507 -0.06406 0.45226 -0.06614 0.45469 -0.06753 C 0.45747 -0.06915 0.46163 -0.06915 0.46424 -0.071 C 0.46597 -0.07215 0.46528 -0.0747 0.46632 -0.07608 C 0.46788 -0.07817 0.47014 -0.07955 0.47205 -0.0814 C 0.47656 -0.0925 0.48611 -0.10291 0.48958 -0.11424 C 0.49288 -0.12534 0.49549 -0.13668 0.50139 -0.14708 C 0.50278 -0.15472 0.50486 -0.16119 0.5092 -0.1679 C 0.51146 -0.1716 0.51215 -0.17738 0.51701 -0.1783 C 0.51945 -0.17877 0.52205 -0.17946 0.52465 -0.17992 C 0.52847 -0.18478 0.53368 -0.19981 0.53646 -0.20236 C 0.53854 -0.20421 0.54184 -0.20467 0.54445 -0.20583 C 0.55052 -0.21438 0.54531 -0.21022 0.5599 -0.21276 C 0.58733 -0.21762 0.60486 -0.21808 0.63611 -0.21808 " pathEditMode="relative" rAng="0" ptsTypes="ffffffffffffffffffA">
                                      <p:cBhvr>
                                        <p:cTn id="3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800" y="-1050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64662E-6 C 0.08906 -0.00162 0.18159 0.0037 0.27013 -0.00532 C 0.28385 -0.00833 0.29739 -0.01157 0.31093 -0.01573 C 0.31666 -0.02012 0.32239 -0.02058 0.32899 -0.02243 C 0.33472 -0.02683 0.34062 -0.02752 0.34722 -0.02937 C 0.35434 -0.03354 0.35885 -0.0407 0.3651 -0.04672 C 0.36684 -0.04834 0.3677 -0.05088 0.36979 -0.05204 C 0.37204 -0.05342 0.37482 -0.05296 0.37725 -0.05366 C 0.37882 -0.05412 0.38055 -0.05458 0.38194 -0.05551 C 0.39444 -0.06291 0.39236 -0.06984 0.40746 -0.07447 C 0.41441 -0.08025 0.41892 -0.08118 0.42708 -0.08303 C 0.43454 -0.09644 0.42448 -0.08095 0.43593 -0.08996 C 0.44878 -0.09945 0.42812 -0.09228 0.44531 -0.0969 C 0.44878 -0.11494 0.446 -0.10777 0.45138 -0.11934 C 0.45329 -0.12882 0.45659 -0.1383 0.46041 -0.14709 C 0.46076 -0.1494 0.46041 -0.15241 0.4618 -0.15403 C 0.46319 -0.15564 0.46649 -0.15379 0.46788 -0.15564 C 0.47517 -0.16559 0.46388 -0.16305 0.47257 -0.17137 C 0.47413 -0.17276 0.47638 -0.17253 0.47829 -0.17299 C 0.48246 -0.1753 0.48802 -0.17553 0.49045 -0.17993 C 0.49392 -0.18617 0.49375 -0.18733 0.50121 -0.19033 C 0.50555 -0.19218 0.51475 -0.1938 0.51475 -0.19357 C 0.5243 -0.2049 0.53125 -0.21485 0.54496 -0.21809 C 0.55503 -0.22595 0.5651 -0.22502 0.57673 -0.22502 " pathEditMode="relative" rAng="0" ptsTypes="fffffffffffffffffffffffA">
                                      <p:cBhvr>
                                        <p:cTn id="3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00" y="-1110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 -0.0007 0.2 -0.0007 0.3 -0.00185 C 0.32691 -0.00208 0.35486 -0.01064 0.38177 -0.01388 C 0.39393 -0.01758 0.40608 -0.0222 0.41823 -0.0259 C 0.42674 -0.0377 0.429 -0.03631 0.44028 -0.03978 C 0.45261 -0.04787 0.46354 -0.0488 0.47639 -0.05366 C 0.48247 -0.0599 0.48629 -0.06684 0.49358 -0.06915 C 0.49688 -0.07146 0.50087 -0.07169 0.504 -0.07447 C 0.50521 -0.07563 0.50538 -0.0784 0.5066 -0.07956 C 0.50799 -0.08095 0.51007 -0.08048 0.51163 -0.08141 C 0.52466 -0.08811 0.50886 -0.08118 0.52205 -0.08997 C 0.52674 -0.09297 0.53282 -0.09297 0.53768 -0.09528 C 0.54948 -0.10107 0.56181 -0.105 0.57413 -0.10893 C 0.57848 -0.11286 0.58177 -0.11425 0.58698 -0.11587 C 0.59723 -0.12466 0.60295 -0.12049 0.61684 -0.11934 C 0.61823 -0.11887 0.62084 -0.11772 0.62084 -0.11772 " pathEditMode="relative" ptsTypes="fffffffffffffffA">
                                      <p:cBhvr>
                                        <p:cTn id="4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611 -0.21808 L 0.66476 0.0224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0" y="12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673 -0.22502 L 0.63003 0.0083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0" y="1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4.34783E-7 L -0.61685 0.00161 " pathEditMode="relative" ptsTypes="AA">
                                      <p:cBhvr>
                                        <p:cTn id="7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8" grpId="2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Cơ chế truyền nhận dữ liệu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225" y="1503363"/>
            <a:ext cx="8316913" cy="1774227"/>
          </a:xfrm>
        </p:spPr>
        <p:txBody>
          <a:bodyPr/>
          <a:lstStyle/>
          <a:p>
            <a:r>
              <a:rPr lang="en-US" sz="2000" smtClean="0"/>
              <a:t>Trang web </a:t>
            </a:r>
            <a:r>
              <a:rPr lang="en-US" sz="2000" smtClean="0">
                <a:solidFill>
                  <a:srgbClr val="FF9933"/>
                </a:solidFill>
              </a:rPr>
              <a:t>nhập</a:t>
            </a:r>
            <a:r>
              <a:rPr lang="en-US" sz="2000" smtClean="0"/>
              <a:t> dữ liệu : </a:t>
            </a:r>
          </a:p>
          <a:p>
            <a:pPr lvl="1"/>
            <a:r>
              <a:rPr lang="en-US" sz="2000" smtClean="0"/>
              <a:t>Sử dụng đối tượng </a:t>
            </a:r>
            <a:r>
              <a:rPr lang="en-US" sz="2000" smtClean="0">
                <a:solidFill>
                  <a:srgbClr val="3333FF"/>
                </a:solidFill>
              </a:rPr>
              <a:t>&lt;form&gt;</a:t>
            </a:r>
          </a:p>
          <a:p>
            <a:pPr lvl="1"/>
            <a:r>
              <a:rPr lang="en-US" sz="2000" smtClean="0"/>
              <a:t>Nhập liệu thông qua các </a:t>
            </a:r>
            <a:r>
              <a:rPr lang="en-US" sz="2000" smtClean="0">
                <a:solidFill>
                  <a:srgbClr val="3333FF"/>
                </a:solidFill>
              </a:rPr>
              <a:t>formfield </a:t>
            </a:r>
          </a:p>
          <a:p>
            <a:pPr lvl="1"/>
            <a:r>
              <a:rPr lang="en-US" sz="2000" smtClean="0"/>
              <a:t>Thực hiện việc truyền dữ liệu thông qua </a:t>
            </a:r>
            <a:r>
              <a:rPr lang="en-US" sz="2000" smtClean="0">
                <a:solidFill>
                  <a:srgbClr val="3333FF"/>
                </a:solidFill>
              </a:rPr>
              <a:t>Submit</a:t>
            </a:r>
            <a:endParaRPr lang="en-US" sz="2000">
              <a:solidFill>
                <a:srgbClr val="3333FF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55724" y="4662199"/>
            <a:ext cx="8316913" cy="1774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6CA6B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Trang web 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nhận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dữ liệu (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URL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): Sử</a:t>
            </a:r>
            <a:r>
              <a:rPr kumimoji="0" lang="en-US" sz="20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dụng các biến toàn cục của PHP</a:t>
            </a: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 indent="-227013"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pitchFamily="34" charset="0"/>
              <a:buChar char="–"/>
            </a:pPr>
            <a:r>
              <a:rPr lang="en-US" sz="2000" kern="0" smtClean="0">
                <a:solidFill>
                  <a:srgbClr val="3333FF"/>
                </a:solidFill>
                <a:latin typeface="+mn-lt"/>
              </a:rPr>
              <a:t>$_POST</a:t>
            </a:r>
            <a:r>
              <a:rPr lang="en-US" sz="2000" kern="0" smtClean="0">
                <a:latin typeface="+mn-lt"/>
              </a:rPr>
              <a:t>[“FieldName”]</a:t>
            </a:r>
          </a:p>
          <a:p>
            <a:pPr lvl="1" indent="-227013"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pitchFamily="34" charset="0"/>
              <a:buChar char="–"/>
            </a:pPr>
            <a:r>
              <a:rPr lang="en-US" sz="2000" kern="0" smtClean="0">
                <a:solidFill>
                  <a:srgbClr val="3333FF"/>
                </a:solidFill>
                <a:latin typeface="+mn-lt"/>
              </a:rPr>
              <a:t>$_GET</a:t>
            </a:r>
            <a:r>
              <a:rPr lang="en-US" sz="2000" kern="0" smtClean="0">
                <a:latin typeface="+mn-lt"/>
              </a:rPr>
              <a:t>[“FieldName”]</a:t>
            </a:r>
          </a:p>
          <a:p>
            <a:pPr lvl="1" indent="-227013">
              <a:spcBef>
                <a:spcPct val="25000"/>
              </a:spcBef>
              <a:spcAft>
                <a:spcPct val="15000"/>
              </a:spcAft>
              <a:buClr>
                <a:srgbClr val="6CA6B8"/>
              </a:buClr>
              <a:buFont typeface="Arial" pitchFamily="34" charset="0"/>
              <a:buChar char="–"/>
            </a:pPr>
            <a:r>
              <a:rPr lang="en-US" sz="2000" kern="0" smtClean="0">
                <a:solidFill>
                  <a:srgbClr val="3333FF"/>
                </a:solidFill>
                <a:latin typeface="+mn-lt"/>
              </a:rPr>
              <a:t>$_REQUEST</a:t>
            </a:r>
            <a:r>
              <a:rPr lang="en-US" sz="2000" kern="0" smtClean="0">
                <a:latin typeface="+mn-lt"/>
              </a:rPr>
              <a:t>[“FieldName”]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50337" y="3301093"/>
            <a:ext cx="5497965" cy="1077218"/>
          </a:xfrm>
          <a:prstGeom prst="rect">
            <a:avLst/>
          </a:prstGeom>
          <a:solidFill>
            <a:srgbClr val="3333FF">
              <a:alpha val="10001"/>
            </a:srgbClr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lvl="1"/>
            <a:r>
              <a:rPr lang="en-US" altLang="zh-TW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&lt;FORM </a:t>
            </a:r>
            <a:r>
              <a:rPr lang="en-US" altLang="zh-TW" b="1">
                <a:latin typeface="Courier New" pitchFamily="49" charset="0"/>
                <a:cs typeface="Courier New" pitchFamily="49" charset="0"/>
              </a:rPr>
              <a:t>ACTION=“</a:t>
            </a:r>
            <a:r>
              <a:rPr lang="en-US" altLang="zh-TW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altLang="zh-TW" b="1"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altLang="zh-TW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b="1">
                <a:latin typeface="Courier New" pitchFamily="49" charset="0"/>
                <a:cs typeface="Courier New" pitchFamily="49" charset="0"/>
              </a:rPr>
              <a:t>METHOD=“</a:t>
            </a:r>
            <a:r>
              <a:rPr lang="en-US" altLang="zh-TW" b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GET/POST</a:t>
            </a:r>
            <a:r>
              <a:rPr lang="en-US" altLang="zh-TW" b="1"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altLang="zh-TW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lvl="1"/>
            <a:r>
              <a:rPr lang="en-US" altLang="zh-TW" smtClean="0">
                <a:latin typeface="Courier New" pitchFamily="49" charset="0"/>
                <a:cs typeface="Courier New" pitchFamily="49" charset="0"/>
              </a:rPr>
              <a:t>	…</a:t>
            </a:r>
            <a:r>
              <a:rPr lang="en-US" altLang="zh-TW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lvl="1"/>
            <a:r>
              <a:rPr lang="en-US" altLang="zh-TW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altLang="zh-TW" b="1">
                <a:latin typeface="Courier New" pitchFamily="49" charset="0"/>
                <a:cs typeface="Courier New" pitchFamily="49" charset="0"/>
              </a:rPr>
              <a:t>input type=“</a:t>
            </a:r>
            <a:r>
              <a:rPr lang="en-US" altLang="zh-TW" b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submit</a:t>
            </a:r>
            <a:r>
              <a:rPr lang="en-US" altLang="zh-TW" b="1"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altLang="zh-TW">
                <a:latin typeface="Courier New" pitchFamily="49" charset="0"/>
                <a:cs typeface="Courier New" pitchFamily="49" charset="0"/>
              </a:rPr>
              <a:t> value=“</a:t>
            </a:r>
            <a:r>
              <a:rPr lang="en-US" altLang="zh-TW" smtClean="0">
                <a:latin typeface="Courier New" pitchFamily="49" charset="0"/>
                <a:cs typeface="Courier New" pitchFamily="49" charset="0"/>
              </a:rPr>
              <a:t>Xử lý”&gt;</a:t>
            </a:r>
            <a:endParaRPr lang="en-US" altLang="zh-TW">
              <a:latin typeface="Courier New" pitchFamily="49" charset="0"/>
              <a:cs typeface="Courier New" pitchFamily="49" charset="0"/>
            </a:endParaRPr>
          </a:p>
          <a:p>
            <a:pPr marL="0" lvl="1"/>
            <a:r>
              <a:rPr lang="en-US" altLang="zh-TW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&lt;/FORM&gt;</a:t>
            </a:r>
            <a:endParaRPr lang="en-US">
              <a:solidFill>
                <a:srgbClr val="3333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Cơ chế truyền nhận dữ liệu – Trang web nhập liệu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99CCFF">
              <a:alpha val="50196"/>
            </a:srgbClr>
          </a:solidFill>
          <a:ln>
            <a:solidFill>
              <a:srgbClr val="3333FF"/>
            </a:solidFill>
          </a:ln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/>
              <a:t>timSach.php</a:t>
            </a:r>
          </a:p>
          <a:p>
            <a:pPr>
              <a:buNone/>
            </a:pPr>
            <a:r>
              <a:rPr lang="en-US" sz="1700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buNone/>
            </a:pPr>
            <a:r>
              <a:rPr lang="en-US" sz="1700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	&lt;body&gt;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700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&lt;h1&gt;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Tìm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sách</a:t>
            </a:r>
            <a:r>
              <a:rPr lang="en-US" sz="1700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&lt;/h1&gt;</a:t>
            </a:r>
          </a:p>
          <a:p>
            <a:pPr>
              <a:buNone/>
            </a:pPr>
            <a:r>
              <a:rPr lang="en-US" sz="1700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  	&lt;form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700" dirty="0" smtClean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xlTimSach.php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700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700" dirty="0" smtClean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700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Từ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khóa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700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&lt;input type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="text" </a:t>
            </a:r>
            <a:r>
              <a:rPr lang="en-US" sz="1700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700" dirty="0" err="1" smtClean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txtTukhoa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 		</a:t>
            </a:r>
            <a:r>
              <a:rPr lang="en-US" sz="1700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&lt;input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="submit" </a:t>
            </a:r>
            <a:r>
              <a:rPr lang="en-US" sz="1700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Tìm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>
              <a:buNone/>
            </a:pPr>
            <a:r>
              <a:rPr lang="en-US" sz="1700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	    	&lt;/form&gt;</a:t>
            </a:r>
          </a:p>
          <a:p>
            <a:pPr>
              <a:buNone/>
            </a:pPr>
            <a:r>
              <a:rPr lang="en-US" sz="1700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	&lt;/body&gt;</a:t>
            </a:r>
          </a:p>
          <a:p>
            <a:pPr>
              <a:buNone/>
            </a:pPr>
            <a:r>
              <a:rPr lang="en-US" sz="1700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  <a:endParaRPr lang="en-US" sz="1700" dirty="0">
              <a:solidFill>
                <a:srgbClr val="3333FF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24908" y="4282538"/>
            <a:ext cx="3359689" cy="2421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Cơ chế truyền nhận dữ liệu – Trang web nhập liệu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225" y="1503363"/>
            <a:ext cx="6887261" cy="4743450"/>
          </a:xfrm>
          <a:solidFill>
            <a:srgbClr val="99CCFF">
              <a:alpha val="50196"/>
            </a:srgbClr>
          </a:solidFill>
          <a:ln>
            <a:solidFill>
              <a:srgbClr val="3333FF"/>
            </a:solidFill>
          </a:ln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b="1" smtClean="0"/>
              <a:t>xltimSach.php</a:t>
            </a:r>
          </a:p>
          <a:p>
            <a:pPr>
              <a:buNone/>
            </a:pPr>
            <a:r>
              <a:rPr lang="en-US" sz="180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buNone/>
            </a:pPr>
            <a:r>
              <a:rPr lang="en-US" sz="180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	&lt;body&gt;</a:t>
            </a:r>
          </a:p>
          <a:p>
            <a:pPr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smtClean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&lt;?php</a:t>
            </a:r>
          </a:p>
          <a:p>
            <a:pPr>
              <a:buNone/>
            </a:pPr>
            <a:r>
              <a:rPr lang="en-US" sz="1800" smtClean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      $sTukhoa = </a:t>
            </a:r>
            <a:r>
              <a:rPr lang="en-US" sz="1800" b="1" smtClean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$_REQUEST</a:t>
            </a:r>
            <a:r>
              <a:rPr lang="en-US" sz="1800" smtClean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["txtTukhoa"];</a:t>
            </a:r>
          </a:p>
          <a:p>
            <a:pPr>
              <a:buNone/>
            </a:pPr>
            <a:r>
              <a:rPr lang="en-US" sz="1800" b="1" smtClean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    ?&gt;</a:t>
            </a:r>
          </a:p>
          <a:p>
            <a:pPr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80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&lt;h1&gt;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Tìm sách</a:t>
            </a:r>
            <a:r>
              <a:rPr lang="en-US" sz="180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&lt;/h1&gt;</a:t>
            </a:r>
          </a:p>
          <a:p>
            <a:pPr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  Từ khóa tìm sách là : </a:t>
            </a:r>
            <a:r>
              <a:rPr lang="en-US" sz="1800" b="1" smtClean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&lt;?php echo </a:t>
            </a:r>
            <a:r>
              <a:rPr lang="en-US" sz="1800" smtClean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$sTukhoa; </a:t>
            </a:r>
            <a:r>
              <a:rPr lang="en-US" sz="1800" b="1" smtClean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?&gt;</a:t>
            </a:r>
          </a:p>
          <a:p>
            <a:pPr>
              <a:buNone/>
            </a:pPr>
            <a:r>
              <a:rPr lang="en-US" sz="180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  &lt;br /&gt;</a:t>
            </a:r>
          </a:p>
          <a:p>
            <a:pPr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  Kết quả tìm là : </a:t>
            </a:r>
          </a:p>
          <a:p>
            <a:pPr>
              <a:buNone/>
            </a:pPr>
            <a:r>
              <a:rPr lang="en-US" sz="180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	&lt;/body&gt;</a:t>
            </a:r>
          </a:p>
          <a:p>
            <a:pPr>
              <a:buNone/>
            </a:pPr>
            <a:r>
              <a:rPr lang="en-US" sz="180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  <a:endParaRPr lang="en-US" sz="1700">
              <a:solidFill>
                <a:srgbClr val="3333FF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4060" y="1478056"/>
            <a:ext cx="3279940" cy="2363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BM Template">
  <a:themeElements>
    <a:clrScheme name="System i5 simplify pearl 1">
      <a:dk1>
        <a:srgbClr val="000000"/>
      </a:dk1>
      <a:lt1>
        <a:srgbClr val="FFFFFF"/>
      </a:lt1>
      <a:dk2>
        <a:srgbClr val="7889FB"/>
      </a:dk2>
      <a:lt2>
        <a:srgbClr val="808080"/>
      </a:lt2>
      <a:accent1>
        <a:srgbClr val="7889FB"/>
      </a:accent1>
      <a:accent2>
        <a:srgbClr val="2DB6B3"/>
      </a:accent2>
      <a:accent3>
        <a:srgbClr val="FFFFFF"/>
      </a:accent3>
      <a:accent4>
        <a:srgbClr val="000000"/>
      </a:accent4>
      <a:accent5>
        <a:srgbClr val="BEC4FD"/>
      </a:accent5>
      <a:accent6>
        <a:srgbClr val="28A5A2"/>
      </a:accent6>
      <a:hlink>
        <a:srgbClr val="C0C0C0"/>
      </a:hlink>
      <a:folHlink>
        <a:srgbClr val="D18213"/>
      </a:folHlink>
    </a:clrScheme>
    <a:fontScheme name="System i5 simplify pear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24" tIns="45712" rIns="91424" bIns="45712" numCol="1" anchor="ctr" anchorCtr="0" compatLnSpc="1">
        <a:prstTxWarp prst="textNoShape">
          <a:avLst/>
        </a:prstTxWarp>
      </a:bodyPr>
      <a:lstStyle>
        <a:defPPr marL="457200" marR="0" indent="-227013" algn="ctr" defTabSz="914400" rtl="0" eaLnBrk="1" fontAlgn="base" latinLnBrk="0" hangingPunct="1">
          <a:lnSpc>
            <a:spcPct val="80000"/>
          </a:lnSpc>
          <a:spcBef>
            <a:spcPct val="25000"/>
          </a:spcBef>
          <a:spcAft>
            <a:spcPct val="15000"/>
          </a:spcAft>
          <a:buClr>
            <a:srgbClr val="6CA6B8"/>
          </a:buClr>
          <a:buSzTx/>
          <a:buFont typeface="Arial" charset="0"/>
          <a:buChar char="–"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24" tIns="45712" rIns="91424" bIns="45712" numCol="1" anchor="ctr" anchorCtr="0" compatLnSpc="1">
        <a:prstTxWarp prst="textNoShape">
          <a:avLst/>
        </a:prstTxWarp>
      </a:bodyPr>
      <a:lstStyle>
        <a:defPPr marL="457200" marR="0" indent="-227013" algn="ctr" defTabSz="914400" rtl="0" eaLnBrk="1" fontAlgn="base" latinLnBrk="0" hangingPunct="1">
          <a:lnSpc>
            <a:spcPct val="80000"/>
          </a:lnSpc>
          <a:spcBef>
            <a:spcPct val="25000"/>
          </a:spcBef>
          <a:spcAft>
            <a:spcPct val="15000"/>
          </a:spcAft>
          <a:buClr>
            <a:srgbClr val="6CA6B8"/>
          </a:buClr>
          <a:buSzTx/>
          <a:buFont typeface="Arial" charset="0"/>
          <a:buChar char="–"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  <a:cs typeface="Arial" charset="0"/>
          </a:defRPr>
        </a:defPPr>
      </a:lstStyle>
    </a:lnDef>
  </a:objectDefaults>
  <a:extraClrSchemeLst>
    <a:extraClrScheme>
      <a:clrScheme name="System i5 simplify pearl 1">
        <a:dk1>
          <a:srgbClr val="000000"/>
        </a:dk1>
        <a:lt1>
          <a:srgbClr val="FFFFFF"/>
        </a:lt1>
        <a:dk2>
          <a:srgbClr val="7889FB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ystem i5 simplify pearl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Template</Template>
  <TotalTime>1796</TotalTime>
  <Words>867</Words>
  <Application>Microsoft Office PowerPoint</Application>
  <PresentationFormat>On-screen Show (4:3)</PresentationFormat>
  <Paragraphs>231</Paragraphs>
  <Slides>23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IBM Template</vt:lpstr>
      <vt:lpstr>Bài 8 PHP Truyền nhận dữ liệu giữa các trang web</vt:lpstr>
      <vt:lpstr>Nội dung</vt:lpstr>
      <vt:lpstr>Nội dung</vt:lpstr>
      <vt:lpstr>Cơ chế truyền nhận dữ liệu</vt:lpstr>
      <vt:lpstr>Cơ chế truyền nhận dữ liệu</vt:lpstr>
      <vt:lpstr>Cơ chế truyền nhận dữ liệu</vt:lpstr>
      <vt:lpstr>Cơ chế truyền nhận dữ liệu</vt:lpstr>
      <vt:lpstr>Cơ chế truyền nhận dữ liệu – Trang web nhập liệu</vt:lpstr>
      <vt:lpstr>Cơ chế truyền nhận dữ liệu – Trang web nhập liệu</vt:lpstr>
      <vt:lpstr>Cơ chế truyền nhận dữ liệu – Trang web nhập liệu</vt:lpstr>
      <vt:lpstr>Nội dung</vt:lpstr>
      <vt:lpstr>Truyền/Nhận qua Phương thức GET</vt:lpstr>
      <vt:lpstr>Phương thức GET – Ưu khuyết điểm</vt:lpstr>
      <vt:lpstr>Ví dụ</vt:lpstr>
      <vt:lpstr>Ví dụ (tt)</vt:lpstr>
      <vt:lpstr>Nội dung</vt:lpstr>
      <vt:lpstr>Truyền/Nhận qua Phương thức POST</vt:lpstr>
      <vt:lpstr>Phương thức POST – Ưu khuyết điểm</vt:lpstr>
      <vt:lpstr>Nội dung</vt:lpstr>
      <vt:lpstr>Truyền/Nhận dữ liệu từ Checkbox</vt:lpstr>
      <vt:lpstr>Truyền/Nhận dữ liệu từ Radio Button</vt:lpstr>
      <vt:lpstr>Truyền/Nhận dữ liệu từ ComboBox</vt:lpstr>
      <vt:lpstr>Truyền/Nhận dữ liệu từ Listbox - sử dụng Mảng</vt:lpstr>
    </vt:vector>
  </TitlesOfParts>
  <Company>Cuc Thue Da Nang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Bài 7 PHP Cơ bản</dc:title>
  <dc:creator>Luong Vi Minh</dc:creator>
  <cp:lastModifiedBy>Vo Duc Thien</cp:lastModifiedBy>
  <cp:revision>406</cp:revision>
  <dcterms:created xsi:type="dcterms:W3CDTF">2007-09-30T01:40:10Z</dcterms:created>
  <dcterms:modified xsi:type="dcterms:W3CDTF">2012-08-15T11:06:52Z</dcterms:modified>
</cp:coreProperties>
</file>