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4" r:id="rId7"/>
    <p:sldId id="265" r:id="rId8"/>
    <p:sldId id="260" r:id="rId9"/>
    <p:sldId id="261" r:id="rId10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2994" autoAdjust="0"/>
  </p:normalViewPr>
  <p:slideViewPr>
    <p:cSldViewPr>
      <p:cViewPr>
        <p:scale>
          <a:sx n="76" d="100"/>
          <a:sy n="76" d="100"/>
        </p:scale>
        <p:origin x="-89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5DBB-6293-4583-8869-4D5DD62E59CC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FCBAE-344A-4CF2-BE5A-4ACE1A1FC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136"/>
            <a:ext cx="548640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72668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E5DEEE-96AC-4716-8D2A-DD0665E71A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40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11AE9-47D5-4DA9-AB84-4F9FC51F70DF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3238A37-57F1-490D-821A-36F1F0158C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3C983-9A5F-490D-B3B3-E99E9758BD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57A27-D53C-44C4-8B72-09D00BF2E1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9" name="Object 67"/>
          <p:cNvGraphicFramePr>
            <a:graphicFrameLocks noChangeAspect="1"/>
          </p:cNvGraphicFramePr>
          <p:nvPr/>
        </p:nvGraphicFramePr>
        <p:xfrm>
          <a:off x="0" y="0"/>
          <a:ext cx="5029200" cy="587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3" imgW="7415873" imgH="7225397" progId="">
                  <p:embed/>
                </p:oleObj>
              </mc:Choice>
              <mc:Fallback>
                <p:oleObj name="Image" r:id="rId3" imgW="7415873" imgH="7225397" progId="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029200" cy="587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0" name="Freeform 58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1" name="Freeform 59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2" name="Freeform 60"/>
          <p:cNvSpPr>
            <a:spLocks/>
          </p:cNvSpPr>
          <p:nvPr/>
        </p:nvSpPr>
        <p:spPr bwMode="white">
          <a:xfrm>
            <a:off x="2271713" y="-9525"/>
            <a:ext cx="6892925" cy="6880225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561" y="193"/>
              </a:cxn>
              <a:cxn ang="0">
                <a:pos x="943" y="501"/>
              </a:cxn>
              <a:cxn ang="0">
                <a:pos x="1221" y="967"/>
              </a:cxn>
              <a:cxn ang="0">
                <a:pos x="1413" y="1630"/>
              </a:cxn>
              <a:cxn ang="0">
                <a:pos x="1290" y="2660"/>
              </a:cxn>
              <a:cxn ang="0">
                <a:pos x="0" y="4342"/>
              </a:cxn>
              <a:cxn ang="0">
                <a:pos x="4349" y="4342"/>
              </a:cxn>
              <a:cxn ang="0">
                <a:pos x="4362" y="7"/>
              </a:cxn>
              <a:cxn ang="0">
                <a:pos x="148" y="0"/>
              </a:cxn>
            </a:cxnLst>
            <a:rect l="0" t="0" r="r" b="b"/>
            <a:pathLst>
              <a:path w="4362" h="4342">
                <a:moveTo>
                  <a:pt x="148" y="0"/>
                </a:moveTo>
                <a:lnTo>
                  <a:pt x="561" y="193"/>
                </a:lnTo>
                <a:lnTo>
                  <a:pt x="943" y="501"/>
                </a:lnTo>
                <a:lnTo>
                  <a:pt x="1221" y="967"/>
                </a:lnTo>
                <a:lnTo>
                  <a:pt x="1413" y="1630"/>
                </a:lnTo>
                <a:lnTo>
                  <a:pt x="1290" y="2660"/>
                </a:lnTo>
                <a:lnTo>
                  <a:pt x="0" y="4342"/>
                </a:lnTo>
                <a:lnTo>
                  <a:pt x="4349" y="4342"/>
                </a:lnTo>
                <a:lnTo>
                  <a:pt x="4362" y="7"/>
                </a:lnTo>
                <a:lnTo>
                  <a:pt x="148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867400" y="6477000"/>
            <a:ext cx="2895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4290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3238A37-57F1-490D-821A-36F1F0158C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362200"/>
            <a:ext cx="4267200" cy="1219200"/>
          </a:xfrm>
        </p:spPr>
        <p:txBody>
          <a:bodyPr/>
          <a:lstStyle>
            <a:lvl1pPr algn="l">
              <a:defRPr sz="4000" b="0" i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White">
          <a:xfrm>
            <a:off x="4284663" y="3933825"/>
            <a:ext cx="4875212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Line 63"/>
          <p:cNvSpPr>
            <a:spLocks noChangeShapeType="1"/>
          </p:cNvSpPr>
          <p:nvPr/>
        </p:nvSpPr>
        <p:spPr bwMode="grayWhite">
          <a:xfrm>
            <a:off x="4284663" y="3933825"/>
            <a:ext cx="48593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grayWhite">
          <a:xfrm>
            <a:off x="4284663" y="4365625"/>
            <a:ext cx="48593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" name="Freeform 61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724400" y="3962400"/>
            <a:ext cx="4191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3D044-FA7F-4162-B38A-A101A507B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BBBDA-AFDB-4E75-A113-35A855AC3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D6EEA-9092-4D7A-A67F-E8A1204E1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B9AF0-71EA-4FD8-9630-34B147194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D2E3B-CD2A-48F3-82CE-05E54754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7F002-B9FD-4FD1-B56A-6D632A9D9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CA8B5-E1F4-4EA7-8E10-176E59D92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3D044-FA7F-4162-B38A-A101A507B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04298-0C36-4147-914C-CADC30E4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3C983-9A5F-490D-B3B3-E99E9758B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57A27-D53C-44C4-8B72-09D00BF2E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48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5913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56025" y="655161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07A3674E-AC1F-4125-940F-8970957E7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BBBDA-AFDB-4E75-A113-35A855AC3D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D6EEA-9092-4D7A-A67F-E8A1204E1F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B9AF0-71EA-4FD8-9630-34B147194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D2E3B-CD2A-48F3-82CE-05E547543D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7F002-B9FD-4FD1-B56A-6D632A9D95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CA8B5-E1F4-4EA7-8E10-176E59D92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04298-0C36-4147-914C-CADC30E4EF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7A3674E-AC1F-4125-940F-8970957E7F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9" name="Object 105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15" imgW="11034921" imgH="1130159" progId="">
                  <p:embed/>
                </p:oleObj>
              </mc:Choice>
              <mc:Fallback>
                <p:oleObj name="Image" r:id="rId15" imgW="11034921" imgH="1130159" progId="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87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4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" name="Freeform 102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" name="Freeform 103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5627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934200" y="65913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756025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fld id="{07A3674E-AC1F-4125-940F-8970957E7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848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8" name="Freeform 104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point.com/" TargetMode="External"/><Relationship Id="rId2" Type="http://schemas.openxmlformats.org/officeDocument/2006/relationships/hyperlink" Target="http://www.yaldex.com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psoftware.dk/" TargetMode="External"/><Relationship Id="rId2" Type="http://schemas.openxmlformats.org/officeDocument/2006/relationships/hyperlink" Target="http://www.jcxsoftware.com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.org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://courses.cs.hcmuns.edu.v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371600"/>
            <a:ext cx="7315200" cy="1295400"/>
          </a:xfrm>
        </p:spPr>
        <p:txBody>
          <a:bodyPr>
            <a:noAutofit/>
          </a:bodyPr>
          <a:lstStyle/>
          <a:p>
            <a:pPr algn="ctr"/>
            <a:r>
              <a:rPr lang="vi-VN" sz="3600" b="1" u="none" dirty="0" smtClean="0"/>
              <a:t>MÔN HỌC</a:t>
            </a:r>
            <a:br>
              <a:rPr lang="vi-VN" sz="3600" b="1" u="none" dirty="0" smtClean="0"/>
            </a:br>
            <a:r>
              <a:rPr lang="en-US" sz="3600" b="1" u="none" dirty="0" smtClean="0"/>
              <a:t>THI</a:t>
            </a:r>
            <a:r>
              <a:rPr lang="vi-VN" sz="3600" b="1" u="none" dirty="0" smtClean="0"/>
              <a:t>ẾT KẾ VÀ LẬP TRÌNH </a:t>
            </a:r>
            <a:r>
              <a:rPr lang="en-US" sz="3600" b="1" u="none" dirty="0" smtClean="0"/>
              <a:t/>
            </a:r>
            <a:br>
              <a:rPr lang="en-US" sz="3600" b="1" u="none" dirty="0" smtClean="0"/>
            </a:br>
            <a:r>
              <a:rPr lang="vi-VN" sz="3600" b="1" u="none" dirty="0" smtClean="0"/>
              <a:t>ỨNG DỤNG WEB</a:t>
            </a:r>
            <a:r>
              <a:rPr lang="en-US" sz="3600" b="1" u="none" dirty="0" smtClean="0"/>
              <a:t> 1</a:t>
            </a:r>
            <a:endParaRPr lang="en-US" sz="3600" b="1" u="non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6400800"/>
            <a:ext cx="4495800" cy="304800"/>
          </a:xfrm>
        </p:spPr>
        <p:txBody>
          <a:bodyPr>
            <a:normAutofit/>
          </a:bodyPr>
          <a:lstStyle/>
          <a:p>
            <a:pPr algn="l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: ĐH KHTN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TpHCM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Mục tiêu môn học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Nội dung chương </a:t>
            </a:r>
            <a:r>
              <a:rPr lang="vi-VN" dirty="0" smtClean="0">
                <a:solidFill>
                  <a:schemeClr val="tx1"/>
                </a:solidFill>
              </a:rPr>
              <a:t>tr</a:t>
            </a:r>
            <a:r>
              <a:rPr lang="en-US" dirty="0"/>
              <a:t>ì</a:t>
            </a:r>
            <a:r>
              <a:rPr lang="vi-VN" dirty="0" smtClean="0">
                <a:solidFill>
                  <a:schemeClr val="tx1"/>
                </a:solidFill>
              </a:rPr>
              <a:t>nh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Kiến thức yêu cầu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T</a:t>
            </a:r>
            <a:r>
              <a:rPr lang="en-US" dirty="0" err="1">
                <a:solidFill>
                  <a:schemeClr val="tx1"/>
                </a:solidFill>
              </a:rPr>
              <a:t>ài</a:t>
            </a:r>
            <a:r>
              <a:rPr lang="vi-VN" dirty="0">
                <a:solidFill>
                  <a:schemeClr val="tx1"/>
                </a:solidFill>
              </a:rPr>
              <a:t> liệu tham </a:t>
            </a:r>
            <a:r>
              <a:rPr lang="vi-VN" dirty="0" smtClean="0">
                <a:solidFill>
                  <a:schemeClr val="tx1"/>
                </a:solidFill>
              </a:rPr>
              <a:t>kh</a:t>
            </a:r>
            <a:r>
              <a:rPr lang="en-US" dirty="0" err="1" smtClean="0">
                <a:solidFill>
                  <a:schemeClr val="tx1"/>
                </a:solidFill>
              </a:rPr>
              <a:t>ảo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quả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Mục tiêu môn học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5807076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, </a:t>
            </a:r>
            <a:r>
              <a:rPr lang="en-US" dirty="0" err="1" smtClean="0"/>
              <a:t>cài</a:t>
            </a:r>
            <a:r>
              <a:rPr lang="vi-VN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</a:p>
          <a:p>
            <a:endParaRPr lang="en-US" dirty="0" smtClean="0"/>
          </a:p>
          <a:p>
            <a:r>
              <a:rPr lang="vi-VN" dirty="0" smtClean="0"/>
              <a:t>T</a:t>
            </a:r>
            <a:r>
              <a:rPr lang="en-US" dirty="0" err="1" smtClean="0"/>
              <a:t>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vi-VN" dirty="0" smtClean="0"/>
              <a:t>trang Web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vi-VN" dirty="0" smtClean="0"/>
              <a:t>Intranet/</a:t>
            </a:r>
            <a:r>
              <a:rPr lang="en-US" dirty="0" smtClean="0"/>
              <a:t>Internet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chương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6873876" cy="4525963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Internet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</a:t>
            </a:r>
          </a:p>
          <a:p>
            <a:r>
              <a:rPr lang="en-US" dirty="0" smtClean="0"/>
              <a:t>HTML, DHTML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JavaScript/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PHP &amp;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086600" cy="731838"/>
          </a:xfrm>
        </p:spPr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066800"/>
            <a:ext cx="7483476" cy="4525963"/>
          </a:xfrm>
        </p:spPr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</a:t>
            </a:r>
          </a:p>
          <a:p>
            <a:pPr lvl="1"/>
            <a:r>
              <a:rPr lang="en-US" dirty="0" smtClean="0"/>
              <a:t>Dreamweaver</a:t>
            </a:r>
          </a:p>
          <a:p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Dreamweaver</a:t>
            </a:r>
          </a:p>
          <a:p>
            <a:pPr lvl="1"/>
            <a:r>
              <a:rPr lang="en-US" dirty="0" smtClean="0"/>
              <a:t>Visual Studio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1st JavaScript Editor (</a:t>
            </a:r>
            <a:r>
              <a:rPr lang="en-US" dirty="0" smtClean="0">
                <a:hlinkClick r:id="rId2"/>
              </a:rPr>
              <a:t>http://www.yaldex.com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Antechinus</a:t>
            </a:r>
            <a:r>
              <a:rPr lang="en-US" dirty="0" smtClean="0"/>
              <a:t> Js Editor (</a:t>
            </a:r>
            <a:r>
              <a:rPr lang="en-US" dirty="0" smtClean="0">
                <a:hlinkClick r:id="rId3"/>
              </a:rPr>
              <a:t>http://www.c-point.com</a:t>
            </a:r>
            <a:r>
              <a:rPr lang="en-US" dirty="0" smtClean="0"/>
              <a:t> 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086600" cy="731838"/>
          </a:xfrm>
        </p:spPr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( </a:t>
            </a:r>
            <a:r>
              <a:rPr lang="en-US" dirty="0" err="1" smtClean="0"/>
              <a:t>tt</a:t>
            </a:r>
            <a:r>
              <a:rPr lang="en-US" dirty="0" smtClean="0"/>
              <a:t> 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066800"/>
            <a:ext cx="7483476" cy="4525963"/>
          </a:xfrm>
        </p:spPr>
        <p:txBody>
          <a:bodyPr/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phpMyAdmin</a:t>
            </a:r>
            <a:r>
              <a:rPr lang="en-US" dirty="0" smtClean="0"/>
              <a:t> – </a:t>
            </a:r>
            <a:r>
              <a:rPr lang="en-US" dirty="0" err="1" smtClean="0"/>
              <a:t>MySql</a:t>
            </a:r>
            <a:r>
              <a:rPr lang="en-US" dirty="0" smtClean="0"/>
              <a:t> Client ( WAMP 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Dreamweaver</a:t>
            </a:r>
          </a:p>
          <a:p>
            <a:pPr lvl="1"/>
            <a:r>
              <a:rPr lang="en-US" dirty="0" err="1" smtClean="0"/>
              <a:t>VsPhp</a:t>
            </a:r>
            <a:r>
              <a:rPr lang="en-US" dirty="0" smtClean="0"/>
              <a:t> ( </a:t>
            </a:r>
            <a:r>
              <a:rPr lang="en-US" dirty="0" smtClean="0">
                <a:hlinkClick r:id="rId2"/>
              </a:rPr>
              <a:t>http://www.jcxsoftware.com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Designer ( </a:t>
            </a:r>
            <a:r>
              <a:rPr lang="en-US" dirty="0" smtClean="0">
                <a:hlinkClick r:id="rId3"/>
              </a:rPr>
              <a:t>http://www.mpsoftware.dk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 ..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Kiến thức yêu cầu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6188076" cy="4525963"/>
          </a:xfrm>
        </p:spPr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l</a:t>
            </a:r>
            <a:r>
              <a:rPr lang="vi-VN" dirty="0" smtClean="0"/>
              <a:t>ập trình </a:t>
            </a:r>
            <a:r>
              <a:rPr lang="en-US" dirty="0" smtClean="0"/>
              <a:t>C, C++</a:t>
            </a:r>
          </a:p>
          <a:p>
            <a:endParaRPr lang="vi-VN" dirty="0" smtClean="0"/>
          </a:p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T-SQL</a:t>
            </a:r>
          </a:p>
          <a:p>
            <a:endParaRPr lang="vi-VN" dirty="0" smtClean="0"/>
          </a:p>
          <a:p>
            <a:r>
              <a:rPr lang="vi-VN" dirty="0" smtClean="0"/>
              <a:t>Kiến thức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vi-VN" dirty="0" smtClean="0"/>
              <a:t>MS Access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vi-VN" dirty="0" smtClean="0"/>
              <a:t>M</a:t>
            </a:r>
            <a:r>
              <a:rPr lang="en-US" dirty="0" smtClean="0"/>
              <a:t>S</a:t>
            </a:r>
            <a:r>
              <a:rPr lang="vi-VN" dirty="0" smtClean="0"/>
              <a:t> SQL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Tài liệu tham khảo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4" y="1600200"/>
            <a:ext cx="8397876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rgbClr val="000000"/>
                </a:solidFill>
              </a:rPr>
              <a:t>Ebook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600" dirty="0" smtClean="0"/>
              <a:t>Core Web Application Development with PHP and </a:t>
            </a:r>
            <a:r>
              <a:rPr lang="en-US" sz="1600" dirty="0" err="1" smtClean="0"/>
              <a:t>MySQL</a:t>
            </a:r>
            <a:r>
              <a:rPr lang="en-US" sz="1600" dirty="0" smtClean="0"/>
              <a:t> - </a:t>
            </a:r>
            <a:r>
              <a:rPr lang="en-US" sz="1600" b="1" dirty="0" smtClean="0"/>
              <a:t>Marc </a:t>
            </a:r>
            <a:r>
              <a:rPr lang="en-US" sz="1600" b="1" dirty="0" err="1" smtClean="0"/>
              <a:t>Wandschneider</a:t>
            </a:r>
            <a:endParaRPr lang="en-US" sz="1600" b="1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1600" dirty="0" smtClean="0"/>
              <a:t>PHP 6 and </a:t>
            </a:r>
            <a:r>
              <a:rPr lang="en-US" sz="1600" dirty="0" err="1" smtClean="0"/>
              <a:t>MySQL</a:t>
            </a:r>
            <a:r>
              <a:rPr lang="en-US" sz="1600" dirty="0" smtClean="0"/>
              <a:t> 5 for Dynamic Web Sites – </a:t>
            </a:r>
            <a:r>
              <a:rPr lang="en-US" sz="1600" b="1" dirty="0" smtClean="0"/>
              <a:t>Larry </a:t>
            </a:r>
            <a:r>
              <a:rPr lang="en-US" sz="1600" b="1" dirty="0" err="1" smtClean="0"/>
              <a:t>Ullman</a:t>
            </a:r>
            <a:endParaRPr lang="en-US" sz="1600" b="1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1600" b="1" dirty="0" smtClean="0"/>
              <a:t>..</a:t>
            </a:r>
          </a:p>
          <a:p>
            <a:pPr lvl="1">
              <a:lnSpc>
                <a:spcPct val="90000"/>
              </a:lnSpc>
              <a:buNone/>
            </a:pPr>
            <a:endParaRPr lang="vi-VN" dirty="0" smtClean="0"/>
          </a:p>
          <a:p>
            <a:pPr>
              <a:lnSpc>
                <a:spcPct val="90000"/>
              </a:lnSpc>
            </a:pPr>
            <a:r>
              <a:rPr lang="vi-VN" sz="2000" dirty="0" smtClean="0">
                <a:solidFill>
                  <a:srgbClr val="000000"/>
                </a:solidFill>
              </a:rPr>
              <a:t>W</a:t>
            </a:r>
            <a:r>
              <a:rPr lang="en-US" sz="2000" dirty="0" err="1" smtClean="0">
                <a:solidFill>
                  <a:srgbClr val="000000"/>
                </a:solidFill>
              </a:rPr>
              <a:t>eb</a:t>
            </a:r>
            <a:endParaRPr lang="en-US" sz="1600" dirty="0" smtClean="0">
              <a:hlinkClick r:id="rId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600" dirty="0" smtClean="0">
                <a:hlinkClick r:id="rId2"/>
              </a:rPr>
              <a:t>http://</a:t>
            </a:r>
            <a:r>
              <a:rPr lang="vi-VN" sz="1600" dirty="0" smtClean="0">
                <a:hlinkClick r:id="rId2"/>
              </a:rPr>
              <a:t>www.w3schools.com</a:t>
            </a:r>
            <a:endParaRPr lang="en-US" sz="1600" dirty="0" smtClean="0"/>
          </a:p>
          <a:p>
            <a:pPr lvl="1">
              <a:lnSpc>
                <a:spcPct val="90000"/>
              </a:lnSpc>
              <a:buNone/>
            </a:pPr>
            <a:r>
              <a:rPr lang="vi-VN" sz="1600" dirty="0" smtClean="0">
                <a:hlinkClick r:id="rId3"/>
              </a:rPr>
              <a:t>http</a:t>
            </a:r>
            <a:r>
              <a:rPr lang="vi-VN" sz="1600" dirty="0">
                <a:hlinkClick r:id="rId3"/>
              </a:rPr>
              <a:t>://</a:t>
            </a:r>
            <a:r>
              <a:rPr lang="vi-VN" sz="1600" dirty="0" smtClean="0">
                <a:hlinkClick r:id="rId3"/>
              </a:rPr>
              <a:t>www.w3c.org</a:t>
            </a:r>
            <a:r>
              <a:rPr lang="vi-VN" sz="1600" dirty="0" smtClean="0"/>
              <a:t> </a:t>
            </a:r>
            <a:endParaRPr lang="en-US" sz="1600" dirty="0" smtClean="0"/>
          </a:p>
          <a:p>
            <a:pPr>
              <a:lnSpc>
                <a:spcPct val="90000"/>
              </a:lnSpc>
            </a:pPr>
            <a:endParaRPr lang="vi-VN" sz="1600" dirty="0"/>
          </a:p>
          <a:p>
            <a:pPr>
              <a:lnSpc>
                <a:spcPct val="90000"/>
              </a:lnSpc>
            </a:pPr>
            <a:r>
              <a:rPr lang="vi-VN" sz="2000" dirty="0" smtClean="0"/>
              <a:t>Trang </a:t>
            </a:r>
            <a:r>
              <a:rPr lang="vi-VN" sz="2000" dirty="0"/>
              <a:t>Web </a:t>
            </a:r>
            <a:r>
              <a:rPr lang="en-US" sz="2000" dirty="0" err="1" smtClean="0"/>
              <a:t>môn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vi-VN" sz="2000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de-DE" sz="1600" u="sng" dirty="0" smtClean="0">
                <a:hlinkClick r:id="rId4"/>
              </a:rPr>
              <a:t>http://courses.cs.hcmuns.edu.vn/</a:t>
            </a:r>
            <a:r>
              <a:rPr lang="de-DE" sz="1600" u="sng" dirty="0" smtClean="0"/>
              <a:t>   </a:t>
            </a:r>
            <a:endParaRPr lang="en-US" dirty="0"/>
          </a:p>
        </p:txBody>
      </p:sp>
      <p:pic>
        <p:nvPicPr>
          <p:cNvPr id="4" name="Picture 3" descr="w3c_ma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800" y="3352800"/>
            <a:ext cx="2000250" cy="304800"/>
          </a:xfrm>
          <a:prstGeom prst="rect">
            <a:avLst/>
          </a:prstGeom>
        </p:spPr>
      </p:pic>
      <p:pic>
        <p:nvPicPr>
          <p:cNvPr id="6" name="Picture 5" descr="logo_new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3352800"/>
            <a:ext cx="1866900" cy="4762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4724400"/>
            <a:ext cx="2057400" cy="60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ck of books desig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db2004208gl">
  <a:themeElements>
    <a:clrScheme name="Office Theme 1">
      <a:dk1>
        <a:srgbClr val="000000"/>
      </a:dk1>
      <a:lt1>
        <a:srgbClr val="FFFFFF"/>
      </a:lt1>
      <a:dk2>
        <a:srgbClr val="1129A1"/>
      </a:dk2>
      <a:lt2>
        <a:srgbClr val="C0C0C0"/>
      </a:lt2>
      <a:accent1>
        <a:srgbClr val="4987E3"/>
      </a:accent1>
      <a:accent2>
        <a:srgbClr val="CE701A"/>
      </a:accent2>
      <a:accent3>
        <a:srgbClr val="FFFFFF"/>
      </a:accent3>
      <a:accent4>
        <a:srgbClr val="000000"/>
      </a:accent4>
      <a:accent5>
        <a:srgbClr val="B1C3EF"/>
      </a:accent5>
      <a:accent6>
        <a:srgbClr val="BA6516"/>
      </a:accent6>
      <a:hlink>
        <a:srgbClr val="36A1B6"/>
      </a:hlink>
      <a:folHlink>
        <a:srgbClr val="9CC769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129A1"/>
        </a:dk2>
        <a:lt2>
          <a:srgbClr val="C0C0C0"/>
        </a:lt2>
        <a:accent1>
          <a:srgbClr val="4987E3"/>
        </a:accent1>
        <a:accent2>
          <a:srgbClr val="CE701A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A6516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7053CB"/>
        </a:accent1>
        <a:accent2>
          <a:srgbClr val="3282BE"/>
        </a:accent2>
        <a:accent3>
          <a:srgbClr val="FFFFFF"/>
        </a:accent3>
        <a:accent4>
          <a:srgbClr val="000000"/>
        </a:accent4>
        <a:accent5>
          <a:srgbClr val="BBB3E2"/>
        </a:accent5>
        <a:accent6>
          <a:srgbClr val="2C75AC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F4D5B"/>
        </a:dk2>
        <a:lt2>
          <a:srgbClr val="969696"/>
        </a:lt2>
        <a:accent1>
          <a:srgbClr val="1B7D6A"/>
        </a:accent1>
        <a:accent2>
          <a:srgbClr val="C69940"/>
        </a:accent2>
        <a:accent3>
          <a:srgbClr val="FFFFFF"/>
        </a:accent3>
        <a:accent4>
          <a:srgbClr val="000000"/>
        </a:accent4>
        <a:accent5>
          <a:srgbClr val="ABBFB9"/>
        </a:accent5>
        <a:accent6>
          <a:srgbClr val="B38A39"/>
        </a:accent6>
        <a:hlink>
          <a:srgbClr val="3790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225</TotalTime>
  <Words>251</Words>
  <Application>Microsoft Office PowerPoint</Application>
  <PresentationFormat>On-screen Show (4:3)</PresentationFormat>
  <Paragraphs>59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Stack of books design template</vt:lpstr>
      <vt:lpstr>cdb2004208gl</vt:lpstr>
      <vt:lpstr>Image</vt:lpstr>
      <vt:lpstr>MÔN HỌC THIẾT KẾ VÀ LẬP TRÌNH  ỨNG DỤNG WEB 1</vt:lpstr>
      <vt:lpstr>Nội dung</vt:lpstr>
      <vt:lpstr>Mục tiêu môn học</vt:lpstr>
      <vt:lpstr>Nội dung chương trình</vt:lpstr>
      <vt:lpstr>Công cụ</vt:lpstr>
      <vt:lpstr>Công cụ ( tt ) </vt:lpstr>
      <vt:lpstr>Kiến thức yêu cầu</vt:lpstr>
      <vt:lpstr>Tài liệu tham khảo</vt:lpstr>
    </vt:vector>
  </TitlesOfParts>
  <Manager/>
  <Company>Cuc Thue Da Nang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HỌC THIẾT KẾ VÀ LẬP TRÌNH  ỨNG DỤNG WEB</dc:title>
  <dc:subject/>
  <dc:creator>Luong Vi Minh</dc:creator>
  <cp:keywords/>
  <dc:description/>
  <cp:lastModifiedBy>Vo Duc Thien</cp:lastModifiedBy>
  <cp:revision>91</cp:revision>
  <dcterms:created xsi:type="dcterms:W3CDTF">2007-09-09T15:55:10Z</dcterms:created>
  <dcterms:modified xsi:type="dcterms:W3CDTF">2012-06-18T08:26:01Z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