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2"/>
  </p:notesMasterIdLst>
  <p:sldIdLst>
    <p:sldId id="257" r:id="rId2"/>
    <p:sldId id="258" r:id="rId3"/>
    <p:sldId id="259" r:id="rId4"/>
    <p:sldId id="263" r:id="rId5"/>
    <p:sldId id="262" r:id="rId6"/>
    <p:sldId id="278" r:id="rId7"/>
    <p:sldId id="264" r:id="rId8"/>
    <p:sldId id="273" r:id="rId9"/>
    <p:sldId id="274" r:id="rId10"/>
    <p:sldId id="275" r:id="rId11"/>
    <p:sldId id="276" r:id="rId12"/>
    <p:sldId id="260" r:id="rId13"/>
    <p:sldId id="277" r:id="rId14"/>
    <p:sldId id="280" r:id="rId15"/>
    <p:sldId id="279" r:id="rId16"/>
    <p:sldId id="261" r:id="rId17"/>
    <p:sldId id="265" r:id="rId18"/>
    <p:sldId id="282" r:id="rId19"/>
    <p:sldId id="281" r:id="rId20"/>
    <p:sldId id="266" r:id="rId21"/>
    <p:sldId id="283" r:id="rId22"/>
    <p:sldId id="284" r:id="rId23"/>
    <p:sldId id="267" r:id="rId24"/>
    <p:sldId id="285" r:id="rId25"/>
    <p:sldId id="286" r:id="rId26"/>
    <p:sldId id="287" r:id="rId27"/>
    <p:sldId id="288" r:id="rId28"/>
    <p:sldId id="289" r:id="rId29"/>
    <p:sldId id="290" r:id="rId30"/>
    <p:sldId id="291" r:id="rId31"/>
    <p:sldId id="292" r:id="rId32"/>
    <p:sldId id="293" r:id="rId33"/>
    <p:sldId id="294" r:id="rId34"/>
    <p:sldId id="268" r:id="rId35"/>
    <p:sldId id="295" r:id="rId36"/>
    <p:sldId id="269" r:id="rId37"/>
    <p:sldId id="296" r:id="rId38"/>
    <p:sldId id="297" r:id="rId39"/>
    <p:sldId id="298" r:id="rId40"/>
    <p:sldId id="299" r:id="rId41"/>
    <p:sldId id="300" r:id="rId42"/>
    <p:sldId id="301" r:id="rId43"/>
    <p:sldId id="270" r:id="rId44"/>
    <p:sldId id="302" r:id="rId45"/>
    <p:sldId id="303" r:id="rId46"/>
    <p:sldId id="304" r:id="rId47"/>
    <p:sldId id="305" r:id="rId48"/>
    <p:sldId id="272" r:id="rId49"/>
    <p:sldId id="306" r:id="rId50"/>
    <p:sldId id="307" r:id="rId51"/>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S PGothic" pitchFamily="34" charset="-128"/>
        <a:cs typeface="+mn-cs"/>
      </a:defRPr>
    </a:lvl1pPr>
    <a:lvl2pPr marL="457200" algn="l" rtl="0" fontAlgn="base">
      <a:spcBef>
        <a:spcPct val="0"/>
      </a:spcBef>
      <a:spcAft>
        <a:spcPct val="0"/>
      </a:spcAft>
      <a:defRPr sz="1600" kern="1200">
        <a:solidFill>
          <a:schemeClr val="tx1"/>
        </a:solidFill>
        <a:latin typeface="Arial" charset="0"/>
        <a:ea typeface="MS PGothic" pitchFamily="34" charset="-128"/>
        <a:cs typeface="+mn-cs"/>
      </a:defRPr>
    </a:lvl2pPr>
    <a:lvl3pPr marL="914400" algn="l" rtl="0" fontAlgn="base">
      <a:spcBef>
        <a:spcPct val="0"/>
      </a:spcBef>
      <a:spcAft>
        <a:spcPct val="0"/>
      </a:spcAft>
      <a:defRPr sz="1600" kern="1200">
        <a:solidFill>
          <a:schemeClr val="tx1"/>
        </a:solidFill>
        <a:latin typeface="Arial"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charset="0"/>
        <a:ea typeface="MS PGothic" pitchFamily="34" charset="-128"/>
        <a:cs typeface="+mn-cs"/>
      </a:defRPr>
    </a:lvl5pPr>
    <a:lvl6pPr marL="2286000" algn="l" defTabSz="914400" rtl="0" eaLnBrk="1" latinLnBrk="0" hangingPunct="1">
      <a:defRPr sz="1600" kern="1200">
        <a:solidFill>
          <a:schemeClr val="tx1"/>
        </a:solidFill>
        <a:latin typeface="Arial" charset="0"/>
        <a:ea typeface="MS PGothic" pitchFamily="34" charset="-128"/>
        <a:cs typeface="+mn-cs"/>
      </a:defRPr>
    </a:lvl6pPr>
    <a:lvl7pPr marL="2743200" algn="l" defTabSz="914400" rtl="0" eaLnBrk="1" latinLnBrk="0" hangingPunct="1">
      <a:defRPr sz="1600" kern="1200">
        <a:solidFill>
          <a:schemeClr val="tx1"/>
        </a:solidFill>
        <a:latin typeface="Arial" charset="0"/>
        <a:ea typeface="MS PGothic" pitchFamily="34" charset="-128"/>
        <a:cs typeface="+mn-cs"/>
      </a:defRPr>
    </a:lvl7pPr>
    <a:lvl8pPr marL="3200400" algn="l" defTabSz="914400" rtl="0" eaLnBrk="1" latinLnBrk="0" hangingPunct="1">
      <a:defRPr sz="1600" kern="1200">
        <a:solidFill>
          <a:schemeClr val="tx1"/>
        </a:solidFill>
        <a:latin typeface="Arial" charset="0"/>
        <a:ea typeface="MS PGothic" pitchFamily="34" charset="-128"/>
        <a:cs typeface="+mn-cs"/>
      </a:defRPr>
    </a:lvl8pPr>
    <a:lvl9pPr marL="3657600" algn="l" defTabSz="914400" rtl="0" eaLnBrk="1" latinLnBrk="0" hangingPunct="1">
      <a:defRPr sz="1600"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9933"/>
    <a:srgbClr val="006600"/>
    <a:srgbClr val="FFCC00"/>
    <a:srgbClr val="7889FB"/>
    <a:srgbClr val="FF3399"/>
    <a:srgbClr val="CC6600"/>
    <a:srgbClr val="E4E7FE"/>
    <a:srgbClr val="33CC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99667" autoAdjust="0"/>
  </p:normalViewPr>
  <p:slideViewPr>
    <p:cSldViewPr snapToGrid="0">
      <p:cViewPr varScale="1">
        <p:scale>
          <a:sx n="68" d="100"/>
          <a:sy n="68" d="100"/>
        </p:scale>
        <p:origin x="-127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spcAft>
                <a:spcPct val="0"/>
              </a:spcAft>
              <a:buClrTx/>
              <a:buFontTx/>
              <a:buNone/>
              <a:defRPr sz="1200"/>
            </a:lvl1pPr>
          </a:lstStyle>
          <a:p>
            <a:pPr>
              <a:defRPr/>
            </a:pPr>
            <a:endParaRPr lang="en-US"/>
          </a:p>
        </p:txBody>
      </p:sp>
      <p:sp>
        <p:nvSpPr>
          <p:cNvPr id="72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200"/>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spcAft>
                <a:spcPct val="0"/>
              </a:spcAft>
              <a:buClrTx/>
              <a:buFontTx/>
              <a:buNone/>
              <a:defRPr sz="1200"/>
            </a:lvl1pPr>
          </a:lstStyle>
          <a:p>
            <a:pPr>
              <a:defRPr/>
            </a:pPr>
            <a:endParaRPr lang="en-US"/>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FontTx/>
              <a:buNone/>
              <a:defRPr sz="1200"/>
            </a:lvl1pPr>
          </a:lstStyle>
          <a:p>
            <a:pPr>
              <a:defRPr/>
            </a:pPr>
            <a:fld id="{F459E76F-6B9D-4170-B741-DB68FC844951}" type="slidenum">
              <a:rPr lang="en-US"/>
              <a:pPr>
                <a:defRPr/>
              </a:pPr>
              <a:t>‹#›</a:t>
            </a:fld>
            <a:endParaRPr lang="en-US"/>
          </a:p>
        </p:txBody>
      </p:sp>
    </p:spTree>
    <p:extLst>
      <p:ext uri="{BB962C8B-B14F-4D97-AF65-F5344CB8AC3E}">
        <p14:creationId xmlns:p14="http://schemas.microsoft.com/office/powerpoint/2010/main" val="2397190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buFont typeface="Wingdings" pitchFamily="2" charset="2"/>
              <a:buNone/>
            </a:pPr>
            <a:r>
              <a:rPr lang="en-US" sz="1200" b="1" smtClean="0"/>
              <a:t>PHP</a:t>
            </a:r>
            <a:r>
              <a:rPr lang="en-US" sz="1200" smtClean="0"/>
              <a:t> (PHP: Hypertext Preprocessor)</a:t>
            </a:r>
            <a:r>
              <a:rPr lang="en-US" sz="2400" smtClean="0"/>
              <a:t> </a:t>
            </a:r>
            <a:r>
              <a:rPr lang="en-US" sz="1200" smtClean="0"/>
              <a:t>was created by Rasmus Lerdorf in 1994. It was initially developed for HTTP usage logging and server-side form generation in Unix. </a:t>
            </a:r>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r>
              <a:rPr lang="en-US" sz="1200" b="1" smtClean="0"/>
              <a:t>PHP 2 (1995)</a:t>
            </a:r>
            <a:r>
              <a:rPr lang="en-US" sz="1200" smtClean="0"/>
              <a:t> transformed the language into a Server-side embedded scripting language. Added database support, file uploads, variables, arrays, recursive functions, conditionals, iteration, regular expressions, etc.</a:t>
            </a:r>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r>
              <a:rPr lang="en-US" sz="1200" b="1" smtClean="0"/>
              <a:t>PHP 3 (1998)</a:t>
            </a:r>
            <a:r>
              <a:rPr lang="en-US" sz="1200" smtClean="0"/>
              <a:t> added support for ODBC data sources, multiple platform support, email protocols (SNMP,IMAP), and new parser written by Zeev Suraski and Andi Gutmans . </a:t>
            </a:r>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r>
              <a:rPr lang="en-US" sz="1200" b="1" smtClean="0"/>
              <a:t>PHP 4 (2000)</a:t>
            </a:r>
            <a:r>
              <a:rPr lang="en-US" sz="1200" smtClean="0"/>
              <a:t> became an independent component of the web server for added efficiency. The parser was renamed the Zend Engine. Many security features were added.</a:t>
            </a:r>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r>
              <a:rPr lang="en-US" sz="1200" b="1" smtClean="0"/>
              <a:t>PHP 5 (2004)</a:t>
            </a:r>
            <a:r>
              <a:rPr lang="en-US" sz="1200" smtClean="0"/>
              <a:t> adds Zend Engine II with object oriented programming, robust XML support using the libxml2 library, SOAP extension for interoperability with Web Services, SQLite has been bundled with PHP </a:t>
            </a:r>
          </a:p>
        </p:txBody>
      </p:sp>
      <p:sp>
        <p:nvSpPr>
          <p:cNvPr id="4" name="Slide Number Placeholder 3"/>
          <p:cNvSpPr>
            <a:spLocks noGrp="1"/>
          </p:cNvSpPr>
          <p:nvPr>
            <p:ph type="sldNum" sz="quarter" idx="10"/>
          </p:nvPr>
        </p:nvSpPr>
        <p:spPr/>
        <p:txBody>
          <a:bodyPr/>
          <a:lstStyle/>
          <a:p>
            <a:pPr>
              <a:defRPr/>
            </a:pPr>
            <a:fld id="{F459E76F-6B9D-4170-B741-DB68FC844951}" type="slidenum">
              <a:rPr lang="en-US" smtClean="0"/>
              <a:pPr>
                <a:defRPr/>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p:spPr>
        <p:txBody>
          <a:bodyPr/>
          <a:lstStyle/>
          <a:p>
            <a:r>
              <a:rPr lang="en-US" smtClean="0">
                <a:latin typeface="Arial" pitchFamily="34" charset="0"/>
              </a:rPr>
              <a:t>$x = 10; $y = &amp;$x; $y++; echo $x; echo $y; Here's how it prints:</a:t>
            </a:r>
          </a:p>
          <a:p>
            <a:r>
              <a:rPr lang="en-US" smtClean="0">
                <a:latin typeface="Arial" pitchFamily="34" charset="0"/>
              </a:rPr>
              <a:t>11 11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r>
              <a:rPr lang="en-US" smtClean="0">
                <a:latin typeface="Arial" pitchFamily="34" charset="0"/>
              </a:rPr>
              <a:t>The file is included only if the include statement is executed in the script. The braces used in this example are necessary: if they are omitted, the example doesn't behave as expected. </a:t>
            </a:r>
          </a:p>
          <a:p>
            <a:r>
              <a:rPr lang="en-US" smtClean="0">
                <a:latin typeface="Arial" pitchFamily="34" charset="0"/>
              </a:rPr>
              <a:t>If a file must always be included, the require directive should be used instead of include. The require directive is processed before the script is executed, and the contents of the required file are always inserted in the script. This is useful for creating reusable HTML. For example, if you want to add the same header or footer to every page on a site—regardless of errors or other problems—require makes this easy and simple to maintain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r>
              <a:rPr lang="en-US" smtClean="0">
                <a:latin typeface="Arial" pitchFamily="34" charset="0"/>
              </a:rPr>
              <a:t>By default, the index for the first element in an array is 0. </a:t>
            </a:r>
          </a:p>
          <a:p>
            <a:r>
              <a:rPr lang="en-US" smtClean="0">
                <a:latin typeface="Arial" pitchFamily="34" charset="0"/>
              </a:rPr>
              <a:t>Numerically indexed arrays can be created to start at any index value. Often it's convenient to start an array at index 1, as shown in the following example: </a:t>
            </a:r>
          </a:p>
          <a:p>
            <a:endParaRPr lang="en-US" smtClean="0">
              <a:latin typeface="Arial" pitchFamily="34" charset="0"/>
            </a:endParaRPr>
          </a:p>
          <a:p>
            <a:r>
              <a:rPr lang="en-US" smtClean="0">
                <a:latin typeface="Arial" pitchFamily="34" charset="0"/>
              </a:rPr>
              <a:t>$numbers = array(1=&gt;"one", "two", "three", "four"); Arrays can also be sparsely populated, such as:</a:t>
            </a:r>
          </a:p>
          <a:p>
            <a:r>
              <a:rPr lang="en-US" smtClean="0">
                <a:latin typeface="Arial" pitchFamily="34" charset="0"/>
              </a:rPr>
              <a:t>$oddNumbers = array(1=&gt;"one", 3=&gt;"three", 5=&gt;"five");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EXTUR~21"/>
          <p:cNvPicPr>
            <a:picLocks noChangeAspect="1" noChangeArrowheads="1"/>
          </p:cNvPicPr>
          <p:nvPr/>
        </p:nvPicPr>
        <p:blipFill>
          <a:blip r:embed="rId2"/>
          <a:srcRect/>
          <a:stretch>
            <a:fillRect/>
          </a:stretch>
        </p:blipFill>
        <p:spPr bwMode="auto">
          <a:xfrm>
            <a:off x="0" y="1690688"/>
            <a:ext cx="9144000" cy="3475037"/>
          </a:xfrm>
          <a:prstGeom prst="rect">
            <a:avLst/>
          </a:prstGeom>
          <a:noFill/>
          <a:ln w="9525">
            <a:noFill/>
            <a:miter lim="800000"/>
            <a:headEnd/>
            <a:tailEnd/>
          </a:ln>
        </p:spPr>
      </p:pic>
      <p:sp>
        <p:nvSpPr>
          <p:cNvPr id="5" name="Rectangle 3"/>
          <p:cNvSpPr>
            <a:spLocks noChangeArrowheads="1"/>
          </p:cNvSpPr>
          <p:nvPr/>
        </p:nvSpPr>
        <p:spPr bwMode="blackWhite">
          <a:xfrm>
            <a:off x="0" y="0"/>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p>
        </p:txBody>
      </p:sp>
      <p:sp>
        <p:nvSpPr>
          <p:cNvPr id="6" name="Rectangle 4"/>
          <p:cNvSpPr>
            <a:spLocks noChangeArrowheads="1"/>
          </p:cNvSpPr>
          <p:nvPr/>
        </p:nvSpPr>
        <p:spPr bwMode="blackWhite">
          <a:xfrm>
            <a:off x="0" y="5164138"/>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p>
        </p:txBody>
      </p:sp>
      <p:sp>
        <p:nvSpPr>
          <p:cNvPr id="7" name="Rectangle 8"/>
          <p:cNvSpPr>
            <a:spLocks noChangeArrowheads="1"/>
          </p:cNvSpPr>
          <p:nvPr/>
        </p:nvSpPr>
        <p:spPr bwMode="black">
          <a:xfrm>
            <a:off x="2006600" y="1287463"/>
            <a:ext cx="4103688" cy="306387"/>
          </a:xfrm>
          <a:prstGeom prst="rect">
            <a:avLst/>
          </a:prstGeom>
          <a:noFill/>
          <a:ln w="9525" algn="ctr">
            <a:noFill/>
            <a:miter lim="800000"/>
            <a:headEnd/>
            <a:tailEnd/>
          </a:ln>
          <a:effectLst/>
        </p:spPr>
        <p:txBody>
          <a:bodyPr lIns="18284" tIns="18284" rIns="18284" bIns="18284" anchor="ctr"/>
          <a:lstStyle/>
          <a:p>
            <a:pPr marL="342900" indent="-342900">
              <a:lnSpc>
                <a:spcPct val="98000"/>
              </a:lnSpc>
              <a:spcBef>
                <a:spcPct val="20000"/>
              </a:spcBef>
              <a:defRPr/>
            </a:pPr>
            <a:r>
              <a:rPr lang="en-US" sz="1800" smtClean="0">
                <a:solidFill>
                  <a:srgbClr val="FFFFFF"/>
                </a:solidFill>
              </a:rPr>
              <a:t>Lập</a:t>
            </a:r>
            <a:r>
              <a:rPr lang="en-US" sz="1800" baseline="0" smtClean="0">
                <a:solidFill>
                  <a:srgbClr val="FFFFFF"/>
                </a:solidFill>
              </a:rPr>
              <a:t> trình và Thiết kế Web 1</a:t>
            </a:r>
            <a:endParaRPr lang="en-US" sz="1800">
              <a:solidFill>
                <a:srgbClr val="FFFFFF"/>
              </a:solidFill>
            </a:endParaRPr>
          </a:p>
        </p:txBody>
      </p:sp>
      <p:sp>
        <p:nvSpPr>
          <p:cNvPr id="8" name="Line 11"/>
          <p:cNvSpPr>
            <a:spLocks noChangeShapeType="1"/>
          </p:cNvSpPr>
          <p:nvPr/>
        </p:nvSpPr>
        <p:spPr bwMode="black">
          <a:xfrm flipV="1">
            <a:off x="1863725" y="4217988"/>
            <a:ext cx="0" cy="933450"/>
          </a:xfrm>
          <a:prstGeom prst="line">
            <a:avLst/>
          </a:prstGeom>
          <a:noFill/>
          <a:ln w="12700">
            <a:solidFill>
              <a:schemeClr val="bg2"/>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p>
        </p:txBody>
      </p:sp>
      <p:sp>
        <p:nvSpPr>
          <p:cNvPr id="9" name="Line 12"/>
          <p:cNvSpPr>
            <a:spLocks noChangeShapeType="1"/>
          </p:cNvSpPr>
          <p:nvPr/>
        </p:nvSpPr>
        <p:spPr bwMode="black">
          <a:xfrm flipV="1">
            <a:off x="1862138" y="1362075"/>
            <a:ext cx="0" cy="328613"/>
          </a:xfrm>
          <a:prstGeom prst="line">
            <a:avLst/>
          </a:prstGeom>
          <a:noFill/>
          <a:ln w="12700">
            <a:solidFill>
              <a:srgbClr val="FFFFFF"/>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p>
        </p:txBody>
      </p:sp>
      <p:sp>
        <p:nvSpPr>
          <p:cNvPr id="10" name="Rectangle 13"/>
          <p:cNvSpPr>
            <a:spLocks noChangeArrowheads="1"/>
          </p:cNvSpPr>
          <p:nvPr/>
        </p:nvSpPr>
        <p:spPr bwMode="black">
          <a:xfrm>
            <a:off x="6934200" y="6248400"/>
            <a:ext cx="2133600" cy="246063"/>
          </a:xfrm>
          <a:prstGeom prst="rect">
            <a:avLst/>
          </a:prstGeom>
          <a:noFill/>
          <a:ln w="9525">
            <a:noFill/>
            <a:miter lim="800000"/>
            <a:headEnd/>
            <a:tailEnd/>
          </a:ln>
          <a:effectLst/>
        </p:spPr>
        <p:txBody>
          <a:bodyPr lIns="91424" tIns="45712" rIns="91424" bIns="45712">
            <a:spAutoFit/>
          </a:bodyPr>
          <a:lstStyle/>
          <a:p>
            <a:pPr algn="r" eaLnBrk="0" hangingPunct="0">
              <a:defRPr/>
            </a:pPr>
            <a:r>
              <a:rPr lang="en-US" sz="1000">
                <a:solidFill>
                  <a:srgbClr val="FFFFFF"/>
                </a:solidFill>
              </a:rPr>
              <a:t>© 2007 Khoa Công nghệ thông tin</a:t>
            </a:r>
          </a:p>
        </p:txBody>
      </p:sp>
      <p:sp>
        <p:nvSpPr>
          <p:cNvPr id="11" name="TextBox 10"/>
          <p:cNvSpPr txBox="1"/>
          <p:nvPr userDrawn="1"/>
        </p:nvSpPr>
        <p:spPr>
          <a:xfrm>
            <a:off x="2667000" y="5410200"/>
            <a:ext cx="5715000" cy="437043"/>
          </a:xfrm>
          <a:prstGeom prst="rect">
            <a:avLst/>
          </a:prstGeom>
          <a:noFill/>
        </p:spPr>
        <p:txBody>
          <a:bodyPr>
            <a:spAutoFit/>
          </a:bodyPr>
          <a:lstStyle/>
          <a:p>
            <a:pPr algn="r">
              <a:lnSpc>
                <a:spcPct val="80000"/>
              </a:lnSpc>
              <a:spcBef>
                <a:spcPct val="25000"/>
              </a:spcBef>
              <a:spcAft>
                <a:spcPct val="15000"/>
              </a:spcAft>
              <a:buClr>
                <a:srgbClr val="6CA6B8"/>
              </a:buClr>
              <a:buFont typeface="Arial" charset="0"/>
              <a:buNone/>
              <a:defRPr/>
            </a:pPr>
            <a:r>
              <a:rPr lang="en-US" sz="2800" b="1" i="1" smtClean="0">
                <a:solidFill>
                  <a:schemeClr val="bg1"/>
                </a:solidFill>
                <a:effectLst>
                  <a:outerShdw blurRad="38100" dist="38100" dir="2700000" algn="tl">
                    <a:srgbClr val="000000">
                      <a:alpha val="43137"/>
                    </a:srgbClr>
                  </a:outerShdw>
                </a:effectLst>
              </a:rPr>
              <a:t>Khoa CNTT</a:t>
            </a:r>
            <a:r>
              <a:rPr lang="en-US" sz="2800" b="1" i="1" baseline="0" smtClean="0">
                <a:solidFill>
                  <a:schemeClr val="bg1"/>
                </a:solidFill>
                <a:effectLst>
                  <a:outerShdw blurRad="38100" dist="38100" dir="2700000" algn="tl">
                    <a:srgbClr val="000000">
                      <a:alpha val="43137"/>
                    </a:srgbClr>
                  </a:outerShdw>
                </a:effectLst>
              </a:rPr>
              <a:t> – ĐH.KHTN</a:t>
            </a:r>
            <a:endParaRPr lang="en-US" sz="2800" b="1" i="1">
              <a:solidFill>
                <a:schemeClr val="bg1"/>
              </a:solidFill>
              <a:effectLst>
                <a:outerShdw blurRad="38100" dist="38100" dir="2700000" algn="tl">
                  <a:srgbClr val="000000">
                    <a:alpha val="43137"/>
                  </a:srgbClr>
                </a:outerShdw>
              </a:effectLst>
            </a:endParaRPr>
          </a:p>
        </p:txBody>
      </p:sp>
      <p:sp>
        <p:nvSpPr>
          <p:cNvPr id="8197" name="Rectangle 5"/>
          <p:cNvSpPr>
            <a:spLocks noGrp="1" noChangeArrowheads="1"/>
          </p:cNvSpPr>
          <p:nvPr>
            <p:ph type="ctrTitle"/>
          </p:nvPr>
        </p:nvSpPr>
        <p:spPr bwMode="black">
          <a:xfrm>
            <a:off x="390525" y="2291645"/>
            <a:ext cx="7954963" cy="1672344"/>
          </a:xfrm>
        </p:spPr>
        <p:txBody>
          <a:bodyPr anchor="t"/>
          <a:lstStyle>
            <a:lvl1pPr>
              <a:lnSpc>
                <a:spcPct val="150000"/>
              </a:lnSpc>
              <a:defRPr>
                <a:solidFill>
                  <a:schemeClr val="tx1"/>
                </a:solidFill>
              </a:defRPr>
            </a:lvl1pPr>
          </a:lstStyle>
          <a:p>
            <a:r>
              <a:rPr lang="en-US" smtClean="0"/>
              <a:t>Click to edit Master title style</a:t>
            </a:r>
            <a:endParaRPr lang="en-US"/>
          </a:p>
        </p:txBody>
      </p:sp>
      <p:sp>
        <p:nvSpPr>
          <p:cNvPr id="8198" name="Rectangle 6"/>
          <p:cNvSpPr>
            <a:spLocks noGrp="1" noChangeArrowheads="1"/>
          </p:cNvSpPr>
          <p:nvPr>
            <p:ph type="subTitle" idx="1"/>
          </p:nvPr>
        </p:nvSpPr>
        <p:spPr bwMode="black">
          <a:xfrm>
            <a:off x="1949450" y="4106863"/>
            <a:ext cx="6400800" cy="998537"/>
          </a:xfrm>
        </p:spPr>
        <p:txBody>
          <a:bodyPr/>
          <a:lstStyle>
            <a:lvl1pPr marL="0" indent="0">
              <a:lnSpc>
                <a:spcPct val="90000"/>
              </a:lnSpc>
              <a:spcBef>
                <a:spcPct val="0"/>
              </a:spcBef>
              <a:spcAft>
                <a:spcPct val="0"/>
              </a:spcAft>
              <a:buFont typeface="Wingdings" pitchFamily="2" charset="2"/>
              <a:buNone/>
              <a:defRPr b="0">
                <a:solidFill>
                  <a:srgbClr val="6CA6B8"/>
                </a:solidFill>
              </a:defRPr>
            </a:lvl1pPr>
          </a:lstStyle>
          <a:p>
            <a:r>
              <a:rPr lang="en-US" smtClean="0"/>
              <a:t>Click to edit Master subtitle style</a:t>
            </a:r>
            <a:endParaRPr lang="en-US"/>
          </a:p>
        </p:txBody>
      </p:sp>
      <p:sp>
        <p:nvSpPr>
          <p:cNvPr id="13" name="Rectangle 9"/>
          <p:cNvSpPr>
            <a:spLocks noGrp="1" noChangeArrowheads="1"/>
          </p:cNvSpPr>
          <p:nvPr>
            <p:ph type="ftr" sz="quarter" idx="10"/>
          </p:nvPr>
        </p:nvSpPr>
        <p:spPr>
          <a:xfrm>
            <a:off x="2024063" y="6221413"/>
            <a:ext cx="2897187" cy="311150"/>
          </a:xfrm>
        </p:spPr>
        <p:txBody>
          <a:bodyPr/>
          <a:lstStyle>
            <a:lvl1pPr>
              <a:defRPr sz="1300"/>
            </a:lvl1pPr>
          </a:lstStyle>
          <a:p>
            <a:pPr>
              <a:defRPr/>
            </a:pPr>
            <a:endParaRPr lang="en-US"/>
          </a:p>
        </p:txBody>
      </p:sp>
      <p:sp>
        <p:nvSpPr>
          <p:cNvPr id="14" name="Rectangle 10"/>
          <p:cNvSpPr>
            <a:spLocks noGrp="1" noChangeArrowheads="1"/>
          </p:cNvSpPr>
          <p:nvPr>
            <p:ph type="dt" sz="quarter" idx="11"/>
          </p:nvPr>
        </p:nvSpPr>
        <p:spPr bwMode="auto">
          <a:xfrm>
            <a:off x="5391150" y="6221413"/>
            <a:ext cx="1619250" cy="311150"/>
          </a:xfrm>
          <a:prstGeom prst="rect">
            <a:avLst/>
          </a:prstGeom>
          <a:ln>
            <a:miter lim="800000"/>
            <a:headEnd/>
            <a:tailEnd/>
          </a:ln>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300">
                <a:solidFill>
                  <a:srgbClr val="FFFFFF"/>
                </a:solidFill>
                <a:cs typeface="+mn-cs"/>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B43EDA13-6A76-4499-BBCC-9BCEACF2DE07}"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C65896FD-2667-47B8-8B50-904BC45B26F1}"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406A1181-636E-4B39-9E01-3E7D9CFBF1A6}"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38100" dir="2700000" algn="tl" rotWithShape="0">
                    <a:schemeClr val="bg1">
                      <a:lumMod val="65000"/>
                      <a:alpha val="40000"/>
                    </a:scheme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A1CA513-8482-4CF3-9676-E934BB0005E5}"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7EB5B349-8BE3-42EF-A0E5-70CDA3C9EB7C}"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94EDA8DD-BF87-4AC0-A834-5CB3F2CA8614}"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A0D0D71B-D0E6-4504-AF89-735ABDD8B394}"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7F71F702-CDEA-43F3-8AE9-1CEFCFE76DA1}"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37D6732D-A145-4066-98F9-E68F27F4E8EA}"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D7989F98-4B33-4FA1-A211-07CD951DEBB7}"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E71907A5-A417-4346-B779-2DACF7C18BAB}"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21"/>
          <p:cNvPicPr>
            <a:picLocks noChangeArrowheads="1"/>
          </p:cNvPicPr>
          <p:nvPr/>
        </p:nvPicPr>
        <p:blipFill>
          <a:blip r:embed="rId14"/>
          <a:srcRect b="467"/>
          <a:stretch>
            <a:fillRect/>
          </a:stretch>
        </p:blipFill>
        <p:spPr bwMode="auto">
          <a:xfrm>
            <a:off x="0" y="6470650"/>
            <a:ext cx="9144000" cy="385763"/>
          </a:xfrm>
          <a:prstGeom prst="rect">
            <a:avLst/>
          </a:prstGeom>
          <a:noFill/>
          <a:ln w="9525">
            <a:noFill/>
            <a:miter lim="800000"/>
            <a:headEnd/>
            <a:tailEnd/>
          </a:ln>
        </p:spPr>
      </p:pic>
      <p:pic>
        <p:nvPicPr>
          <p:cNvPr id="1027" name="Picture 3" descr="21"/>
          <p:cNvPicPr>
            <a:picLocks noChangeAspect="1" noChangeArrowheads="1"/>
          </p:cNvPicPr>
          <p:nvPr/>
        </p:nvPicPr>
        <p:blipFill>
          <a:blip r:embed="rId15"/>
          <a:srcRect/>
          <a:stretch>
            <a:fillRect/>
          </a:stretch>
        </p:blipFill>
        <p:spPr bwMode="auto">
          <a:xfrm>
            <a:off x="0" y="0"/>
            <a:ext cx="9144000" cy="384175"/>
          </a:xfrm>
          <a:prstGeom prst="rect">
            <a:avLst/>
          </a:prstGeom>
          <a:noFill/>
          <a:ln w="9525">
            <a:noFill/>
            <a:miter lim="800000"/>
            <a:headEnd/>
            <a:tailEnd/>
          </a:ln>
        </p:spPr>
      </p:pic>
      <p:sp>
        <p:nvSpPr>
          <p:cNvPr id="1028" name="Rectangle 4"/>
          <p:cNvSpPr>
            <a:spLocks noGrp="1" noChangeArrowheads="1"/>
          </p:cNvSpPr>
          <p:nvPr>
            <p:ph type="title"/>
          </p:nvPr>
        </p:nvSpPr>
        <p:spPr bwMode="auto">
          <a:xfrm>
            <a:off x="153988" y="871538"/>
            <a:ext cx="8245475" cy="498475"/>
          </a:xfrm>
          <a:prstGeom prst="rect">
            <a:avLst/>
          </a:prstGeom>
          <a:noFill/>
          <a:ln w="9525" algn="ctr">
            <a:noFill/>
            <a:miter lim="800000"/>
            <a:headEnd/>
            <a:tailEnd/>
          </a:ln>
        </p:spPr>
        <p:txBody>
          <a:bodyPr vert="horz" wrap="square" lIns="91424" tIns="45712" rIns="91424" bIns="45712"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03762" y="1503281"/>
            <a:ext cx="8315900" cy="4743140"/>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Text Box 6"/>
          <p:cNvSpPr txBox="1">
            <a:spLocks noChangeArrowheads="1"/>
          </p:cNvSpPr>
          <p:nvPr/>
        </p:nvSpPr>
        <p:spPr bwMode="black">
          <a:xfrm>
            <a:off x="990600" y="52388"/>
            <a:ext cx="7434943" cy="307760"/>
          </a:xfrm>
          <a:prstGeom prst="rect">
            <a:avLst/>
          </a:prstGeom>
          <a:noFill/>
          <a:ln w="9525">
            <a:noFill/>
            <a:miter lim="800000"/>
            <a:headEnd/>
            <a:tailEnd/>
          </a:ln>
          <a:effectLst/>
        </p:spPr>
        <p:txBody>
          <a:bodyPr wrap="square" lIns="91424" tIns="45712" rIns="91424" bIns="45712">
            <a:spAutoFit/>
          </a:bodyPr>
          <a:lstStyle/>
          <a:p>
            <a:pPr eaLnBrk="0" hangingPunct="0">
              <a:defRPr/>
            </a:pPr>
            <a:r>
              <a:rPr lang="en-US" sz="1400" smtClean="0">
                <a:solidFill>
                  <a:srgbClr val="FFFFFF"/>
                </a:solidFill>
              </a:rPr>
              <a:t>Lập</a:t>
            </a:r>
            <a:r>
              <a:rPr lang="en-US" sz="1400" baseline="0" smtClean="0">
                <a:solidFill>
                  <a:srgbClr val="FFFFFF"/>
                </a:solidFill>
              </a:rPr>
              <a:t> trình và Thiết kế Web 1 – Bài 7 : PHP Cơ bản</a:t>
            </a:r>
            <a:endParaRPr lang="en-US" sz="1400">
              <a:solidFill>
                <a:srgbClr val="FFFFFF"/>
              </a:solidFill>
            </a:endParaRPr>
          </a:p>
        </p:txBody>
      </p:sp>
      <p:sp>
        <p:nvSpPr>
          <p:cNvPr id="7175" name="Rectangle 7"/>
          <p:cNvSpPr>
            <a:spLocks noChangeArrowheads="1"/>
          </p:cNvSpPr>
          <p:nvPr/>
        </p:nvSpPr>
        <p:spPr bwMode="black">
          <a:xfrm>
            <a:off x="3743325" y="6546850"/>
            <a:ext cx="2352675" cy="246205"/>
          </a:xfrm>
          <a:prstGeom prst="rect">
            <a:avLst/>
          </a:prstGeom>
          <a:noFill/>
          <a:ln w="9525">
            <a:noFill/>
            <a:miter lim="800000"/>
            <a:headEnd/>
            <a:tailEnd/>
          </a:ln>
          <a:effectLst/>
        </p:spPr>
        <p:txBody>
          <a:bodyPr wrap="square" lIns="91424" tIns="45712" rIns="91424" bIns="45712">
            <a:spAutoFit/>
          </a:bodyPr>
          <a:lstStyle/>
          <a:p>
            <a:pPr algn="ctr" eaLnBrk="0" hangingPunct="0">
              <a:defRPr/>
            </a:pPr>
            <a:r>
              <a:rPr lang="en-US" sz="1000">
                <a:solidFill>
                  <a:srgbClr val="FFFFFF"/>
                </a:solidFill>
              </a:rPr>
              <a:t>© 2007 </a:t>
            </a:r>
            <a:r>
              <a:rPr lang="en-US" sz="1000" smtClean="0">
                <a:solidFill>
                  <a:srgbClr val="FFFFFF"/>
                </a:solidFill>
              </a:rPr>
              <a:t>Khoa CNTT - ĐHKHTN</a:t>
            </a:r>
            <a:endParaRPr lang="en-US" sz="1000">
              <a:solidFill>
                <a:srgbClr val="FFFFFF"/>
              </a:solidFill>
            </a:endParaRPr>
          </a:p>
        </p:txBody>
      </p:sp>
      <p:sp>
        <p:nvSpPr>
          <p:cNvPr id="7177" name="Rectangle 9"/>
          <p:cNvSpPr>
            <a:spLocks noGrp="1" noChangeArrowheads="1"/>
          </p:cNvSpPr>
          <p:nvPr>
            <p:ph type="sldNum" sz="quarter" idx="4"/>
          </p:nvPr>
        </p:nvSpPr>
        <p:spPr bwMode="black">
          <a:xfrm>
            <a:off x="153988" y="6500813"/>
            <a:ext cx="1006475" cy="320675"/>
          </a:xfrm>
          <a:prstGeom prst="rect">
            <a:avLst/>
          </a:prstGeom>
          <a:noFill/>
          <a:ln w="9525" algn="ctr">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50000"/>
              </a:spcBef>
              <a:spcAft>
                <a:spcPct val="0"/>
              </a:spcAft>
              <a:buClrTx/>
              <a:buFontTx/>
              <a:buNone/>
              <a:defRPr sz="1000" b="1">
                <a:solidFill>
                  <a:srgbClr val="FFFFFF"/>
                </a:solidFill>
                <a:cs typeface="+mn-cs"/>
              </a:defRPr>
            </a:lvl1pPr>
          </a:lstStyle>
          <a:p>
            <a:pPr>
              <a:defRPr/>
            </a:pPr>
            <a:fld id="{48029A1A-220D-46D0-8A0F-53B253D3BF7E}" type="slidenum">
              <a:rPr lang="en-US"/>
              <a:pPr>
                <a:defRPr/>
              </a:pPr>
              <a:t>‹#›</a:t>
            </a:fld>
            <a:endParaRPr lang="en-US"/>
          </a:p>
        </p:txBody>
      </p:sp>
      <p:sp>
        <p:nvSpPr>
          <p:cNvPr id="7178" name="Rectangle 10"/>
          <p:cNvSpPr>
            <a:spLocks noGrp="1" noChangeArrowheads="1"/>
          </p:cNvSpPr>
          <p:nvPr>
            <p:ph type="ftr" sz="quarter" idx="3"/>
          </p:nvPr>
        </p:nvSpPr>
        <p:spPr bwMode="auto">
          <a:xfrm>
            <a:off x="1293813" y="6510338"/>
            <a:ext cx="1906587" cy="304800"/>
          </a:xfrm>
          <a:prstGeom prst="rect">
            <a:avLst/>
          </a:prstGeom>
          <a:noFill/>
          <a:ln w="9525">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000">
                <a:solidFill>
                  <a:srgbClr val="FFFFFF"/>
                </a:solidFill>
                <a:cs typeface="+mn-cs"/>
              </a:defRPr>
            </a:lvl1pPr>
          </a:lstStyle>
          <a:p>
            <a:pPr>
              <a:defRPr/>
            </a:pPr>
            <a:endParaRPr lang="en-US"/>
          </a:p>
        </p:txBody>
      </p:sp>
      <p:sp>
        <p:nvSpPr>
          <p:cNvPr id="7179" name="Line 11"/>
          <p:cNvSpPr>
            <a:spLocks noChangeShapeType="1"/>
          </p:cNvSpPr>
          <p:nvPr/>
        </p:nvSpPr>
        <p:spPr bwMode="black">
          <a:xfrm>
            <a:off x="990600" y="147638"/>
            <a:ext cx="0" cy="234950"/>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p>
        </p:txBody>
      </p:sp>
      <p:sp>
        <p:nvSpPr>
          <p:cNvPr id="7180" name="Line 12"/>
          <p:cNvSpPr>
            <a:spLocks noChangeShapeType="1"/>
          </p:cNvSpPr>
          <p:nvPr/>
        </p:nvSpPr>
        <p:spPr bwMode="black">
          <a:xfrm>
            <a:off x="990600" y="6470650"/>
            <a:ext cx="0" cy="192088"/>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p>
        </p:txBody>
      </p:sp>
    </p:spTree>
  </p:cSld>
  <p:clrMap bg1="lt1" tx1="dk1" bg2="lt2" tx2="dk2" accent1="accent1" accent2="accent2" accent3="accent3" accent4="accent4" accent5="accent5" accent6="accent6" hlink="hlink" folHlink="folHlink"/>
  <p:sldLayoutIdLst>
    <p:sldLayoutId id="2147483818"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00">
          <a:solidFill>
            <a:srgbClr val="6CA6B8"/>
          </a:solidFill>
          <a:latin typeface="+mj-lt"/>
          <a:ea typeface="+mj-ea"/>
          <a:cs typeface="+mj-cs"/>
        </a:defRPr>
      </a:lvl1pPr>
      <a:lvl2pPr algn="l" rtl="0" eaLnBrk="1" fontAlgn="base" hangingPunct="1">
        <a:lnSpc>
          <a:spcPct val="90000"/>
        </a:lnSpc>
        <a:spcBef>
          <a:spcPct val="0"/>
        </a:spcBef>
        <a:spcAft>
          <a:spcPct val="0"/>
        </a:spcAft>
        <a:defRPr sz="2800">
          <a:solidFill>
            <a:srgbClr val="6CA6B8"/>
          </a:solidFill>
          <a:latin typeface="Arial" charset="0"/>
          <a:cs typeface="Arial" charset="0"/>
        </a:defRPr>
      </a:lvl2pPr>
      <a:lvl3pPr algn="l" rtl="0" eaLnBrk="1" fontAlgn="base" hangingPunct="1">
        <a:lnSpc>
          <a:spcPct val="90000"/>
        </a:lnSpc>
        <a:spcBef>
          <a:spcPct val="0"/>
        </a:spcBef>
        <a:spcAft>
          <a:spcPct val="0"/>
        </a:spcAft>
        <a:defRPr sz="2800">
          <a:solidFill>
            <a:srgbClr val="6CA6B8"/>
          </a:solidFill>
          <a:latin typeface="Arial" charset="0"/>
          <a:cs typeface="Arial" charset="0"/>
        </a:defRPr>
      </a:lvl3pPr>
      <a:lvl4pPr algn="l" rtl="0" eaLnBrk="1" fontAlgn="base" hangingPunct="1">
        <a:lnSpc>
          <a:spcPct val="90000"/>
        </a:lnSpc>
        <a:spcBef>
          <a:spcPct val="0"/>
        </a:spcBef>
        <a:spcAft>
          <a:spcPct val="0"/>
        </a:spcAft>
        <a:defRPr sz="2800">
          <a:solidFill>
            <a:srgbClr val="6CA6B8"/>
          </a:solidFill>
          <a:latin typeface="Arial" charset="0"/>
          <a:cs typeface="Arial" charset="0"/>
        </a:defRPr>
      </a:lvl4pPr>
      <a:lvl5pPr algn="l" rtl="0" eaLnBrk="1" fontAlgn="base" hangingPunct="1">
        <a:lnSpc>
          <a:spcPct val="90000"/>
        </a:lnSpc>
        <a:spcBef>
          <a:spcPct val="0"/>
        </a:spcBef>
        <a:spcAft>
          <a:spcPct val="0"/>
        </a:spcAft>
        <a:defRPr sz="2800">
          <a:solidFill>
            <a:srgbClr val="6CA6B8"/>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6CA6B8"/>
          </a:solidFill>
          <a:latin typeface="Arial" charset="0"/>
          <a:cs typeface="Arial" charset="0"/>
        </a:defRPr>
      </a:lvl6pPr>
      <a:lvl7pPr marL="914400" algn="l" rtl="0" eaLnBrk="1" fontAlgn="base" hangingPunct="1">
        <a:lnSpc>
          <a:spcPct val="90000"/>
        </a:lnSpc>
        <a:spcBef>
          <a:spcPct val="0"/>
        </a:spcBef>
        <a:spcAft>
          <a:spcPct val="0"/>
        </a:spcAft>
        <a:defRPr sz="2800">
          <a:solidFill>
            <a:srgbClr val="6CA6B8"/>
          </a:solidFill>
          <a:latin typeface="Arial" charset="0"/>
          <a:cs typeface="Arial" charset="0"/>
        </a:defRPr>
      </a:lvl7pPr>
      <a:lvl8pPr marL="1371600" algn="l" rtl="0" eaLnBrk="1" fontAlgn="base" hangingPunct="1">
        <a:lnSpc>
          <a:spcPct val="90000"/>
        </a:lnSpc>
        <a:spcBef>
          <a:spcPct val="0"/>
        </a:spcBef>
        <a:spcAft>
          <a:spcPct val="0"/>
        </a:spcAft>
        <a:defRPr sz="2800">
          <a:solidFill>
            <a:srgbClr val="6CA6B8"/>
          </a:solidFill>
          <a:latin typeface="Arial" charset="0"/>
          <a:cs typeface="Arial" charset="0"/>
        </a:defRPr>
      </a:lvl8pPr>
      <a:lvl9pPr marL="1828800" algn="l" rtl="0" eaLnBrk="1" fontAlgn="base" hangingPunct="1">
        <a:lnSpc>
          <a:spcPct val="90000"/>
        </a:lnSpc>
        <a:spcBef>
          <a:spcPct val="0"/>
        </a:spcBef>
        <a:spcAft>
          <a:spcPct val="0"/>
        </a:spcAft>
        <a:defRPr sz="2800">
          <a:solidFill>
            <a:srgbClr val="6CA6B8"/>
          </a:solidFill>
          <a:latin typeface="Arial" charset="0"/>
          <a:cs typeface="Arial" charset="0"/>
        </a:defRPr>
      </a:lvl9pPr>
    </p:titleStyle>
    <p:bodyStyle>
      <a:lvl1pPr marL="228600" indent="-228600" algn="l" rtl="0" eaLnBrk="1" fontAlgn="base" hangingPunct="1">
        <a:spcBef>
          <a:spcPct val="35000"/>
        </a:spcBef>
        <a:spcAft>
          <a:spcPct val="15000"/>
        </a:spcAft>
        <a:buClr>
          <a:srgbClr val="6CA6B8"/>
        </a:buClr>
        <a:buFont typeface="Wingdings" pitchFamily="2" charset="2"/>
        <a:buChar char="§"/>
        <a:defRPr sz="2400" b="0">
          <a:solidFill>
            <a:schemeClr val="tx1"/>
          </a:solidFill>
          <a:latin typeface="+mn-lt"/>
          <a:ea typeface="+mn-ea"/>
          <a:cs typeface="+mn-cs"/>
        </a:defRPr>
      </a:lvl1pPr>
      <a:lvl2pPr marL="457200" indent="-227013" algn="l" rtl="0" eaLnBrk="1" fontAlgn="base" hangingPunct="1">
        <a:spcBef>
          <a:spcPct val="25000"/>
        </a:spcBef>
        <a:spcAft>
          <a:spcPct val="15000"/>
        </a:spcAft>
        <a:buClr>
          <a:srgbClr val="6CA6B8"/>
        </a:buClr>
        <a:buFont typeface="Arial" charset="0"/>
        <a:buChar char="–"/>
        <a:defRPr sz="2200">
          <a:solidFill>
            <a:schemeClr val="tx1"/>
          </a:solidFill>
          <a:latin typeface="+mn-lt"/>
          <a:cs typeface="+mn-cs"/>
        </a:defRPr>
      </a:lvl2pPr>
      <a:lvl3pPr marL="682625" indent="-223838" algn="l" rtl="0" eaLnBrk="1" fontAlgn="base" hangingPunct="1">
        <a:spcBef>
          <a:spcPct val="20000"/>
        </a:spcBef>
        <a:spcAft>
          <a:spcPct val="0"/>
        </a:spcAft>
        <a:buClr>
          <a:srgbClr val="6CA6B8"/>
        </a:buClr>
        <a:buChar char="•"/>
        <a:defRPr sz="2000">
          <a:solidFill>
            <a:schemeClr val="tx1"/>
          </a:solidFill>
          <a:latin typeface="+mn-lt"/>
          <a:cs typeface="+mn-cs"/>
        </a:defRPr>
      </a:lvl3pPr>
      <a:lvl4pPr marL="912813" indent="-228600" algn="l" rtl="0" eaLnBrk="1" fontAlgn="base" hangingPunct="1">
        <a:spcBef>
          <a:spcPct val="20000"/>
        </a:spcBef>
        <a:spcAft>
          <a:spcPct val="0"/>
        </a:spcAft>
        <a:buClr>
          <a:srgbClr val="6CA6B8"/>
        </a:buClr>
        <a:buFont typeface="Arial" charset="0"/>
        <a:buChar char="–"/>
        <a:defRPr sz="2000">
          <a:solidFill>
            <a:schemeClr val="tx1"/>
          </a:solidFill>
          <a:latin typeface="+mn-lt"/>
          <a:cs typeface="+mn-cs"/>
        </a:defRPr>
      </a:lvl4pPr>
      <a:lvl5pPr marL="1143000" indent="-228600" algn="l" rtl="0" eaLnBrk="1" fontAlgn="base" hangingPunct="1">
        <a:spcBef>
          <a:spcPct val="20000"/>
        </a:spcBef>
        <a:spcAft>
          <a:spcPct val="0"/>
        </a:spcAft>
        <a:buClr>
          <a:srgbClr val="6CA6B8"/>
        </a:buClr>
        <a:buFont typeface="Arial" charset="0"/>
        <a:buChar char="&gt;"/>
        <a:defRPr sz="2000">
          <a:solidFill>
            <a:schemeClr val="tx1"/>
          </a:solidFill>
          <a:latin typeface="+mn-lt"/>
          <a:cs typeface="+mn-cs"/>
        </a:defRPr>
      </a:lvl5pPr>
      <a:lvl6pPr marL="16002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6pPr>
      <a:lvl7pPr marL="20574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7pPr>
      <a:lvl8pPr marL="25146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8pPr>
      <a:lvl9pPr marL="29718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mantisbt.org/" TargetMode="External"/><Relationship Id="rId1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hyperlink" Target="http://www.phpbb.com/index.php" TargetMode="External"/><Relationship Id="rId12" Type="http://schemas.openxmlformats.org/officeDocument/2006/relationships/image" Target="../media/image13.png"/><Relationship Id="rId17" Type="http://schemas.openxmlformats.org/officeDocument/2006/relationships/hyperlink" Target="http://www.xoops.org/" TargetMode="External"/><Relationship Id="rId2" Type="http://schemas.openxmlformats.org/officeDocument/2006/relationships/image" Target="../media/image6.png"/><Relationship Id="rId16"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hyperlink" Target="http://www.sugarcrm.com/crm/" TargetMode="External"/><Relationship Id="rId5" Type="http://schemas.openxmlformats.org/officeDocument/2006/relationships/image" Target="../media/image9.jpeg"/><Relationship Id="rId15" Type="http://schemas.openxmlformats.org/officeDocument/2006/relationships/hyperlink" Target="http://www.zen-cart.com/" TargetMode="Externa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hyperlink" Target="http://www.cpgnuke.com/index.php" TargetMode="External"/><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jedit.org/" TargetMode="External"/><Relationship Id="rId2" Type="http://schemas.openxmlformats.org/officeDocument/2006/relationships/hyperlink" Target="http://www.phpide.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vi-VN" b="1" u="sng" dirty="0" smtClean="0">
                <a:solidFill>
                  <a:schemeClr val="bg1">
                    <a:lumMod val="65000"/>
                  </a:schemeClr>
                </a:solidFill>
              </a:rPr>
              <a:t>Bài </a:t>
            </a:r>
            <a:r>
              <a:rPr lang="en-US" b="1" u="sng" dirty="0" smtClean="0">
                <a:solidFill>
                  <a:schemeClr val="bg1">
                    <a:lumMod val="65000"/>
                  </a:schemeClr>
                </a:solidFill>
              </a:rPr>
              <a:t>7</a:t>
            </a:r>
            <a:br>
              <a:rPr lang="en-US" b="1" u="sng" dirty="0" smtClean="0">
                <a:solidFill>
                  <a:schemeClr val="bg1">
                    <a:lumMod val="65000"/>
                  </a:schemeClr>
                </a:solidFill>
              </a:rPr>
            </a:br>
            <a:r>
              <a:rPr lang="en-US" b="1" dirty="0" smtClean="0">
                <a:effectLst>
                  <a:outerShdw blurRad="50800" dist="38100" dir="5400000" algn="t" rotWithShape="0">
                    <a:prstClr val="black">
                      <a:alpha val="40000"/>
                    </a:prstClr>
                  </a:outerShdw>
                </a:effectLst>
              </a:rPr>
              <a:t>PHP </a:t>
            </a:r>
            <a:r>
              <a:rPr lang="en-US" b="1" dirty="0" err="1" smtClean="0">
                <a:effectLst>
                  <a:outerShdw blurRad="50800" dist="38100" dir="5400000" algn="t" rotWithShape="0">
                    <a:prstClr val="black">
                      <a:alpha val="40000"/>
                    </a:prstClr>
                  </a:outerShdw>
                </a:effectLst>
              </a:rPr>
              <a:t>Cơ</a:t>
            </a:r>
            <a:r>
              <a:rPr lang="en-US" b="1" dirty="0" smtClean="0">
                <a:effectLst>
                  <a:outerShdw blurRad="50800" dist="38100" dir="5400000" algn="t" rotWithShape="0">
                    <a:prstClr val="black">
                      <a:alpha val="40000"/>
                    </a:prstClr>
                  </a:outerShdw>
                </a:effectLst>
              </a:rPr>
              <a:t> </a:t>
            </a:r>
            <a:r>
              <a:rPr lang="en-US" b="1" dirty="0" err="1" smtClean="0">
                <a:effectLst>
                  <a:outerShdw blurRad="50800" dist="38100" dir="5400000" algn="t" rotWithShape="0">
                    <a:prstClr val="black">
                      <a:alpha val="40000"/>
                    </a:prstClr>
                  </a:outerShdw>
                </a:effectLst>
              </a:rPr>
              <a:t>bản</a:t>
            </a:r>
            <a:endParaRPr lang="en-US" dirty="0"/>
          </a:p>
        </p:txBody>
      </p:sp>
      <p:sp>
        <p:nvSpPr>
          <p:cNvPr id="6" name="Subtitle 5"/>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Một số website lớn</a:t>
            </a:r>
            <a:endParaRPr lang="en-US"/>
          </a:p>
        </p:txBody>
      </p:sp>
      <p:grpSp>
        <p:nvGrpSpPr>
          <p:cNvPr id="7" name="Group 6"/>
          <p:cNvGrpSpPr/>
          <p:nvPr/>
        </p:nvGrpSpPr>
        <p:grpSpPr>
          <a:xfrm>
            <a:off x="2461209" y="1495091"/>
            <a:ext cx="3906907" cy="1741395"/>
            <a:chOff x="1907756" y="1603376"/>
            <a:chExt cx="3906907" cy="1741395"/>
          </a:xfrm>
        </p:grpSpPr>
        <p:pic>
          <p:nvPicPr>
            <p:cNvPr id="4" name="Picture 6"/>
            <p:cNvPicPr>
              <a:picLocks noChangeAspect="1" noChangeArrowheads="1"/>
            </p:cNvPicPr>
            <p:nvPr/>
          </p:nvPicPr>
          <p:blipFill>
            <a:blip r:embed="rId2"/>
            <a:srcRect l="31358" t="10207" r="28395" b="57037"/>
            <a:stretch>
              <a:fillRect/>
            </a:stretch>
          </p:blipFill>
          <p:spPr bwMode="auto">
            <a:xfrm>
              <a:off x="3125236" y="1603376"/>
              <a:ext cx="1471946" cy="898148"/>
            </a:xfrm>
            <a:prstGeom prst="rect">
              <a:avLst/>
            </a:prstGeom>
            <a:noFill/>
            <a:ln w="9525">
              <a:noFill/>
              <a:miter lim="800000"/>
              <a:headEnd/>
              <a:tailEnd/>
            </a:ln>
          </p:spPr>
        </p:pic>
        <p:sp>
          <p:nvSpPr>
            <p:cNvPr id="5" name="Text Box 3"/>
            <p:cNvSpPr txBox="1">
              <a:spLocks noChangeArrowheads="1"/>
            </p:cNvSpPr>
            <p:nvPr/>
          </p:nvSpPr>
          <p:spPr bwMode="auto">
            <a:xfrm>
              <a:off x="2176580" y="2477587"/>
              <a:ext cx="3369259" cy="497829"/>
            </a:xfrm>
            <a:prstGeom prst="rect">
              <a:avLst/>
            </a:prstGeom>
            <a:noFill/>
            <a:ln w="9525">
              <a:noFill/>
              <a:miter lim="800000"/>
              <a:headEnd/>
              <a:tailEnd/>
            </a:ln>
          </p:spPr>
          <p:txBody>
            <a:bodyPr wrap="square">
              <a:spAutoFit/>
            </a:bodyPr>
            <a:lstStyle/>
            <a:p>
              <a:pPr algn="ctr">
                <a:spcBef>
                  <a:spcPct val="15000"/>
                </a:spcBef>
                <a:buFont typeface="Arial" charset="0"/>
                <a:buNone/>
              </a:pPr>
              <a:r>
                <a:rPr lang="en-US" b="1">
                  <a:solidFill>
                    <a:srgbClr val="7B0099"/>
                  </a:solidFill>
                </a:rPr>
                <a:t>PHP at Yahoo!</a:t>
              </a:r>
            </a:p>
            <a:p>
              <a:pPr algn="ctr">
                <a:spcBef>
                  <a:spcPct val="15000"/>
                </a:spcBef>
                <a:buFont typeface="Arial" charset="0"/>
                <a:buNone/>
              </a:pPr>
              <a:r>
                <a:rPr lang="en-US" sz="900"/>
                <a:t>http://www.yahoo.com</a:t>
              </a:r>
              <a:endParaRPr lang="en-US" sz="900" b="1">
                <a:solidFill>
                  <a:srgbClr val="7B0099"/>
                </a:solidFill>
              </a:endParaRPr>
            </a:p>
          </p:txBody>
        </p:sp>
        <p:sp>
          <p:nvSpPr>
            <p:cNvPr id="6" name="Rectangle 2"/>
            <p:cNvSpPr txBox="1">
              <a:spLocks noChangeArrowheads="1"/>
            </p:cNvSpPr>
            <p:nvPr/>
          </p:nvSpPr>
          <p:spPr bwMode="auto">
            <a:xfrm>
              <a:off x="1907756" y="2827414"/>
              <a:ext cx="3906907" cy="517357"/>
            </a:xfrm>
            <a:prstGeom prst="rect">
              <a:avLst/>
            </a:prstGeom>
            <a:noFill/>
            <a:ln w="9525">
              <a:noFill/>
              <a:miter lim="800000"/>
              <a:headEnd/>
              <a:tailEnd/>
            </a:ln>
            <a:effectLst/>
          </p:spPr>
          <p:txBody>
            <a:bodyPr anchor="ctr"/>
            <a:lstStyle/>
            <a:p>
              <a:pPr algn="ctr">
                <a:lnSpc>
                  <a:spcPct val="100000"/>
                </a:lnSpc>
                <a:spcBef>
                  <a:spcPct val="0"/>
                </a:spcBef>
                <a:spcAft>
                  <a:spcPct val="0"/>
                </a:spcAft>
                <a:buClrTx/>
                <a:buFontTx/>
                <a:buNone/>
                <a:defRPr/>
              </a:pPr>
              <a:r>
                <a:rPr lang="en-US" sz="1800" b="1" kern="0">
                  <a:solidFill>
                    <a:srgbClr val="7B0099"/>
                  </a:solidFill>
                  <a:latin typeface="Arial"/>
                  <a:ea typeface="+mj-ea"/>
                  <a:cs typeface="+mj-cs"/>
                </a:rPr>
                <a:t>The Internet’s most trafficked site</a:t>
              </a:r>
            </a:p>
          </p:txBody>
        </p:sp>
      </p:grpSp>
      <p:grpSp>
        <p:nvGrpSpPr>
          <p:cNvPr id="8" name="Group 23"/>
          <p:cNvGrpSpPr>
            <a:grpSpLocks/>
          </p:cNvGrpSpPr>
          <p:nvPr/>
        </p:nvGrpSpPr>
        <p:grpSpPr bwMode="auto">
          <a:xfrm>
            <a:off x="425116" y="3517241"/>
            <a:ext cx="1981200" cy="808038"/>
            <a:chOff x="1447800" y="3048000"/>
            <a:chExt cx="1981200" cy="808038"/>
          </a:xfrm>
        </p:grpSpPr>
        <p:pic>
          <p:nvPicPr>
            <p:cNvPr id="9" name="Picture 9"/>
            <p:cNvPicPr>
              <a:picLocks noChangeAspect="1" noChangeArrowheads="1"/>
            </p:cNvPicPr>
            <p:nvPr/>
          </p:nvPicPr>
          <p:blipFill>
            <a:blip r:embed="rId3"/>
            <a:srcRect l="4750" t="52759" r="24661" b="16896"/>
            <a:stretch>
              <a:fillRect/>
            </a:stretch>
          </p:blipFill>
          <p:spPr bwMode="auto">
            <a:xfrm>
              <a:off x="1447800" y="3048000"/>
              <a:ext cx="1981200" cy="558800"/>
            </a:xfrm>
            <a:prstGeom prst="rect">
              <a:avLst/>
            </a:prstGeom>
            <a:noFill/>
            <a:ln w="9525">
              <a:noFill/>
              <a:miter lim="800000"/>
              <a:headEnd/>
              <a:tailEnd/>
            </a:ln>
          </p:spPr>
        </p:pic>
        <p:sp>
          <p:nvSpPr>
            <p:cNvPr id="10" name="Text Box 19"/>
            <p:cNvSpPr txBox="1">
              <a:spLocks noChangeArrowheads="1"/>
            </p:cNvSpPr>
            <p:nvPr/>
          </p:nvSpPr>
          <p:spPr bwMode="auto">
            <a:xfrm>
              <a:off x="1447800" y="3581400"/>
              <a:ext cx="1066800" cy="274638"/>
            </a:xfrm>
            <a:prstGeom prst="rect">
              <a:avLst/>
            </a:prstGeom>
            <a:noFill/>
            <a:ln w="9525">
              <a:noFill/>
              <a:miter lim="800000"/>
              <a:headEnd/>
              <a:tailEnd/>
            </a:ln>
          </p:spPr>
          <p:txBody>
            <a:bodyPr>
              <a:spAutoFit/>
            </a:bodyPr>
            <a:lstStyle/>
            <a:p>
              <a:pPr algn="l">
                <a:lnSpc>
                  <a:spcPct val="100000"/>
                </a:lnSpc>
                <a:spcBef>
                  <a:spcPct val="0"/>
                </a:spcBef>
                <a:spcAft>
                  <a:spcPct val="0"/>
                </a:spcAft>
                <a:buClrTx/>
                <a:buFontTx/>
                <a:buNone/>
              </a:pPr>
              <a:r>
                <a:rPr lang="en-US" sz="1200" i="1"/>
                <a:t>Portal</a:t>
              </a:r>
            </a:p>
          </p:txBody>
        </p:sp>
      </p:grpSp>
      <p:grpSp>
        <p:nvGrpSpPr>
          <p:cNvPr id="11" name="Group 28"/>
          <p:cNvGrpSpPr>
            <a:grpSpLocks/>
          </p:cNvGrpSpPr>
          <p:nvPr/>
        </p:nvGrpSpPr>
        <p:grpSpPr bwMode="auto">
          <a:xfrm>
            <a:off x="7628022" y="3517241"/>
            <a:ext cx="914400" cy="1036638"/>
            <a:chOff x="6705600" y="4191000"/>
            <a:chExt cx="914400" cy="1036638"/>
          </a:xfrm>
        </p:grpSpPr>
        <p:pic>
          <p:nvPicPr>
            <p:cNvPr id="12" name="Picture 6"/>
            <p:cNvPicPr>
              <a:picLocks noChangeAspect="1" noChangeArrowheads="1"/>
            </p:cNvPicPr>
            <p:nvPr/>
          </p:nvPicPr>
          <p:blipFill>
            <a:blip r:embed="rId4"/>
            <a:srcRect l="8186" t="46011" r="13234" b="16809"/>
            <a:stretch>
              <a:fillRect/>
            </a:stretch>
          </p:blipFill>
          <p:spPr bwMode="auto">
            <a:xfrm>
              <a:off x="6705600" y="4191000"/>
              <a:ext cx="914400" cy="762000"/>
            </a:xfrm>
            <a:prstGeom prst="rect">
              <a:avLst/>
            </a:prstGeom>
            <a:noFill/>
            <a:ln w="9525">
              <a:noFill/>
              <a:miter lim="800000"/>
              <a:headEnd/>
              <a:tailEnd/>
            </a:ln>
          </p:spPr>
        </p:pic>
        <p:sp>
          <p:nvSpPr>
            <p:cNvPr id="13" name="Text Box 16"/>
            <p:cNvSpPr txBox="1">
              <a:spLocks noChangeArrowheads="1"/>
            </p:cNvSpPr>
            <p:nvPr/>
          </p:nvSpPr>
          <p:spPr bwMode="auto">
            <a:xfrm>
              <a:off x="6767513" y="4953000"/>
              <a:ext cx="471487" cy="274638"/>
            </a:xfrm>
            <a:prstGeom prst="rect">
              <a:avLst/>
            </a:prstGeom>
            <a:noFill/>
            <a:ln w="9525">
              <a:noFill/>
              <a:miter lim="800000"/>
              <a:headEnd/>
              <a:tailEnd/>
            </a:ln>
          </p:spPr>
          <p:txBody>
            <a:bodyPr wrap="none">
              <a:spAutoFit/>
            </a:bodyPr>
            <a:lstStyle/>
            <a:p>
              <a:pPr algn="l">
                <a:lnSpc>
                  <a:spcPct val="100000"/>
                </a:lnSpc>
                <a:spcBef>
                  <a:spcPct val="0"/>
                </a:spcBef>
                <a:spcAft>
                  <a:spcPct val="0"/>
                </a:spcAft>
                <a:buClrTx/>
                <a:buFontTx/>
                <a:buNone/>
              </a:pPr>
              <a:r>
                <a:rPr lang="en-US" sz="1200" i="1"/>
                <a:t>Wiki</a:t>
              </a:r>
            </a:p>
          </p:txBody>
        </p:sp>
      </p:grpSp>
      <p:grpSp>
        <p:nvGrpSpPr>
          <p:cNvPr id="14" name="Group 22"/>
          <p:cNvGrpSpPr>
            <a:grpSpLocks/>
          </p:cNvGrpSpPr>
          <p:nvPr/>
        </p:nvGrpSpPr>
        <p:grpSpPr bwMode="auto">
          <a:xfrm>
            <a:off x="5163554" y="3517241"/>
            <a:ext cx="2152650" cy="655638"/>
            <a:chOff x="381000" y="4038600"/>
            <a:chExt cx="2152650" cy="655638"/>
          </a:xfrm>
        </p:grpSpPr>
        <p:pic>
          <p:nvPicPr>
            <p:cNvPr id="15" name="Picture 5" descr="Moodle"/>
            <p:cNvPicPr>
              <a:picLocks noChangeAspect="1" noChangeArrowheads="1"/>
            </p:cNvPicPr>
            <p:nvPr/>
          </p:nvPicPr>
          <p:blipFill>
            <a:blip r:embed="rId5"/>
            <a:srcRect/>
            <a:stretch>
              <a:fillRect/>
            </a:stretch>
          </p:blipFill>
          <p:spPr bwMode="auto">
            <a:xfrm>
              <a:off x="533400" y="4038600"/>
              <a:ext cx="1497013" cy="374650"/>
            </a:xfrm>
            <a:prstGeom prst="rect">
              <a:avLst/>
            </a:prstGeom>
            <a:noFill/>
            <a:ln w="9525">
              <a:noFill/>
              <a:miter lim="800000"/>
              <a:headEnd/>
              <a:tailEnd/>
            </a:ln>
          </p:spPr>
        </p:pic>
        <p:sp>
          <p:nvSpPr>
            <p:cNvPr id="16" name="Text Box 21"/>
            <p:cNvSpPr txBox="1">
              <a:spLocks noChangeArrowheads="1"/>
            </p:cNvSpPr>
            <p:nvPr/>
          </p:nvSpPr>
          <p:spPr bwMode="auto">
            <a:xfrm>
              <a:off x="381000" y="4419600"/>
              <a:ext cx="2152650" cy="274638"/>
            </a:xfrm>
            <a:prstGeom prst="rect">
              <a:avLst/>
            </a:prstGeom>
            <a:noFill/>
            <a:ln w="9525">
              <a:noFill/>
              <a:miter lim="800000"/>
              <a:headEnd/>
              <a:tailEnd/>
            </a:ln>
          </p:spPr>
          <p:txBody>
            <a:bodyPr wrap="none">
              <a:spAutoFit/>
            </a:bodyPr>
            <a:lstStyle/>
            <a:p>
              <a:pPr algn="l">
                <a:lnSpc>
                  <a:spcPct val="100000"/>
                </a:lnSpc>
                <a:spcBef>
                  <a:spcPct val="0"/>
                </a:spcBef>
                <a:spcAft>
                  <a:spcPct val="0"/>
                </a:spcAft>
                <a:buClrTx/>
                <a:buFontTx/>
                <a:buNone/>
              </a:pPr>
              <a:r>
                <a:rPr lang="en-US" sz="1200" i="1"/>
                <a:t>Course Management System</a:t>
              </a:r>
            </a:p>
          </p:txBody>
        </p:sp>
      </p:grpSp>
      <p:grpSp>
        <p:nvGrpSpPr>
          <p:cNvPr id="17" name="Group 27"/>
          <p:cNvGrpSpPr>
            <a:grpSpLocks/>
          </p:cNvGrpSpPr>
          <p:nvPr/>
        </p:nvGrpSpPr>
        <p:grpSpPr bwMode="auto">
          <a:xfrm>
            <a:off x="2718135" y="3517241"/>
            <a:ext cx="2133600" cy="808038"/>
            <a:chOff x="5486400" y="3124200"/>
            <a:chExt cx="2133600" cy="808038"/>
          </a:xfrm>
        </p:grpSpPr>
        <p:pic>
          <p:nvPicPr>
            <p:cNvPr id="18" name="Picture 12"/>
            <p:cNvPicPr>
              <a:picLocks noChangeAspect="1" noChangeArrowheads="1"/>
            </p:cNvPicPr>
            <p:nvPr/>
          </p:nvPicPr>
          <p:blipFill>
            <a:blip r:embed="rId6"/>
            <a:srcRect l="3462" t="50000" r="67729" b="14444"/>
            <a:stretch>
              <a:fillRect/>
            </a:stretch>
          </p:blipFill>
          <p:spPr bwMode="auto">
            <a:xfrm>
              <a:off x="5486400" y="3124200"/>
              <a:ext cx="2133600" cy="657225"/>
            </a:xfrm>
            <a:prstGeom prst="rect">
              <a:avLst/>
            </a:prstGeom>
            <a:noFill/>
            <a:ln w="9525">
              <a:noFill/>
              <a:miter lim="800000"/>
              <a:headEnd/>
              <a:tailEnd/>
            </a:ln>
          </p:spPr>
        </p:pic>
        <p:sp>
          <p:nvSpPr>
            <p:cNvPr id="19" name="Text Box 22"/>
            <p:cNvSpPr txBox="1">
              <a:spLocks noChangeArrowheads="1"/>
            </p:cNvSpPr>
            <p:nvPr/>
          </p:nvSpPr>
          <p:spPr bwMode="auto">
            <a:xfrm>
              <a:off x="5943600" y="3657600"/>
              <a:ext cx="1066800" cy="274638"/>
            </a:xfrm>
            <a:prstGeom prst="rect">
              <a:avLst/>
            </a:prstGeom>
            <a:noFill/>
            <a:ln w="9525">
              <a:noFill/>
              <a:miter lim="800000"/>
              <a:headEnd/>
              <a:tailEnd/>
            </a:ln>
          </p:spPr>
          <p:txBody>
            <a:bodyPr>
              <a:spAutoFit/>
            </a:bodyPr>
            <a:lstStyle/>
            <a:p>
              <a:pPr algn="l">
                <a:lnSpc>
                  <a:spcPct val="100000"/>
                </a:lnSpc>
                <a:spcBef>
                  <a:spcPct val="0"/>
                </a:spcBef>
                <a:spcAft>
                  <a:spcPct val="0"/>
                </a:spcAft>
                <a:buClrTx/>
                <a:buFontTx/>
                <a:buNone/>
              </a:pPr>
              <a:r>
                <a:rPr lang="en-US" sz="1200" i="1"/>
                <a:t>Portal</a:t>
              </a:r>
            </a:p>
          </p:txBody>
        </p:sp>
      </p:grpSp>
      <p:grpSp>
        <p:nvGrpSpPr>
          <p:cNvPr id="20" name="Group 31"/>
          <p:cNvGrpSpPr>
            <a:grpSpLocks/>
          </p:cNvGrpSpPr>
          <p:nvPr/>
        </p:nvGrpSpPr>
        <p:grpSpPr bwMode="auto">
          <a:xfrm>
            <a:off x="1648326" y="5277853"/>
            <a:ext cx="1800225" cy="1262063"/>
            <a:chOff x="1143000" y="4953000"/>
            <a:chExt cx="1800225" cy="1262063"/>
          </a:xfrm>
        </p:grpSpPr>
        <p:pic>
          <p:nvPicPr>
            <p:cNvPr id="21" name="Picture 10" descr="PHP Bulletin Board Home">
              <a:hlinkClick r:id="rId7"/>
            </p:cNvPr>
            <p:cNvPicPr>
              <a:picLocks noChangeAspect="1" noChangeArrowheads="1"/>
            </p:cNvPicPr>
            <p:nvPr/>
          </p:nvPicPr>
          <p:blipFill>
            <a:blip r:embed="rId8"/>
            <a:srcRect/>
            <a:stretch>
              <a:fillRect/>
            </a:stretch>
          </p:blipFill>
          <p:spPr bwMode="auto">
            <a:xfrm>
              <a:off x="1143000" y="4953000"/>
              <a:ext cx="1800225" cy="1000125"/>
            </a:xfrm>
            <a:prstGeom prst="rect">
              <a:avLst/>
            </a:prstGeom>
            <a:noFill/>
            <a:ln w="9525">
              <a:noFill/>
              <a:miter lim="800000"/>
              <a:headEnd/>
              <a:tailEnd/>
            </a:ln>
          </p:spPr>
        </p:pic>
        <p:sp>
          <p:nvSpPr>
            <p:cNvPr id="22" name="Text Box 14"/>
            <p:cNvSpPr txBox="1">
              <a:spLocks noChangeArrowheads="1"/>
            </p:cNvSpPr>
            <p:nvPr/>
          </p:nvSpPr>
          <p:spPr bwMode="auto">
            <a:xfrm>
              <a:off x="1219200" y="5940425"/>
              <a:ext cx="1128713" cy="274638"/>
            </a:xfrm>
            <a:prstGeom prst="rect">
              <a:avLst/>
            </a:prstGeom>
            <a:noFill/>
            <a:ln w="9525">
              <a:noFill/>
              <a:miter lim="800000"/>
              <a:headEnd/>
              <a:tailEnd/>
            </a:ln>
          </p:spPr>
          <p:txBody>
            <a:bodyPr wrap="none">
              <a:spAutoFit/>
            </a:bodyPr>
            <a:lstStyle/>
            <a:p>
              <a:pPr algn="l">
                <a:lnSpc>
                  <a:spcPct val="100000"/>
                </a:lnSpc>
                <a:spcBef>
                  <a:spcPct val="0"/>
                </a:spcBef>
                <a:spcAft>
                  <a:spcPct val="0"/>
                </a:spcAft>
                <a:buClrTx/>
                <a:buFontTx/>
                <a:buNone/>
              </a:pPr>
              <a:r>
                <a:rPr lang="en-US" sz="1200" i="1"/>
                <a:t>Bulletin Board</a:t>
              </a:r>
            </a:p>
          </p:txBody>
        </p:sp>
      </p:grpSp>
      <p:grpSp>
        <p:nvGrpSpPr>
          <p:cNvPr id="23" name="Group 29"/>
          <p:cNvGrpSpPr>
            <a:grpSpLocks/>
          </p:cNvGrpSpPr>
          <p:nvPr/>
        </p:nvGrpSpPr>
        <p:grpSpPr bwMode="auto">
          <a:xfrm>
            <a:off x="4323348" y="5181599"/>
            <a:ext cx="2347913" cy="1341438"/>
            <a:chOff x="4648200" y="4953000"/>
            <a:chExt cx="2347913" cy="1341438"/>
          </a:xfrm>
        </p:grpSpPr>
        <p:pic>
          <p:nvPicPr>
            <p:cNvPr id="24" name="Picture 11" descr="Dragonfly CMS logo">
              <a:hlinkClick r:id="rId9"/>
            </p:cNvPr>
            <p:cNvPicPr>
              <a:picLocks noChangeAspect="1" noChangeArrowheads="1"/>
            </p:cNvPicPr>
            <p:nvPr/>
          </p:nvPicPr>
          <p:blipFill>
            <a:blip r:embed="rId10"/>
            <a:srcRect/>
            <a:stretch>
              <a:fillRect/>
            </a:stretch>
          </p:blipFill>
          <p:spPr bwMode="auto">
            <a:xfrm>
              <a:off x="4648200" y="4953000"/>
              <a:ext cx="1905000" cy="1000125"/>
            </a:xfrm>
            <a:prstGeom prst="rect">
              <a:avLst/>
            </a:prstGeom>
            <a:noFill/>
            <a:ln w="9525">
              <a:noFill/>
              <a:miter lim="800000"/>
              <a:headEnd/>
              <a:tailEnd/>
            </a:ln>
          </p:spPr>
        </p:pic>
        <p:sp>
          <p:nvSpPr>
            <p:cNvPr id="25" name="Text Box 15"/>
            <p:cNvSpPr txBox="1">
              <a:spLocks noChangeArrowheads="1"/>
            </p:cNvSpPr>
            <p:nvPr/>
          </p:nvSpPr>
          <p:spPr bwMode="auto">
            <a:xfrm>
              <a:off x="4800600" y="6019800"/>
              <a:ext cx="2195513" cy="274638"/>
            </a:xfrm>
            <a:prstGeom prst="rect">
              <a:avLst/>
            </a:prstGeom>
            <a:noFill/>
            <a:ln w="9525">
              <a:noFill/>
              <a:miter lim="800000"/>
              <a:headEnd/>
              <a:tailEnd/>
            </a:ln>
          </p:spPr>
          <p:txBody>
            <a:bodyPr wrap="none">
              <a:spAutoFit/>
            </a:bodyPr>
            <a:lstStyle/>
            <a:p>
              <a:pPr algn="l">
                <a:lnSpc>
                  <a:spcPct val="100000"/>
                </a:lnSpc>
                <a:spcBef>
                  <a:spcPct val="0"/>
                </a:spcBef>
                <a:spcAft>
                  <a:spcPct val="0"/>
                </a:spcAft>
                <a:buClrTx/>
                <a:buFontTx/>
                <a:buNone/>
              </a:pPr>
              <a:r>
                <a:rPr lang="en-US" sz="1200" i="1"/>
                <a:t>Content Management System</a:t>
              </a:r>
            </a:p>
          </p:txBody>
        </p:sp>
      </p:grpSp>
      <p:grpSp>
        <p:nvGrpSpPr>
          <p:cNvPr id="26" name="Group 24"/>
          <p:cNvGrpSpPr>
            <a:grpSpLocks/>
          </p:cNvGrpSpPr>
          <p:nvPr/>
        </p:nvGrpSpPr>
        <p:grpSpPr bwMode="auto">
          <a:xfrm>
            <a:off x="168442" y="4652211"/>
            <a:ext cx="2647950" cy="655638"/>
            <a:chOff x="457200" y="1981200"/>
            <a:chExt cx="2647950" cy="655638"/>
          </a:xfrm>
        </p:grpSpPr>
        <p:pic>
          <p:nvPicPr>
            <p:cNvPr id="27" name="Picture 4" descr="header_192_46">
              <a:hlinkClick r:id="rId11"/>
            </p:cNvPr>
            <p:cNvPicPr>
              <a:picLocks noChangeAspect="1" noChangeArrowheads="1"/>
            </p:cNvPicPr>
            <p:nvPr/>
          </p:nvPicPr>
          <p:blipFill>
            <a:blip r:embed="rId12"/>
            <a:srcRect/>
            <a:stretch>
              <a:fillRect/>
            </a:stretch>
          </p:blipFill>
          <p:spPr bwMode="auto">
            <a:xfrm>
              <a:off x="533400" y="1981200"/>
              <a:ext cx="1809750" cy="342900"/>
            </a:xfrm>
            <a:prstGeom prst="rect">
              <a:avLst/>
            </a:prstGeom>
            <a:noFill/>
            <a:ln w="9525">
              <a:noFill/>
              <a:miter lim="800000"/>
              <a:headEnd/>
              <a:tailEnd/>
            </a:ln>
          </p:spPr>
        </p:pic>
        <p:sp>
          <p:nvSpPr>
            <p:cNvPr id="28" name="Text Box 17"/>
            <p:cNvSpPr txBox="1">
              <a:spLocks noChangeArrowheads="1"/>
            </p:cNvSpPr>
            <p:nvPr/>
          </p:nvSpPr>
          <p:spPr bwMode="auto">
            <a:xfrm>
              <a:off x="457200" y="2362200"/>
              <a:ext cx="2647950" cy="274638"/>
            </a:xfrm>
            <a:prstGeom prst="rect">
              <a:avLst/>
            </a:prstGeom>
            <a:noFill/>
            <a:ln w="9525">
              <a:noFill/>
              <a:miter lim="800000"/>
              <a:headEnd/>
              <a:tailEnd/>
            </a:ln>
          </p:spPr>
          <p:txBody>
            <a:bodyPr wrap="none">
              <a:spAutoFit/>
            </a:bodyPr>
            <a:lstStyle/>
            <a:p>
              <a:pPr algn="l">
                <a:lnSpc>
                  <a:spcPct val="100000"/>
                </a:lnSpc>
                <a:spcBef>
                  <a:spcPct val="0"/>
                </a:spcBef>
                <a:spcAft>
                  <a:spcPct val="0"/>
                </a:spcAft>
                <a:buClrTx/>
                <a:buFontTx/>
                <a:buNone/>
              </a:pPr>
              <a:r>
                <a:rPr lang="en-US" sz="1200" i="1"/>
                <a:t>Customer Relationship Management</a:t>
              </a:r>
            </a:p>
          </p:txBody>
        </p:sp>
      </p:grpSp>
      <p:grpSp>
        <p:nvGrpSpPr>
          <p:cNvPr id="29" name="Group 25"/>
          <p:cNvGrpSpPr>
            <a:grpSpLocks/>
          </p:cNvGrpSpPr>
          <p:nvPr/>
        </p:nvGrpSpPr>
        <p:grpSpPr bwMode="auto">
          <a:xfrm>
            <a:off x="6813884" y="5297907"/>
            <a:ext cx="1914525" cy="1189038"/>
            <a:chOff x="3962400" y="1447800"/>
            <a:chExt cx="1914525" cy="1189038"/>
          </a:xfrm>
        </p:grpSpPr>
        <p:pic>
          <p:nvPicPr>
            <p:cNvPr id="30" name="Picture 8" descr="Mantis Bug Tracker Logo">
              <a:hlinkClick r:id="rId13"/>
            </p:cNvPr>
            <p:cNvPicPr>
              <a:picLocks noChangeAspect="1" noChangeArrowheads="1"/>
            </p:cNvPicPr>
            <p:nvPr/>
          </p:nvPicPr>
          <p:blipFill>
            <a:blip r:embed="rId14"/>
            <a:srcRect/>
            <a:stretch>
              <a:fillRect/>
            </a:stretch>
          </p:blipFill>
          <p:spPr bwMode="auto">
            <a:xfrm>
              <a:off x="3962400" y="1447800"/>
              <a:ext cx="1914525" cy="806450"/>
            </a:xfrm>
            <a:prstGeom prst="rect">
              <a:avLst/>
            </a:prstGeom>
            <a:noFill/>
            <a:ln w="9525">
              <a:noFill/>
              <a:miter lim="800000"/>
              <a:headEnd/>
              <a:tailEnd/>
            </a:ln>
          </p:spPr>
        </p:pic>
        <p:sp>
          <p:nvSpPr>
            <p:cNvPr id="31" name="Text Box 18"/>
            <p:cNvSpPr txBox="1">
              <a:spLocks noChangeArrowheads="1"/>
            </p:cNvSpPr>
            <p:nvPr/>
          </p:nvSpPr>
          <p:spPr bwMode="auto">
            <a:xfrm>
              <a:off x="4602163" y="2362200"/>
              <a:ext cx="884237" cy="274638"/>
            </a:xfrm>
            <a:prstGeom prst="rect">
              <a:avLst/>
            </a:prstGeom>
            <a:noFill/>
            <a:ln w="9525">
              <a:noFill/>
              <a:miter lim="800000"/>
              <a:headEnd/>
              <a:tailEnd/>
            </a:ln>
          </p:spPr>
          <p:txBody>
            <a:bodyPr wrap="none">
              <a:spAutoFit/>
            </a:bodyPr>
            <a:lstStyle/>
            <a:p>
              <a:pPr algn="l">
                <a:lnSpc>
                  <a:spcPct val="100000"/>
                </a:lnSpc>
                <a:spcBef>
                  <a:spcPct val="0"/>
                </a:spcBef>
                <a:spcAft>
                  <a:spcPct val="0"/>
                </a:spcAft>
                <a:buClrTx/>
                <a:buFontTx/>
                <a:buNone/>
              </a:pPr>
              <a:r>
                <a:rPr lang="en-US" sz="1200" i="1"/>
                <a:t>Help Desk</a:t>
              </a:r>
            </a:p>
          </p:txBody>
        </p:sp>
      </p:grpSp>
      <p:grpSp>
        <p:nvGrpSpPr>
          <p:cNvPr id="32" name="Group 30"/>
          <p:cNvGrpSpPr>
            <a:grpSpLocks/>
          </p:cNvGrpSpPr>
          <p:nvPr/>
        </p:nvGrpSpPr>
        <p:grpSpPr bwMode="auto">
          <a:xfrm>
            <a:off x="3196390" y="4495800"/>
            <a:ext cx="2133600" cy="808038"/>
            <a:chOff x="3124200" y="4038600"/>
            <a:chExt cx="2133600" cy="808038"/>
          </a:xfrm>
        </p:grpSpPr>
        <p:pic>
          <p:nvPicPr>
            <p:cNvPr id="33" name="Picture 7" descr="Powered by Zen Cart :: The Art of E-Commerce">
              <a:hlinkClick r:id="rId15"/>
            </p:cNvPr>
            <p:cNvPicPr>
              <a:picLocks noChangeAspect="1" noChangeArrowheads="1"/>
            </p:cNvPicPr>
            <p:nvPr/>
          </p:nvPicPr>
          <p:blipFill>
            <a:blip r:embed="rId16"/>
            <a:srcRect/>
            <a:stretch>
              <a:fillRect/>
            </a:stretch>
          </p:blipFill>
          <p:spPr bwMode="auto">
            <a:xfrm>
              <a:off x="3124200" y="4038600"/>
              <a:ext cx="2133600" cy="547688"/>
            </a:xfrm>
            <a:prstGeom prst="rect">
              <a:avLst/>
            </a:prstGeom>
            <a:noFill/>
            <a:ln w="9525">
              <a:noFill/>
              <a:miter lim="800000"/>
              <a:headEnd/>
              <a:tailEnd/>
            </a:ln>
          </p:spPr>
        </p:pic>
        <p:sp>
          <p:nvSpPr>
            <p:cNvPr id="34" name="Text Box 20"/>
            <p:cNvSpPr txBox="1">
              <a:spLocks noChangeArrowheads="1"/>
            </p:cNvSpPr>
            <p:nvPr/>
          </p:nvSpPr>
          <p:spPr bwMode="auto">
            <a:xfrm>
              <a:off x="3124200" y="4572000"/>
              <a:ext cx="1062038" cy="274638"/>
            </a:xfrm>
            <a:prstGeom prst="rect">
              <a:avLst/>
            </a:prstGeom>
            <a:noFill/>
            <a:ln w="9525">
              <a:noFill/>
              <a:miter lim="800000"/>
              <a:headEnd/>
              <a:tailEnd/>
            </a:ln>
          </p:spPr>
          <p:txBody>
            <a:bodyPr wrap="none">
              <a:spAutoFit/>
            </a:bodyPr>
            <a:lstStyle/>
            <a:p>
              <a:pPr algn="l">
                <a:lnSpc>
                  <a:spcPct val="100000"/>
                </a:lnSpc>
                <a:spcBef>
                  <a:spcPct val="0"/>
                </a:spcBef>
                <a:spcAft>
                  <a:spcPct val="0"/>
                </a:spcAft>
                <a:buClrTx/>
                <a:buFontTx/>
                <a:buNone/>
              </a:pPr>
              <a:r>
                <a:rPr lang="en-US" sz="1200" i="1"/>
                <a:t>e-Commerce</a:t>
              </a:r>
            </a:p>
          </p:txBody>
        </p:sp>
      </p:grpSp>
      <p:grpSp>
        <p:nvGrpSpPr>
          <p:cNvPr id="35" name="Group 26"/>
          <p:cNvGrpSpPr>
            <a:grpSpLocks/>
          </p:cNvGrpSpPr>
          <p:nvPr/>
        </p:nvGrpSpPr>
        <p:grpSpPr bwMode="auto">
          <a:xfrm>
            <a:off x="5827294" y="4363452"/>
            <a:ext cx="1905000" cy="1036638"/>
            <a:chOff x="6705600" y="1752600"/>
            <a:chExt cx="1905000" cy="1036638"/>
          </a:xfrm>
        </p:grpSpPr>
        <p:pic>
          <p:nvPicPr>
            <p:cNvPr id="36" name="Picture 13" descr="Official XOOPS Website - Powered by You!">
              <a:hlinkClick r:id="rId17"/>
            </p:cNvPr>
            <p:cNvPicPr>
              <a:picLocks noChangeAspect="1" noChangeArrowheads="1"/>
            </p:cNvPicPr>
            <p:nvPr/>
          </p:nvPicPr>
          <p:blipFill>
            <a:blip r:embed="rId18"/>
            <a:srcRect/>
            <a:stretch>
              <a:fillRect/>
            </a:stretch>
          </p:blipFill>
          <p:spPr bwMode="auto">
            <a:xfrm>
              <a:off x="6705600" y="1752600"/>
              <a:ext cx="1905000" cy="762000"/>
            </a:xfrm>
            <a:prstGeom prst="rect">
              <a:avLst/>
            </a:prstGeom>
            <a:noFill/>
            <a:ln w="9525">
              <a:noFill/>
              <a:miter lim="800000"/>
              <a:headEnd/>
              <a:tailEnd/>
            </a:ln>
          </p:spPr>
        </p:pic>
        <p:sp>
          <p:nvSpPr>
            <p:cNvPr id="37" name="Text Box 23"/>
            <p:cNvSpPr txBox="1">
              <a:spLocks noChangeArrowheads="1"/>
            </p:cNvSpPr>
            <p:nvPr/>
          </p:nvSpPr>
          <p:spPr bwMode="auto">
            <a:xfrm>
              <a:off x="6858000" y="2514600"/>
              <a:ext cx="1066800" cy="274638"/>
            </a:xfrm>
            <a:prstGeom prst="rect">
              <a:avLst/>
            </a:prstGeom>
            <a:noFill/>
            <a:ln w="9525">
              <a:noFill/>
              <a:miter lim="800000"/>
              <a:headEnd/>
              <a:tailEnd/>
            </a:ln>
          </p:spPr>
          <p:txBody>
            <a:bodyPr>
              <a:spAutoFit/>
            </a:bodyPr>
            <a:lstStyle/>
            <a:p>
              <a:pPr algn="l">
                <a:lnSpc>
                  <a:spcPct val="100000"/>
                </a:lnSpc>
                <a:spcBef>
                  <a:spcPct val="0"/>
                </a:spcBef>
                <a:spcAft>
                  <a:spcPct val="0"/>
                </a:spcAft>
                <a:buClrTx/>
                <a:buFontTx/>
                <a:buNone/>
              </a:pPr>
              <a:r>
                <a:rPr lang="en-US" sz="1200" i="1"/>
                <a:t>Portal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slide(fromBottom)">
                                      <p:cBhvr>
                                        <p:cTn id="29" dur="500"/>
                                        <p:tgtEl>
                                          <p:spTgt spid="26"/>
                                        </p:tgtEl>
                                      </p:cBhvr>
                                    </p:animEffect>
                                  </p:childTnLst>
                                </p:cTn>
                              </p:par>
                            </p:childTnLst>
                          </p:cTn>
                        </p:par>
                        <p:par>
                          <p:cTn id="30" fill="hold">
                            <p:stCondLst>
                              <p:cond delay="500"/>
                            </p:stCondLst>
                            <p:childTnLst>
                              <p:par>
                                <p:cTn id="31" presetID="12" presetClass="entr" presetSubtype="4"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slide(fromBottom)">
                                      <p:cBhvr>
                                        <p:cTn id="33" dur="500"/>
                                        <p:tgtEl>
                                          <p:spTgt spid="32"/>
                                        </p:tgtEl>
                                      </p:cBhvr>
                                    </p:animEffect>
                                  </p:childTnLst>
                                </p:cTn>
                              </p:par>
                            </p:childTnLst>
                          </p:cTn>
                        </p:par>
                        <p:par>
                          <p:cTn id="34" fill="hold">
                            <p:stCondLst>
                              <p:cond delay="1000"/>
                            </p:stCondLst>
                            <p:childTnLst>
                              <p:par>
                                <p:cTn id="35" presetID="12" presetClass="entr" presetSubtype="4"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slide(fromBottom)">
                                      <p:cBhvr>
                                        <p:cTn id="37" dur="500"/>
                                        <p:tgtEl>
                                          <p:spTgt spid="35"/>
                                        </p:tgtEl>
                                      </p:cBhvr>
                                    </p:animEffect>
                                  </p:childTnLst>
                                </p:cTn>
                              </p:par>
                            </p:childTnLst>
                          </p:cTn>
                        </p:par>
                        <p:par>
                          <p:cTn id="38" fill="hold">
                            <p:stCondLst>
                              <p:cond delay="1500"/>
                            </p:stCondLst>
                            <p:childTnLst>
                              <p:par>
                                <p:cTn id="39" presetID="12" presetClass="entr" presetSubtype="4"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slide(fromBottom)">
                                      <p:cBhvr>
                                        <p:cTn id="41" dur="500"/>
                                        <p:tgtEl>
                                          <p:spTgt spid="29"/>
                                        </p:tgtEl>
                                      </p:cBhvr>
                                    </p:animEffect>
                                  </p:childTnLst>
                                </p:cTn>
                              </p:par>
                            </p:childTnLst>
                          </p:cTn>
                        </p:par>
                        <p:par>
                          <p:cTn id="42" fill="hold">
                            <p:stCondLst>
                              <p:cond delay="2000"/>
                            </p:stCondLst>
                            <p:childTnLst>
                              <p:par>
                                <p:cTn id="43" presetID="12" presetClass="entr" presetSubtype="4"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lide(fromBottom)">
                                      <p:cBhvr>
                                        <p:cTn id="45" dur="500"/>
                                        <p:tgtEl>
                                          <p:spTgt spid="23"/>
                                        </p:tgtEl>
                                      </p:cBhvr>
                                    </p:animEffect>
                                  </p:childTnLst>
                                </p:cTn>
                              </p:par>
                            </p:childTnLst>
                          </p:cTn>
                        </p:par>
                        <p:par>
                          <p:cTn id="46" fill="hold">
                            <p:stCondLst>
                              <p:cond delay="2500"/>
                            </p:stCondLst>
                            <p:childTnLst>
                              <p:par>
                                <p:cTn id="47" presetID="12" presetClass="entr" presetSubtype="4"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Bottom)">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Cần gì để chạy PHP ?</a:t>
            </a:r>
            <a:endParaRPr lang="en-US"/>
          </a:p>
        </p:txBody>
      </p:sp>
      <p:sp>
        <p:nvSpPr>
          <p:cNvPr id="3" name="Content Placeholder 2"/>
          <p:cNvSpPr>
            <a:spLocks noGrp="1"/>
          </p:cNvSpPr>
          <p:nvPr>
            <p:ph idx="1"/>
          </p:nvPr>
        </p:nvSpPr>
        <p:spPr/>
        <p:txBody>
          <a:bodyPr>
            <a:normAutofit/>
          </a:bodyPr>
          <a:lstStyle/>
          <a:p>
            <a:r>
              <a:rPr lang="en-US" sz="2600" b="1" smtClean="0"/>
              <a:t>Download PHP</a:t>
            </a:r>
          </a:p>
          <a:p>
            <a:pPr lvl="1"/>
            <a:r>
              <a:rPr lang="en-US" sz="2000" smtClean="0"/>
              <a:t>Download PHP for free here: </a:t>
            </a:r>
            <a:br>
              <a:rPr lang="en-US" sz="2000" smtClean="0"/>
            </a:br>
            <a:r>
              <a:rPr lang="en-US" sz="2000" smtClean="0">
                <a:solidFill>
                  <a:srgbClr val="3333FF"/>
                </a:solidFill>
              </a:rPr>
              <a:t>http://www.php.net/downloads.php</a:t>
            </a:r>
            <a:endParaRPr lang="en-US" sz="2000" b="1" smtClean="0">
              <a:solidFill>
                <a:srgbClr val="3333FF"/>
              </a:solidFill>
            </a:endParaRPr>
          </a:p>
          <a:p>
            <a:r>
              <a:rPr lang="en-US" sz="2600" b="1" smtClean="0"/>
              <a:t>Download MySQL Database</a:t>
            </a:r>
          </a:p>
          <a:p>
            <a:pPr lvl="1"/>
            <a:r>
              <a:rPr lang="en-US" sz="2000" smtClean="0"/>
              <a:t>Download MySQL for free here: </a:t>
            </a:r>
            <a:r>
              <a:rPr lang="en-US" sz="2000" smtClean="0">
                <a:solidFill>
                  <a:srgbClr val="3333FF"/>
                </a:solidFill>
              </a:rPr>
              <a:t>http://www.mysql.com/downloads/index.html</a:t>
            </a:r>
            <a:endParaRPr lang="en-US" sz="2000" b="1" smtClean="0">
              <a:solidFill>
                <a:srgbClr val="3333FF"/>
              </a:solidFill>
            </a:endParaRPr>
          </a:p>
          <a:p>
            <a:r>
              <a:rPr lang="en-US" sz="2600" b="1" smtClean="0"/>
              <a:t>Download Apache Server</a:t>
            </a:r>
          </a:p>
          <a:p>
            <a:pPr lvl="1"/>
            <a:r>
              <a:rPr lang="en-US" sz="2000" smtClean="0"/>
              <a:t>Download Apache for free here: </a:t>
            </a:r>
            <a:r>
              <a:rPr lang="en-US" sz="2000" smtClean="0">
                <a:solidFill>
                  <a:srgbClr val="3333FF"/>
                </a:solidFill>
              </a:rPr>
              <a:t>http://httpd.apache.org/download.cgi</a:t>
            </a:r>
          </a:p>
          <a:p>
            <a:pPr>
              <a:buNone/>
            </a:pPr>
            <a:r>
              <a:rPr lang="en-US" sz="2600" smtClean="0">
                <a:sym typeface="Wingdings" pitchFamily="2" charset="2"/>
              </a:rPr>
              <a:t> Download </a:t>
            </a:r>
            <a:r>
              <a:rPr lang="en-US" sz="2600" smtClean="0">
                <a:solidFill>
                  <a:srgbClr val="C00000"/>
                </a:solidFill>
                <a:sym typeface="Wingdings" pitchFamily="2" charset="2"/>
              </a:rPr>
              <a:t>WAMP,LAMP</a:t>
            </a:r>
            <a:endParaRPr lang="en-US" sz="2600" smtClean="0">
              <a:solidFill>
                <a:srgbClr val="C00000"/>
              </a:solidFill>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slide(fromBottom)">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PHP</a:t>
            </a:r>
          </a:p>
          <a:p>
            <a:r>
              <a:rPr lang="en-US" smtClean="0">
                <a:solidFill>
                  <a:srgbClr val="FF9933"/>
                </a:solidFill>
              </a:rPr>
              <a:t>Cơ chế hoạt động của WebServer</a:t>
            </a:r>
          </a:p>
          <a:p>
            <a:r>
              <a:rPr lang="en-US" smtClean="0"/>
              <a:t>Cú pháp &amp; Quy ước trong PHP</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chế hoạt động của WebServer</a:t>
            </a:r>
            <a:endParaRPr lang="en-US"/>
          </a:p>
        </p:txBody>
      </p:sp>
      <p:pic>
        <p:nvPicPr>
          <p:cNvPr id="1026" name="Picture 2"/>
          <p:cNvPicPr>
            <a:picLocks noChangeAspect="1" noChangeArrowheads="1"/>
          </p:cNvPicPr>
          <p:nvPr/>
        </p:nvPicPr>
        <p:blipFill>
          <a:blip r:embed="rId2"/>
          <a:srcRect/>
          <a:stretch>
            <a:fillRect/>
          </a:stretch>
        </p:blipFill>
        <p:spPr bwMode="auto">
          <a:xfrm>
            <a:off x="158417" y="1917031"/>
            <a:ext cx="4953000" cy="3048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329581" y="2885013"/>
            <a:ext cx="1400694" cy="11074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4" cstate="print"/>
          <a:srcRect/>
          <a:stretch>
            <a:fillRect/>
          </a:stretch>
        </p:blipFill>
        <p:spPr bwMode="auto">
          <a:xfrm>
            <a:off x="329581" y="2885012"/>
            <a:ext cx="1400694" cy="11074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Straight Arrow Connector 7"/>
          <p:cNvCxnSpPr/>
          <p:nvPr/>
        </p:nvCxnSpPr>
        <p:spPr bwMode="auto">
          <a:xfrm flipV="1">
            <a:off x="1756566" y="3236493"/>
            <a:ext cx="1275347" cy="12032"/>
          </a:xfrm>
          <a:prstGeom prst="straightConnector1">
            <a:avLst/>
          </a:prstGeom>
          <a:noFill/>
          <a:ln w="28575" cap="flat" cmpd="sng" algn="ctr">
            <a:solidFill>
              <a:schemeClr val="tx2">
                <a:lumMod val="50000"/>
              </a:schemeClr>
            </a:solidFill>
            <a:prstDash val="dash"/>
            <a:round/>
            <a:headEnd type="none" w="med" len="med"/>
            <a:tailEnd type="arrow"/>
          </a:ln>
          <a:effectLst/>
        </p:spPr>
      </p:cxnSp>
      <p:sp>
        <p:nvSpPr>
          <p:cNvPr id="10" name="Oval 9"/>
          <p:cNvSpPr/>
          <p:nvPr/>
        </p:nvSpPr>
        <p:spPr bwMode="auto">
          <a:xfrm>
            <a:off x="2249861" y="2851483"/>
            <a:ext cx="264695" cy="276727"/>
          </a:xfrm>
          <a:prstGeom prst="ellipse">
            <a:avLst/>
          </a:prstGeom>
          <a:solidFill>
            <a:schemeClr val="accent1">
              <a:lumMod val="50000"/>
            </a:schemeClr>
          </a:solidFill>
          <a:ln w="9525" cap="flat" cmpd="sng" algn="ctr">
            <a:solidFill>
              <a:schemeClr val="tx2">
                <a:lumMod val="5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R="0" algn="ctr" defTabSz="914400" rtl="0" eaLnBrk="1" fontAlgn="base" latinLnBrk="0" hangingPunct="1">
              <a:spcBef>
                <a:spcPts val="0"/>
              </a:spcBef>
              <a:spcAft>
                <a:spcPts val="0"/>
              </a:spcAft>
              <a:buClr>
                <a:srgbClr val="6CA6B8"/>
              </a:buClr>
              <a:buSzTx/>
              <a:tabLst/>
            </a:pPr>
            <a:r>
              <a:rPr kumimoji="0" lang="en-US" sz="1600" b="0" i="0" u="none" strike="noStrike" cap="none" normalizeH="0" baseline="0" smtClean="0">
                <a:ln>
                  <a:noFill/>
                </a:ln>
                <a:solidFill>
                  <a:schemeClr val="bg1"/>
                </a:solidFill>
                <a:effectLst/>
                <a:latin typeface="Arial" charset="0"/>
                <a:ea typeface="MS PGothic" pitchFamily="34" charset="-128"/>
                <a:cs typeface="Arial" charset="0"/>
              </a:rPr>
              <a:t>2</a:t>
            </a:r>
          </a:p>
        </p:txBody>
      </p:sp>
      <p:sp>
        <p:nvSpPr>
          <p:cNvPr id="12" name="Cloud 11"/>
          <p:cNvSpPr/>
          <p:nvPr/>
        </p:nvSpPr>
        <p:spPr bwMode="auto">
          <a:xfrm>
            <a:off x="2995818" y="2731168"/>
            <a:ext cx="1949116" cy="1371601"/>
          </a:xfrm>
          <a:prstGeom prst="cloud">
            <a:avLst/>
          </a:prstGeom>
          <a:ln>
            <a:headEnd type="none" w="med" len="med"/>
            <a:tailEnd type="none" w="med" len="med"/>
          </a:ln>
          <a:effectLst>
            <a:outerShdw blurRad="40000" dist="20000" dir="5400000" rotWithShape="0">
              <a:srgbClr val="000000">
                <a:alpha val="38000"/>
              </a:srgbClr>
            </a:outerShdw>
            <a:reflection blurRad="6350" stA="50000" endA="300" endPos="55000" dir="5400000" sy="-100000" algn="bl" rotWithShape="0"/>
          </a:effectLst>
        </p:spPr>
        <p:style>
          <a:lnRef idx="1">
            <a:schemeClr val="accent1"/>
          </a:lnRef>
          <a:fillRef idx="2">
            <a:schemeClr val="accent1"/>
          </a:fillRef>
          <a:effectRef idx="1">
            <a:schemeClr val="accent1"/>
          </a:effectRef>
          <a:fontRef idx="minor">
            <a:schemeClr val="dk1"/>
          </a:fontRef>
        </p:style>
        <p:txBody>
          <a:bodyPr vert="horz" wrap="none" lIns="91424" tIns="45712" rIns="91424" bIns="45712" numCol="1" rtlCol="0" anchor="ctr" anchorCtr="0" compatLnSpc="1">
            <a:prstTxWarp prst="textNoShape">
              <a:avLst/>
            </a:prstTxWarp>
          </a:bodyPr>
          <a:lstStyle/>
          <a:p>
            <a:pPr marR="0" indent="-227013" algn="ctr" defTabSz="914400" rtl="0" eaLnBrk="1" fontAlgn="base" latinLnBrk="0" hangingPunct="1">
              <a:lnSpc>
                <a:spcPct val="80000"/>
              </a:lnSpc>
              <a:spcBef>
                <a:spcPts val="0"/>
              </a:spcBef>
              <a:spcAft>
                <a:spcPts val="0"/>
              </a:spcAft>
              <a:buClr>
                <a:srgbClr val="6CA6B8"/>
              </a:buClr>
              <a:buSzTx/>
              <a:tabLst/>
            </a:pPr>
            <a:r>
              <a:rPr kumimoji="0" lang="en-US" sz="1600" b="1" i="0" u="none" strike="noStrike" cap="none" normalizeH="0" baseline="0" smtClean="0">
                <a:ln>
                  <a:noFill/>
                </a:ln>
                <a:solidFill>
                  <a:schemeClr val="tx2">
                    <a:lumMod val="75000"/>
                  </a:schemeClr>
                </a:solidFill>
                <a:effectLst/>
                <a:latin typeface="Arial" charset="0"/>
                <a:ea typeface="MS PGothic" pitchFamily="34" charset="-128"/>
                <a:cs typeface="Arial" charset="0"/>
              </a:rPr>
              <a:t>Internet </a:t>
            </a:r>
            <a:br>
              <a:rPr kumimoji="0" lang="en-US" sz="1600" b="1" i="0" u="none" strike="noStrike" cap="none" normalizeH="0" baseline="0" smtClean="0">
                <a:ln>
                  <a:noFill/>
                </a:ln>
                <a:solidFill>
                  <a:schemeClr val="tx2">
                    <a:lumMod val="75000"/>
                  </a:schemeClr>
                </a:solidFill>
                <a:effectLst/>
                <a:latin typeface="Arial" charset="0"/>
                <a:ea typeface="MS PGothic" pitchFamily="34" charset="-128"/>
                <a:cs typeface="Arial" charset="0"/>
              </a:rPr>
            </a:br>
            <a:r>
              <a:rPr kumimoji="0" lang="en-US" sz="1600" b="1" i="0" u="none" strike="noStrike" cap="none" normalizeH="0" baseline="0" smtClean="0">
                <a:ln>
                  <a:noFill/>
                </a:ln>
                <a:solidFill>
                  <a:schemeClr val="tx2">
                    <a:lumMod val="75000"/>
                  </a:schemeClr>
                </a:solidFill>
                <a:effectLst/>
                <a:latin typeface="Arial" charset="0"/>
                <a:ea typeface="MS PGothic" pitchFamily="34" charset="-128"/>
                <a:cs typeface="Arial" charset="0"/>
              </a:rPr>
              <a:t>or Intranet</a:t>
            </a:r>
          </a:p>
        </p:txBody>
      </p:sp>
      <p:cxnSp>
        <p:nvCxnSpPr>
          <p:cNvPr id="13" name="Straight Arrow Connector 12"/>
          <p:cNvCxnSpPr/>
          <p:nvPr/>
        </p:nvCxnSpPr>
        <p:spPr bwMode="auto">
          <a:xfrm flipV="1">
            <a:off x="5005093" y="3236493"/>
            <a:ext cx="1275347" cy="12032"/>
          </a:xfrm>
          <a:prstGeom prst="straightConnector1">
            <a:avLst/>
          </a:prstGeom>
          <a:noFill/>
          <a:ln w="28575" cap="flat" cmpd="sng" algn="ctr">
            <a:solidFill>
              <a:schemeClr val="tx2">
                <a:lumMod val="50000"/>
              </a:schemeClr>
            </a:solidFill>
            <a:prstDash val="dash"/>
            <a:round/>
            <a:headEnd type="none" w="med" len="med"/>
            <a:tailEnd type="arrow"/>
          </a:ln>
          <a:effectLst/>
        </p:spPr>
      </p:cxnSp>
      <p:grpSp>
        <p:nvGrpSpPr>
          <p:cNvPr id="54" name="Group 53"/>
          <p:cNvGrpSpPr/>
          <p:nvPr/>
        </p:nvGrpSpPr>
        <p:grpSpPr>
          <a:xfrm>
            <a:off x="5666874" y="2237874"/>
            <a:ext cx="1463413" cy="1768642"/>
            <a:chOff x="5666874" y="2237874"/>
            <a:chExt cx="1463413" cy="1768642"/>
          </a:xfrm>
        </p:grpSpPr>
        <p:pic>
          <p:nvPicPr>
            <p:cNvPr id="1029" name="Picture 5"/>
            <p:cNvPicPr>
              <a:picLocks noChangeAspect="1" noChangeArrowheads="1"/>
            </p:cNvPicPr>
            <p:nvPr/>
          </p:nvPicPr>
          <p:blipFill>
            <a:blip r:embed="rId5"/>
            <a:srcRect/>
            <a:stretch>
              <a:fillRect/>
            </a:stretch>
          </p:blipFill>
          <p:spPr bwMode="auto">
            <a:xfrm>
              <a:off x="5989446" y="2697580"/>
              <a:ext cx="887566" cy="1308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p:cNvSpPr txBox="1"/>
            <p:nvPr/>
          </p:nvSpPr>
          <p:spPr>
            <a:xfrm>
              <a:off x="5666874" y="2237874"/>
              <a:ext cx="1463413" cy="461665"/>
            </a:xfrm>
            <a:prstGeom prst="rect">
              <a:avLst/>
            </a:prstGeom>
            <a:noFill/>
          </p:spPr>
          <p:txBody>
            <a:bodyPr wrap="none" rtlCol="0">
              <a:spAutoFit/>
            </a:bodyPr>
            <a:lstStyle/>
            <a:p>
              <a:pPr algn="ctr"/>
              <a:r>
                <a:rPr lang="en-US" sz="1200" i="1" smtClean="0"/>
                <a:t>www.example.com</a:t>
              </a:r>
            </a:p>
            <a:p>
              <a:pPr algn="ctr"/>
              <a:r>
                <a:rPr lang="en-US" sz="1200" b="1" i="1" smtClean="0"/>
                <a:t>Webserver</a:t>
              </a:r>
              <a:endParaRPr lang="en-US" sz="1200" b="1" i="1"/>
            </a:p>
          </p:txBody>
        </p:sp>
      </p:grpSp>
      <p:graphicFrame>
        <p:nvGraphicFramePr>
          <p:cNvPr id="17" name="Table 16"/>
          <p:cNvGraphicFramePr>
            <a:graphicFrameLocks noGrp="1"/>
          </p:cNvGraphicFramePr>
          <p:nvPr/>
        </p:nvGraphicFramePr>
        <p:xfrm>
          <a:off x="7010374" y="2455773"/>
          <a:ext cx="1676425" cy="2255520"/>
        </p:xfrm>
        <a:graphic>
          <a:graphicData uri="http://schemas.openxmlformats.org/drawingml/2006/table">
            <a:tbl>
              <a:tblPr firstRow="1" bandRow="1">
                <a:effectLst>
                  <a:innerShdw blurRad="114300">
                    <a:prstClr val="black"/>
                  </a:innerShdw>
                </a:effectLst>
                <a:tableStyleId>{5C22544A-7EE6-4342-B048-85BDC9FD1C3A}</a:tableStyleId>
              </a:tblPr>
              <a:tblGrid>
                <a:gridCol w="1676425"/>
              </a:tblGrid>
              <a:tr h="370840">
                <a:tc>
                  <a:txBody>
                    <a:bodyPr/>
                    <a:lstStyle/>
                    <a:p>
                      <a:pPr algn="ctr"/>
                      <a:r>
                        <a:rPr lang="en-US" sz="1400" smtClean="0"/>
                        <a:t>Apache</a:t>
                      </a:r>
                      <a:br>
                        <a:rPr lang="en-US" sz="1400" smtClean="0"/>
                      </a:br>
                      <a:r>
                        <a:rPr lang="en-US" sz="1400" smtClean="0"/>
                        <a:t>or</a:t>
                      </a:r>
                      <a:r>
                        <a:rPr lang="en-US" sz="1400" baseline="0" smtClean="0"/>
                        <a:t> IIS</a:t>
                      </a:r>
                    </a:p>
                    <a:p>
                      <a:pPr algn="ctr"/>
                      <a:endParaRPr lang="en-US" baseline="0" smtClean="0"/>
                    </a:p>
                    <a:p>
                      <a:pPr algn="ctr"/>
                      <a:endParaRPr lang="en-US" smtClean="0"/>
                    </a:p>
                    <a:p>
                      <a:pPr algn="ctr"/>
                      <a:endParaRPr lang="en-US" smtClean="0"/>
                    </a:p>
                    <a:p>
                      <a:pPr algn="ctr"/>
                      <a:endParaRPr lang="en-US"/>
                    </a:p>
                  </a:txBody>
                  <a:tcPr/>
                </a:tc>
              </a:tr>
              <a:tr h="370840">
                <a:tc>
                  <a:txBody>
                    <a:bodyPr/>
                    <a:lstStyle/>
                    <a:p>
                      <a:pPr algn="ctr"/>
                      <a:r>
                        <a:rPr lang="en-US" sz="1200" smtClean="0"/>
                        <a:t>ServerSide Script </a:t>
                      </a:r>
                      <a:r>
                        <a:rPr lang="en-US" sz="1200" b="1" smtClean="0"/>
                        <a:t>Parser</a:t>
                      </a:r>
                      <a:r>
                        <a:rPr lang="en-US" sz="1200" b="1" baseline="0" smtClean="0"/>
                        <a:t> </a:t>
                      </a:r>
                      <a:r>
                        <a:rPr lang="en-US" sz="1200" baseline="0" smtClean="0"/>
                        <a:t/>
                      </a:r>
                      <a:br>
                        <a:rPr lang="en-US" sz="1200" baseline="0" smtClean="0"/>
                      </a:br>
                      <a:r>
                        <a:rPr lang="en-US" sz="1200" baseline="0" smtClean="0"/>
                        <a:t>(PHP, ASP, ..)</a:t>
                      </a:r>
                      <a:endParaRPr lang="en-US" sz="1200"/>
                    </a:p>
                  </a:txBody>
                  <a:tcPr/>
                </a:tc>
              </a:tr>
            </a:tbl>
          </a:graphicData>
        </a:graphic>
      </p:graphicFrame>
      <p:grpSp>
        <p:nvGrpSpPr>
          <p:cNvPr id="23" name="Group 22"/>
          <p:cNvGrpSpPr/>
          <p:nvPr/>
        </p:nvGrpSpPr>
        <p:grpSpPr>
          <a:xfrm>
            <a:off x="7026440" y="5291905"/>
            <a:ext cx="813044" cy="1154784"/>
            <a:chOff x="6978315" y="4882816"/>
            <a:chExt cx="813044" cy="1154784"/>
          </a:xfrm>
        </p:grpSpPr>
        <p:sp>
          <p:nvSpPr>
            <p:cNvPr id="19" name="Can 18"/>
            <p:cNvSpPr/>
            <p:nvPr/>
          </p:nvSpPr>
          <p:spPr bwMode="auto">
            <a:xfrm>
              <a:off x="7043952" y="4882816"/>
              <a:ext cx="657725" cy="701842"/>
            </a:xfrm>
            <a:prstGeom prst="can">
              <a:avLst/>
            </a:prstGeom>
            <a:solidFill>
              <a:srgbClr val="FFCC00"/>
            </a:solidFill>
            <a:ln w="9525" cap="flat" cmpd="sng" algn="ctr">
              <a:solidFill>
                <a:srgbClr val="FF9933"/>
              </a:solidFill>
              <a:prstDash val="solid"/>
              <a:round/>
              <a:headEnd type="none" w="med" len="med"/>
              <a:tailEnd type="none" w="med" len="med"/>
            </a:ln>
            <a:effectLst>
              <a:reflection blurRad="6350" stA="50000" endA="300" endPos="55000" dir="5400000" sy="-100000" algn="bl" rotWithShape="0"/>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0" name="TextBox 19"/>
            <p:cNvSpPr txBox="1"/>
            <p:nvPr/>
          </p:nvSpPr>
          <p:spPr>
            <a:xfrm>
              <a:off x="6978315" y="5606713"/>
              <a:ext cx="813044" cy="430887"/>
            </a:xfrm>
            <a:prstGeom prst="rect">
              <a:avLst/>
            </a:prstGeom>
            <a:noFill/>
          </p:spPr>
          <p:txBody>
            <a:bodyPr wrap="none" rtlCol="0">
              <a:spAutoFit/>
            </a:bodyPr>
            <a:lstStyle/>
            <a:p>
              <a:pPr algn="ctr"/>
              <a:r>
                <a:rPr lang="en-US" sz="1100" b="1" i="1" smtClean="0">
                  <a:solidFill>
                    <a:srgbClr val="CC6600"/>
                  </a:solidFill>
                </a:rPr>
                <a:t>Database</a:t>
              </a:r>
            </a:p>
            <a:p>
              <a:pPr algn="ctr"/>
              <a:r>
                <a:rPr lang="en-US" sz="1100" b="1" i="1" smtClean="0">
                  <a:solidFill>
                    <a:srgbClr val="CC6600"/>
                  </a:solidFill>
                </a:rPr>
                <a:t>Server</a:t>
              </a:r>
              <a:endParaRPr lang="en-US" sz="1100" b="1" i="1">
                <a:solidFill>
                  <a:srgbClr val="CC6600"/>
                </a:solidFill>
              </a:endParaRPr>
            </a:p>
          </p:txBody>
        </p:sp>
      </p:grpSp>
      <p:grpSp>
        <p:nvGrpSpPr>
          <p:cNvPr id="22" name="Group 21"/>
          <p:cNvGrpSpPr/>
          <p:nvPr/>
        </p:nvGrpSpPr>
        <p:grpSpPr>
          <a:xfrm>
            <a:off x="8129300" y="5291905"/>
            <a:ext cx="657725" cy="1154784"/>
            <a:chOff x="8033044" y="4882816"/>
            <a:chExt cx="657725" cy="1154784"/>
          </a:xfrm>
        </p:grpSpPr>
        <p:sp>
          <p:nvSpPr>
            <p:cNvPr id="18" name="Can 17"/>
            <p:cNvSpPr/>
            <p:nvPr/>
          </p:nvSpPr>
          <p:spPr bwMode="auto">
            <a:xfrm>
              <a:off x="8033044" y="4882816"/>
              <a:ext cx="657725" cy="701842"/>
            </a:xfrm>
            <a:prstGeom prst="can">
              <a:avLst/>
            </a:prstGeom>
            <a:solidFill>
              <a:schemeClr val="bg2">
                <a:lumMod val="75000"/>
              </a:schemeClr>
            </a:solidFill>
            <a:ln w="9525" cap="flat" cmpd="sng" algn="ctr">
              <a:solidFill>
                <a:schemeClr val="tx1">
                  <a:lumMod val="95000"/>
                  <a:lumOff val="5000"/>
                </a:schemeClr>
              </a:solidFill>
              <a:prstDash val="solid"/>
              <a:round/>
              <a:headEnd type="none" w="med" len="med"/>
              <a:tailEnd type="none" w="med" len="med"/>
            </a:ln>
            <a:effectLst>
              <a:reflection blurRad="6350" stA="50000" endA="300" endPos="55000" dir="5400000" sy="-100000" algn="bl" rotWithShape="0"/>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1" name="TextBox 20"/>
            <p:cNvSpPr txBox="1"/>
            <p:nvPr/>
          </p:nvSpPr>
          <p:spPr>
            <a:xfrm>
              <a:off x="8093242" y="5606713"/>
              <a:ext cx="575799" cy="430887"/>
            </a:xfrm>
            <a:prstGeom prst="rect">
              <a:avLst/>
            </a:prstGeom>
            <a:noFill/>
          </p:spPr>
          <p:txBody>
            <a:bodyPr wrap="none" rtlCol="0">
              <a:spAutoFit/>
            </a:bodyPr>
            <a:lstStyle/>
            <a:p>
              <a:pPr algn="ctr"/>
              <a:r>
                <a:rPr lang="en-US" sz="1100" b="1" i="1" smtClean="0">
                  <a:solidFill>
                    <a:schemeClr val="bg1">
                      <a:lumMod val="50000"/>
                    </a:schemeClr>
                  </a:solidFill>
                </a:rPr>
                <a:t>Disk</a:t>
              </a:r>
              <a:br>
                <a:rPr lang="en-US" sz="1100" b="1" i="1" smtClean="0">
                  <a:solidFill>
                    <a:schemeClr val="bg1">
                      <a:lumMod val="50000"/>
                    </a:schemeClr>
                  </a:solidFill>
                </a:rPr>
              </a:br>
              <a:r>
                <a:rPr lang="en-US" sz="1100" b="1" i="1" smtClean="0">
                  <a:solidFill>
                    <a:schemeClr val="bg1">
                      <a:lumMod val="50000"/>
                    </a:schemeClr>
                  </a:solidFill>
                </a:rPr>
                <a:t>driver</a:t>
              </a:r>
              <a:endParaRPr lang="en-US" sz="1100" b="1" i="1">
                <a:solidFill>
                  <a:schemeClr val="bg1">
                    <a:lumMod val="50000"/>
                  </a:schemeClr>
                </a:solidFill>
              </a:endParaRPr>
            </a:p>
          </p:txBody>
        </p:sp>
      </p:grpSp>
      <p:cxnSp>
        <p:nvCxnSpPr>
          <p:cNvPr id="24" name="Straight Arrow Connector 23"/>
          <p:cNvCxnSpPr/>
          <p:nvPr/>
        </p:nvCxnSpPr>
        <p:spPr bwMode="auto">
          <a:xfrm>
            <a:off x="6914103" y="3196389"/>
            <a:ext cx="1532065" cy="4011"/>
          </a:xfrm>
          <a:prstGeom prst="straightConnector1">
            <a:avLst/>
          </a:prstGeom>
          <a:noFill/>
          <a:ln w="28575" cap="flat" cmpd="sng" algn="ctr">
            <a:solidFill>
              <a:schemeClr val="tx1">
                <a:lumMod val="65000"/>
                <a:lumOff val="35000"/>
              </a:schemeClr>
            </a:solidFill>
            <a:prstDash val="dash"/>
            <a:round/>
            <a:headEnd type="none" w="med" len="med"/>
            <a:tailEnd type="none" w="med" len="med"/>
          </a:ln>
          <a:effectLst/>
        </p:spPr>
      </p:cxnSp>
      <p:cxnSp>
        <p:nvCxnSpPr>
          <p:cNvPr id="26" name="Straight Arrow Connector 25"/>
          <p:cNvCxnSpPr/>
          <p:nvPr/>
        </p:nvCxnSpPr>
        <p:spPr bwMode="auto">
          <a:xfrm rot="16200000" flipH="1">
            <a:off x="7848577" y="3830029"/>
            <a:ext cx="1319465" cy="20097"/>
          </a:xfrm>
          <a:prstGeom prst="straightConnector1">
            <a:avLst/>
          </a:prstGeom>
          <a:noFill/>
          <a:ln w="28575" cap="flat" cmpd="sng" algn="ctr">
            <a:solidFill>
              <a:schemeClr val="tx1">
                <a:lumMod val="65000"/>
                <a:lumOff val="35000"/>
              </a:schemeClr>
            </a:solidFill>
            <a:prstDash val="dash"/>
            <a:round/>
            <a:headEnd type="none" w="med" len="med"/>
            <a:tailEnd type="triangle" w="med" len="med"/>
          </a:ln>
          <a:effectLst/>
        </p:spPr>
      </p:cxnSp>
      <p:sp>
        <p:nvSpPr>
          <p:cNvPr id="31" name="Oval 30"/>
          <p:cNvSpPr/>
          <p:nvPr/>
        </p:nvSpPr>
        <p:spPr bwMode="auto">
          <a:xfrm>
            <a:off x="8602535" y="3681663"/>
            <a:ext cx="264695" cy="276727"/>
          </a:xfrm>
          <a:prstGeom prst="ellipse">
            <a:avLst/>
          </a:prstGeom>
          <a:solidFill>
            <a:schemeClr val="accent1">
              <a:lumMod val="50000"/>
            </a:schemeClr>
          </a:solidFill>
          <a:ln w="9525" cap="flat" cmpd="sng" algn="ctr">
            <a:solidFill>
              <a:schemeClr val="tx2">
                <a:lumMod val="5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R="0" algn="ctr" defTabSz="914400" rtl="0" eaLnBrk="1" fontAlgn="base" latinLnBrk="0" hangingPunct="1">
              <a:spcBef>
                <a:spcPts val="0"/>
              </a:spcBef>
              <a:spcAft>
                <a:spcPts val="0"/>
              </a:spcAft>
              <a:buClr>
                <a:srgbClr val="6CA6B8"/>
              </a:buClr>
              <a:buSzTx/>
              <a:tabLst/>
            </a:pPr>
            <a:r>
              <a:rPr lang="en-US" smtClean="0">
                <a:solidFill>
                  <a:schemeClr val="bg1"/>
                </a:solidFill>
                <a:cs typeface="Arial" charset="0"/>
              </a:rPr>
              <a:t>3</a:t>
            </a:r>
            <a:endParaRPr kumimoji="0" lang="en-US" sz="1600" b="0" i="0" u="none" strike="noStrike" cap="none" normalizeH="0" baseline="0" smtClean="0">
              <a:ln>
                <a:noFill/>
              </a:ln>
              <a:solidFill>
                <a:schemeClr val="bg1"/>
              </a:solidFill>
              <a:effectLst/>
              <a:latin typeface="Arial" charset="0"/>
              <a:ea typeface="MS PGothic" pitchFamily="34" charset="-128"/>
              <a:cs typeface="Arial" charset="0"/>
            </a:endParaRPr>
          </a:p>
        </p:txBody>
      </p:sp>
      <p:cxnSp>
        <p:nvCxnSpPr>
          <p:cNvPr id="32" name="Straight Arrow Connector 31"/>
          <p:cNvCxnSpPr/>
          <p:nvPr/>
        </p:nvCxnSpPr>
        <p:spPr bwMode="auto">
          <a:xfrm rot="16200000" flipH="1">
            <a:off x="8251642" y="5087330"/>
            <a:ext cx="621632" cy="8065"/>
          </a:xfrm>
          <a:prstGeom prst="straightConnector1">
            <a:avLst/>
          </a:prstGeom>
          <a:noFill/>
          <a:ln w="28575" cap="flat" cmpd="sng" algn="ctr">
            <a:solidFill>
              <a:schemeClr val="tx2">
                <a:lumMod val="50000"/>
              </a:schemeClr>
            </a:solidFill>
            <a:prstDash val="dash"/>
            <a:round/>
            <a:headEnd type="none" w="med" len="med"/>
            <a:tailEnd type="triangle" w="med" len="med"/>
          </a:ln>
          <a:effectLst/>
        </p:spPr>
      </p:cxnSp>
      <p:cxnSp>
        <p:nvCxnSpPr>
          <p:cNvPr id="34" name="Straight Arrow Connector 33"/>
          <p:cNvCxnSpPr/>
          <p:nvPr/>
        </p:nvCxnSpPr>
        <p:spPr bwMode="auto">
          <a:xfrm rot="16200000" flipV="1">
            <a:off x="8037100" y="5041232"/>
            <a:ext cx="625642" cy="24062"/>
          </a:xfrm>
          <a:prstGeom prst="straightConnector1">
            <a:avLst/>
          </a:prstGeom>
          <a:noFill/>
          <a:ln w="28575" cap="flat" cmpd="sng" algn="ctr">
            <a:solidFill>
              <a:schemeClr val="tx2">
                <a:lumMod val="50000"/>
              </a:schemeClr>
            </a:solidFill>
            <a:prstDash val="dash"/>
            <a:round/>
            <a:headEnd type="none" w="med" len="med"/>
            <a:tailEnd type="triangle" w="med" len="med"/>
          </a:ln>
          <a:effectLst/>
        </p:spPr>
      </p:cxnSp>
      <p:cxnSp>
        <p:nvCxnSpPr>
          <p:cNvPr id="39" name="Straight Arrow Connector 38"/>
          <p:cNvCxnSpPr/>
          <p:nvPr/>
        </p:nvCxnSpPr>
        <p:spPr bwMode="auto">
          <a:xfrm rot="16200000" flipH="1">
            <a:off x="7200881" y="5083319"/>
            <a:ext cx="621632" cy="8065"/>
          </a:xfrm>
          <a:prstGeom prst="straightConnector1">
            <a:avLst/>
          </a:prstGeom>
          <a:noFill/>
          <a:ln w="28575" cap="flat" cmpd="sng" algn="ctr">
            <a:solidFill>
              <a:schemeClr val="tx2">
                <a:lumMod val="50000"/>
              </a:schemeClr>
            </a:solidFill>
            <a:prstDash val="dash"/>
            <a:round/>
            <a:headEnd type="none" w="med" len="med"/>
            <a:tailEnd type="triangle" w="med" len="med"/>
          </a:ln>
          <a:effectLst/>
        </p:spPr>
      </p:cxnSp>
      <p:cxnSp>
        <p:nvCxnSpPr>
          <p:cNvPr id="40" name="Straight Arrow Connector 39"/>
          <p:cNvCxnSpPr/>
          <p:nvPr/>
        </p:nvCxnSpPr>
        <p:spPr bwMode="auto">
          <a:xfrm rot="16200000" flipV="1">
            <a:off x="6986339" y="5037221"/>
            <a:ext cx="625642" cy="24062"/>
          </a:xfrm>
          <a:prstGeom prst="straightConnector1">
            <a:avLst/>
          </a:prstGeom>
          <a:noFill/>
          <a:ln w="28575" cap="flat" cmpd="sng" algn="ctr">
            <a:solidFill>
              <a:schemeClr val="tx2">
                <a:lumMod val="50000"/>
              </a:schemeClr>
            </a:solidFill>
            <a:prstDash val="dash"/>
            <a:round/>
            <a:headEnd type="none" w="med" len="med"/>
            <a:tailEnd type="triangle" w="med" len="med"/>
          </a:ln>
          <a:effectLst/>
        </p:spPr>
      </p:cxnSp>
      <p:sp>
        <p:nvSpPr>
          <p:cNvPr id="41" name="Oval 40"/>
          <p:cNvSpPr/>
          <p:nvPr/>
        </p:nvSpPr>
        <p:spPr bwMode="auto">
          <a:xfrm>
            <a:off x="8650661" y="4944978"/>
            <a:ext cx="264695" cy="276727"/>
          </a:xfrm>
          <a:prstGeom prst="ellipse">
            <a:avLst/>
          </a:prstGeom>
          <a:solidFill>
            <a:schemeClr val="accent1">
              <a:lumMod val="50000"/>
            </a:schemeClr>
          </a:solidFill>
          <a:ln w="9525" cap="flat" cmpd="sng" algn="ctr">
            <a:solidFill>
              <a:schemeClr val="tx2">
                <a:lumMod val="5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R="0" algn="ctr" defTabSz="914400" rtl="0" eaLnBrk="1" fontAlgn="base" latinLnBrk="0" hangingPunct="1">
              <a:spcBef>
                <a:spcPts val="0"/>
              </a:spcBef>
              <a:spcAft>
                <a:spcPts val="0"/>
              </a:spcAft>
              <a:buClr>
                <a:srgbClr val="6CA6B8"/>
              </a:buClr>
              <a:buSzTx/>
              <a:tabLst/>
            </a:pPr>
            <a:r>
              <a:rPr lang="en-US" smtClean="0">
                <a:solidFill>
                  <a:schemeClr val="bg1"/>
                </a:solidFill>
                <a:cs typeface="Arial" charset="0"/>
              </a:rPr>
              <a:t>4</a:t>
            </a:r>
            <a:endParaRPr kumimoji="0" lang="en-US" sz="1600" b="0" i="0" u="none" strike="noStrike" cap="none" normalizeH="0" baseline="0" smtClean="0">
              <a:ln>
                <a:noFill/>
              </a:ln>
              <a:solidFill>
                <a:schemeClr val="bg1"/>
              </a:solidFill>
              <a:effectLst/>
              <a:latin typeface="Arial" charset="0"/>
              <a:ea typeface="MS PGothic" pitchFamily="34" charset="-128"/>
              <a:cs typeface="Arial" charset="0"/>
            </a:endParaRPr>
          </a:p>
        </p:txBody>
      </p:sp>
      <p:sp>
        <p:nvSpPr>
          <p:cNvPr id="42" name="Oval 41"/>
          <p:cNvSpPr/>
          <p:nvPr/>
        </p:nvSpPr>
        <p:spPr bwMode="auto">
          <a:xfrm>
            <a:off x="6942177" y="4932946"/>
            <a:ext cx="264695" cy="276727"/>
          </a:xfrm>
          <a:prstGeom prst="ellipse">
            <a:avLst/>
          </a:prstGeom>
          <a:solidFill>
            <a:schemeClr val="accent1">
              <a:lumMod val="50000"/>
            </a:schemeClr>
          </a:solidFill>
          <a:ln w="9525" cap="flat" cmpd="sng" algn="ctr">
            <a:solidFill>
              <a:schemeClr val="tx2">
                <a:lumMod val="5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R="0" algn="ctr" defTabSz="914400" rtl="0" eaLnBrk="1" fontAlgn="base" latinLnBrk="0" hangingPunct="1">
              <a:spcBef>
                <a:spcPts val="0"/>
              </a:spcBef>
              <a:spcAft>
                <a:spcPts val="0"/>
              </a:spcAft>
              <a:buClr>
                <a:srgbClr val="6CA6B8"/>
              </a:buClr>
              <a:buSzTx/>
              <a:tabLst/>
            </a:pPr>
            <a:r>
              <a:rPr lang="en-US" smtClean="0">
                <a:solidFill>
                  <a:schemeClr val="bg1"/>
                </a:solidFill>
                <a:cs typeface="Arial" charset="0"/>
              </a:rPr>
              <a:t>5</a:t>
            </a:r>
            <a:endParaRPr kumimoji="0" lang="en-US" sz="1600" b="0" i="0" u="none" strike="noStrike" cap="none" normalizeH="0" baseline="0" smtClean="0">
              <a:ln>
                <a:noFill/>
              </a:ln>
              <a:solidFill>
                <a:schemeClr val="bg1"/>
              </a:solidFill>
              <a:effectLst/>
              <a:latin typeface="Arial" charset="0"/>
              <a:ea typeface="MS PGothic" pitchFamily="34" charset="-128"/>
              <a:cs typeface="Arial" charset="0"/>
            </a:endParaRPr>
          </a:p>
        </p:txBody>
      </p:sp>
      <p:cxnSp>
        <p:nvCxnSpPr>
          <p:cNvPr id="43" name="Straight Arrow Connector 42"/>
          <p:cNvCxnSpPr/>
          <p:nvPr/>
        </p:nvCxnSpPr>
        <p:spPr bwMode="auto">
          <a:xfrm rot="16200000" flipH="1">
            <a:off x="7061597" y="3993542"/>
            <a:ext cx="886058" cy="6158"/>
          </a:xfrm>
          <a:prstGeom prst="straightConnector1">
            <a:avLst/>
          </a:prstGeom>
          <a:noFill/>
          <a:ln w="28575" cap="flat" cmpd="sng" algn="ctr">
            <a:solidFill>
              <a:schemeClr val="tx1">
                <a:lumMod val="65000"/>
                <a:lumOff val="35000"/>
              </a:schemeClr>
            </a:solidFill>
            <a:prstDash val="dash"/>
            <a:round/>
            <a:headEnd type="none" w="med" len="med"/>
            <a:tailEnd type="none" w="med" len="med"/>
          </a:ln>
          <a:effectLst/>
        </p:spPr>
      </p:cxnSp>
      <p:cxnSp>
        <p:nvCxnSpPr>
          <p:cNvPr id="45" name="Straight Arrow Connector 44"/>
          <p:cNvCxnSpPr/>
          <p:nvPr/>
        </p:nvCxnSpPr>
        <p:spPr bwMode="auto">
          <a:xfrm>
            <a:off x="6878008" y="3557336"/>
            <a:ext cx="601871" cy="4924"/>
          </a:xfrm>
          <a:prstGeom prst="straightConnector1">
            <a:avLst/>
          </a:prstGeom>
          <a:noFill/>
          <a:ln w="28575" cap="flat" cmpd="sng" algn="ctr">
            <a:solidFill>
              <a:schemeClr val="tx1">
                <a:lumMod val="65000"/>
                <a:lumOff val="35000"/>
              </a:schemeClr>
            </a:solidFill>
            <a:prstDash val="dash"/>
            <a:round/>
            <a:headEnd type="triangle" w="med" len="med"/>
            <a:tailEnd type="none" w="med" len="med"/>
          </a:ln>
          <a:effectLst/>
        </p:spPr>
      </p:cxnSp>
      <p:sp>
        <p:nvSpPr>
          <p:cNvPr id="50" name="Oval 49"/>
          <p:cNvSpPr/>
          <p:nvPr/>
        </p:nvSpPr>
        <p:spPr bwMode="auto">
          <a:xfrm>
            <a:off x="7119857" y="3658853"/>
            <a:ext cx="264695" cy="276727"/>
          </a:xfrm>
          <a:prstGeom prst="ellipse">
            <a:avLst/>
          </a:prstGeom>
          <a:solidFill>
            <a:schemeClr val="accent1">
              <a:lumMod val="50000"/>
            </a:schemeClr>
          </a:solidFill>
          <a:ln w="9525" cap="flat" cmpd="sng" algn="ctr">
            <a:solidFill>
              <a:schemeClr val="tx2">
                <a:lumMod val="5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R="0" algn="ctr" defTabSz="914400" rtl="0" eaLnBrk="1" fontAlgn="base" latinLnBrk="0" hangingPunct="1">
              <a:spcBef>
                <a:spcPts val="0"/>
              </a:spcBef>
              <a:spcAft>
                <a:spcPts val="0"/>
              </a:spcAft>
              <a:buClr>
                <a:srgbClr val="6CA6B8"/>
              </a:buClr>
              <a:buSzTx/>
              <a:tabLst/>
            </a:pPr>
            <a:r>
              <a:rPr lang="en-US" smtClean="0">
                <a:solidFill>
                  <a:schemeClr val="bg1"/>
                </a:solidFill>
                <a:cs typeface="Arial" charset="0"/>
              </a:rPr>
              <a:t>6</a:t>
            </a:r>
            <a:endParaRPr kumimoji="0" lang="en-US" sz="1600" b="0" i="0" u="none" strike="noStrike" cap="none" normalizeH="0" baseline="0" smtClean="0">
              <a:ln>
                <a:noFill/>
              </a:ln>
              <a:solidFill>
                <a:schemeClr val="bg1"/>
              </a:solidFill>
              <a:effectLst/>
              <a:latin typeface="Arial" charset="0"/>
              <a:ea typeface="MS PGothic" pitchFamily="34" charset="-128"/>
              <a:cs typeface="Arial" charset="0"/>
            </a:endParaRPr>
          </a:p>
        </p:txBody>
      </p:sp>
      <p:cxnSp>
        <p:nvCxnSpPr>
          <p:cNvPr id="51" name="Straight Arrow Connector 50"/>
          <p:cNvCxnSpPr/>
          <p:nvPr/>
        </p:nvCxnSpPr>
        <p:spPr bwMode="auto">
          <a:xfrm flipV="1">
            <a:off x="4979092" y="3552849"/>
            <a:ext cx="1275347" cy="12032"/>
          </a:xfrm>
          <a:prstGeom prst="straightConnector1">
            <a:avLst/>
          </a:prstGeom>
          <a:noFill/>
          <a:ln w="28575" cap="flat" cmpd="sng" algn="ctr">
            <a:solidFill>
              <a:schemeClr val="tx2">
                <a:lumMod val="50000"/>
              </a:schemeClr>
            </a:solidFill>
            <a:prstDash val="dash"/>
            <a:round/>
            <a:headEnd type="triangle" w="med" len="med"/>
            <a:tailEnd type="none" w="med" len="med"/>
          </a:ln>
          <a:effectLst/>
        </p:spPr>
      </p:cxnSp>
      <p:sp>
        <p:nvSpPr>
          <p:cNvPr id="52" name="Oval 51"/>
          <p:cNvSpPr/>
          <p:nvPr/>
        </p:nvSpPr>
        <p:spPr bwMode="auto">
          <a:xfrm>
            <a:off x="5503406" y="3637184"/>
            <a:ext cx="264695" cy="276727"/>
          </a:xfrm>
          <a:prstGeom prst="ellipse">
            <a:avLst/>
          </a:prstGeom>
          <a:solidFill>
            <a:schemeClr val="accent1">
              <a:lumMod val="50000"/>
            </a:schemeClr>
          </a:solidFill>
          <a:ln w="9525" cap="flat" cmpd="sng" algn="ctr">
            <a:solidFill>
              <a:schemeClr val="tx2">
                <a:lumMod val="5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R="0" algn="ctr" defTabSz="914400" rtl="0" eaLnBrk="1" fontAlgn="base" latinLnBrk="0" hangingPunct="1">
              <a:spcBef>
                <a:spcPts val="0"/>
              </a:spcBef>
              <a:spcAft>
                <a:spcPts val="0"/>
              </a:spcAft>
              <a:buClr>
                <a:srgbClr val="6CA6B8"/>
              </a:buClr>
              <a:buSzTx/>
              <a:tabLst/>
            </a:pPr>
            <a:r>
              <a:rPr kumimoji="0" lang="en-US" sz="1600" b="0" i="0" u="none" strike="noStrike" cap="none" normalizeH="0" baseline="0" smtClean="0">
                <a:ln>
                  <a:noFill/>
                </a:ln>
                <a:solidFill>
                  <a:schemeClr val="bg1"/>
                </a:solidFill>
                <a:effectLst/>
                <a:latin typeface="Arial" charset="0"/>
                <a:ea typeface="MS PGothic" pitchFamily="34" charset="-128"/>
                <a:cs typeface="Arial" charset="0"/>
              </a:rPr>
              <a:t>7</a:t>
            </a:r>
          </a:p>
        </p:txBody>
      </p:sp>
      <p:cxnSp>
        <p:nvCxnSpPr>
          <p:cNvPr id="53" name="Straight Arrow Connector 52"/>
          <p:cNvCxnSpPr/>
          <p:nvPr/>
        </p:nvCxnSpPr>
        <p:spPr bwMode="auto">
          <a:xfrm flipV="1">
            <a:off x="1733189" y="3557183"/>
            <a:ext cx="1275347" cy="12032"/>
          </a:xfrm>
          <a:prstGeom prst="straightConnector1">
            <a:avLst/>
          </a:prstGeom>
          <a:noFill/>
          <a:ln w="28575" cap="flat" cmpd="sng" algn="ctr">
            <a:solidFill>
              <a:schemeClr val="tx2">
                <a:lumMod val="50000"/>
              </a:schemeClr>
            </a:solidFill>
            <a:prstDash val="dash"/>
            <a:round/>
            <a:headEnd type="triangl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heckerboard(across)">
                                      <p:cBhvr>
                                        <p:cTn id="7" dur="500"/>
                                        <p:tgtEl>
                                          <p:spTgt spid="1027"/>
                                        </p:tgtEl>
                                      </p:cBhvr>
                                    </p:animEffect>
                                  </p:childTnLst>
                                </p:cTn>
                              </p:par>
                              <p:par>
                                <p:cTn id="8" presetID="5"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heckerboard(across)">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1500"/>
                            </p:stCondLst>
                            <p:childTnLst>
                              <p:par>
                                <p:cTn id="28" presetID="9" presetClass="entr" presetSubtype="0" fill="hold"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dissolve">
                                      <p:cBhvr>
                                        <p:cTn id="30" dur="500"/>
                                        <p:tgtEl>
                                          <p:spTgt spid="54"/>
                                        </p:tgtEl>
                                      </p:cBhvr>
                                    </p:animEffect>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dissolve">
                                      <p:cBhvr>
                                        <p:cTn id="46" dur="500"/>
                                        <p:tgtEl>
                                          <p:spTgt spid="31"/>
                                        </p:tgtEl>
                                      </p:cBhvr>
                                    </p:animEffect>
                                  </p:childTnLst>
                                </p:cTn>
                              </p:par>
                            </p:childTnLst>
                          </p:cTn>
                        </p:par>
                        <p:par>
                          <p:cTn id="47" fill="hold">
                            <p:stCondLst>
                              <p:cond delay="1000"/>
                            </p:stCondLst>
                            <p:childTnLst>
                              <p:par>
                                <p:cTn id="48" presetID="5" presetClass="entr" presetSubtype="10"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checkerboard(across)">
                                      <p:cBhvr>
                                        <p:cTn id="50" dur="500"/>
                                        <p:tgtEl>
                                          <p:spTgt spid="22"/>
                                        </p:tgtEl>
                                      </p:cBhvr>
                                    </p:animEffect>
                                  </p:childTnLst>
                                </p:cTn>
                              </p:par>
                              <p:par>
                                <p:cTn id="51" presetID="5" presetClass="entr" presetSubtype="1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checkerboard(across)">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up)">
                                      <p:cBhvr>
                                        <p:cTn id="58" dur="500"/>
                                        <p:tgtEl>
                                          <p:spTgt spid="3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par>
                          <p:cTn id="62" fill="hold">
                            <p:stCondLst>
                              <p:cond delay="500"/>
                            </p:stCondLst>
                            <p:childTnLst>
                              <p:par>
                                <p:cTn id="63" presetID="22" presetClass="entr" presetSubtype="4"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500"/>
                                        <p:tgtEl>
                                          <p:spTgt spid="34"/>
                                        </p:tgtEl>
                                      </p:cBhvr>
                                    </p:animEffect>
                                  </p:childTnLst>
                                </p:cTn>
                              </p:par>
                            </p:childTnLst>
                          </p:cTn>
                        </p:par>
                        <p:par>
                          <p:cTn id="66" fill="hold">
                            <p:stCondLst>
                              <p:cond delay="1000"/>
                            </p:stCondLst>
                            <p:childTnLst>
                              <p:par>
                                <p:cTn id="67" presetID="22" presetClass="entr" presetSubtype="1" fill="hold"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par>
                          <p:cTn id="70" fill="hold">
                            <p:stCondLst>
                              <p:cond delay="1500"/>
                            </p:stCondLst>
                            <p:childTnLst>
                              <p:par>
                                <p:cTn id="71" presetID="22" presetClass="entr" presetSubtype="4" fill="hold"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down)">
                                      <p:cBhvr>
                                        <p:cTn id="73" dur="500"/>
                                        <p:tgtEl>
                                          <p:spTgt spid="4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dissolve">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down)">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dissolve">
                                      <p:cBhvr>
                                        <p:cTn id="84" dur="500"/>
                                        <p:tgtEl>
                                          <p:spTgt spid="50"/>
                                        </p:tgtEl>
                                      </p:cBhvr>
                                    </p:animEffect>
                                  </p:childTnLst>
                                </p:cTn>
                              </p:par>
                            </p:childTnLst>
                          </p:cTn>
                        </p:par>
                        <p:par>
                          <p:cTn id="85" fill="hold">
                            <p:stCondLst>
                              <p:cond delay="500"/>
                            </p:stCondLst>
                            <p:childTnLst>
                              <p:par>
                                <p:cTn id="86" presetID="22" presetClass="entr" presetSubtype="2" fill="hold" nodeType="after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right)">
                                      <p:cBhvr>
                                        <p:cTn id="88" dur="500"/>
                                        <p:tgtEl>
                                          <p:spTgt spid="4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ipe(right)">
                                      <p:cBhvr>
                                        <p:cTn id="93" dur="500"/>
                                        <p:tgtEl>
                                          <p:spTgt spid="5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dissolve">
                                      <p:cBhvr>
                                        <p:cTn id="96" dur="500"/>
                                        <p:tgtEl>
                                          <p:spTgt spid="52"/>
                                        </p:tgtEl>
                                      </p:cBhvr>
                                    </p:animEffec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wipe(right)">
                                      <p:cBhvr>
                                        <p:cTn id="100" dur="500"/>
                                        <p:tgtEl>
                                          <p:spTgt spid="53"/>
                                        </p:tgtEl>
                                      </p:cBhvr>
                                    </p:animEffect>
                                  </p:childTnLst>
                                </p:cTn>
                              </p:par>
                            </p:childTnLst>
                          </p:cTn>
                        </p:par>
                        <p:par>
                          <p:cTn id="101" fill="hold">
                            <p:stCondLst>
                              <p:cond delay="1000"/>
                            </p:stCondLst>
                            <p:childTnLst>
                              <p:par>
                                <p:cTn id="102" presetID="5" presetClass="entr" presetSubtype="10" fill="hold" nodeType="afterEffect">
                                  <p:stCondLst>
                                    <p:cond delay="0"/>
                                  </p:stCondLst>
                                  <p:childTnLst>
                                    <p:set>
                                      <p:cBhvr>
                                        <p:cTn id="103" dur="1" fill="hold">
                                          <p:stCondLst>
                                            <p:cond delay="0"/>
                                          </p:stCondLst>
                                        </p:cTn>
                                        <p:tgtEl>
                                          <p:spTgt spid="1028"/>
                                        </p:tgtEl>
                                        <p:attrNameLst>
                                          <p:attrName>style.visibility</p:attrName>
                                        </p:attrNameLst>
                                      </p:cBhvr>
                                      <p:to>
                                        <p:strVal val="visible"/>
                                      </p:to>
                                    </p:set>
                                    <p:animEffect transition="in" filter="checkerboard(across)">
                                      <p:cBhvr>
                                        <p:cTn id="10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1" grpId="0" animBg="1"/>
      <p:bldP spid="41" grpId="0" animBg="1"/>
      <p:bldP spid="42" grpId="0" animBg="1"/>
      <p:bldP spid="50"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chế hoạt động của WebServer</a:t>
            </a:r>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990015" y="1447122"/>
            <a:ext cx="7143332" cy="485593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chế hoạt động của WebServer</a:t>
            </a:r>
            <a:endParaRPr lang="en-US"/>
          </a:p>
        </p:txBody>
      </p:sp>
      <p:sp>
        <p:nvSpPr>
          <p:cNvPr id="8" name="Content Placeholder 7"/>
          <p:cNvSpPr>
            <a:spLocks noGrp="1"/>
          </p:cNvSpPr>
          <p:nvPr>
            <p:ph sz="half" idx="1"/>
          </p:nvPr>
        </p:nvSpPr>
        <p:spPr>
          <a:xfrm>
            <a:off x="685800" y="1331230"/>
            <a:ext cx="3811588" cy="533650"/>
          </a:xfrm>
        </p:spPr>
        <p:txBody>
          <a:bodyPr/>
          <a:lstStyle/>
          <a:p>
            <a:r>
              <a:rPr lang="en-US" smtClean="0"/>
              <a:t>Parser.asp</a:t>
            </a:r>
            <a:endParaRPr lang="en-US"/>
          </a:p>
        </p:txBody>
      </p:sp>
      <p:sp>
        <p:nvSpPr>
          <p:cNvPr id="9" name="Content Placeholder 8"/>
          <p:cNvSpPr>
            <a:spLocks noGrp="1"/>
          </p:cNvSpPr>
          <p:nvPr>
            <p:ph sz="half" idx="2"/>
          </p:nvPr>
        </p:nvSpPr>
        <p:spPr>
          <a:xfrm>
            <a:off x="4649788" y="1331230"/>
            <a:ext cx="3811587" cy="533650"/>
          </a:xfrm>
        </p:spPr>
        <p:txBody>
          <a:bodyPr/>
          <a:lstStyle/>
          <a:p>
            <a:r>
              <a:rPr lang="en-US" smtClean="0"/>
              <a:t>Parser.php</a:t>
            </a:r>
            <a:endParaRPr lang="en-US"/>
          </a:p>
        </p:txBody>
      </p:sp>
      <p:pic>
        <p:nvPicPr>
          <p:cNvPr id="2053" name="Picture 5"/>
          <p:cNvPicPr>
            <a:picLocks noChangeAspect="1" noChangeArrowheads="1"/>
          </p:cNvPicPr>
          <p:nvPr/>
        </p:nvPicPr>
        <p:blipFill>
          <a:blip r:embed="rId2"/>
          <a:srcRect/>
          <a:stretch>
            <a:fillRect/>
          </a:stretch>
        </p:blipFill>
        <p:spPr bwMode="auto">
          <a:xfrm>
            <a:off x="255670" y="1886436"/>
            <a:ext cx="3895224" cy="2053604"/>
          </a:xfrm>
          <a:prstGeom prst="rect">
            <a:avLst/>
          </a:prstGeom>
          <a:ln>
            <a:noFill/>
          </a:ln>
          <a:effectLst>
            <a:outerShdw blurRad="292100" dist="139700" dir="2700000" algn="tl" rotWithShape="0">
              <a:srgbClr val="333333">
                <a:alpha val="65000"/>
              </a:srgbClr>
            </a:outerShdw>
          </a:effectLst>
        </p:spPr>
      </p:pic>
      <p:pic>
        <p:nvPicPr>
          <p:cNvPr id="2054" name="Picture 6"/>
          <p:cNvPicPr>
            <a:picLocks noChangeAspect="1" noChangeArrowheads="1"/>
          </p:cNvPicPr>
          <p:nvPr/>
        </p:nvPicPr>
        <p:blipFill>
          <a:blip r:embed="rId3"/>
          <a:srcRect/>
          <a:stretch>
            <a:fillRect/>
          </a:stretch>
        </p:blipFill>
        <p:spPr bwMode="auto">
          <a:xfrm>
            <a:off x="463717" y="3963151"/>
            <a:ext cx="3396462" cy="2894849"/>
          </a:xfrm>
          <a:prstGeom prst="rect">
            <a:avLst/>
          </a:prstGeom>
          <a:ln>
            <a:noFill/>
          </a:ln>
          <a:effectLst>
            <a:outerShdw blurRad="292100" dist="139700" dir="2700000" algn="tl" rotWithShape="0">
              <a:srgbClr val="333333">
                <a:alpha val="65000"/>
              </a:srgbClr>
            </a:outerShdw>
          </a:effectLst>
        </p:spPr>
      </p:pic>
      <p:pic>
        <p:nvPicPr>
          <p:cNvPr id="2055" name="Picture 7"/>
          <p:cNvPicPr>
            <a:picLocks noChangeAspect="1" noChangeArrowheads="1"/>
          </p:cNvPicPr>
          <p:nvPr/>
        </p:nvPicPr>
        <p:blipFill>
          <a:blip r:embed="rId4"/>
          <a:srcRect/>
          <a:stretch>
            <a:fillRect/>
          </a:stretch>
        </p:blipFill>
        <p:spPr bwMode="auto">
          <a:xfrm>
            <a:off x="4562975" y="1886293"/>
            <a:ext cx="3895768" cy="2053891"/>
          </a:xfrm>
          <a:prstGeom prst="rect">
            <a:avLst/>
          </a:prstGeom>
          <a:ln>
            <a:noFill/>
          </a:ln>
          <a:effectLst>
            <a:outerShdw blurRad="292100" dist="139700" dir="2700000" algn="tl" rotWithShape="0">
              <a:srgbClr val="333333">
                <a:alpha val="65000"/>
              </a:srgbClr>
            </a:outerShdw>
          </a:effectLst>
        </p:spPr>
      </p:pic>
      <p:pic>
        <p:nvPicPr>
          <p:cNvPr id="2057" name="Picture 9"/>
          <p:cNvPicPr>
            <a:picLocks noChangeAspect="1" noChangeArrowheads="1"/>
          </p:cNvPicPr>
          <p:nvPr/>
        </p:nvPicPr>
        <p:blipFill>
          <a:blip r:embed="rId5"/>
          <a:srcRect/>
          <a:stretch>
            <a:fillRect/>
          </a:stretch>
        </p:blipFill>
        <p:spPr bwMode="auto">
          <a:xfrm>
            <a:off x="4684982" y="3974681"/>
            <a:ext cx="3628839" cy="287178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dissolve">
                                      <p:cBhvr>
                                        <p:cTn id="7" dur="500"/>
                                        <p:tgtEl>
                                          <p:spTgt spid="2053"/>
                                        </p:tgtEl>
                                      </p:cBhvr>
                                    </p:animEffect>
                                  </p:childTnLst>
                                </p:cTn>
                              </p:par>
                              <p:par>
                                <p:cTn id="8" presetID="9" presetClass="entr" presetSubtype="0" fill="hold" nodeType="withEffect">
                                  <p:stCondLst>
                                    <p:cond delay="0"/>
                                  </p:stCondLst>
                                  <p:childTnLst>
                                    <p:set>
                                      <p:cBhvr>
                                        <p:cTn id="9" dur="1" fill="hold">
                                          <p:stCondLst>
                                            <p:cond delay="0"/>
                                          </p:stCondLst>
                                        </p:cTn>
                                        <p:tgtEl>
                                          <p:spTgt spid="2055"/>
                                        </p:tgtEl>
                                        <p:attrNameLst>
                                          <p:attrName>style.visibility</p:attrName>
                                        </p:attrNameLst>
                                      </p:cBhvr>
                                      <p:to>
                                        <p:strVal val="visible"/>
                                      </p:to>
                                    </p:set>
                                    <p:animEffect transition="in" filter="dissolve">
                                      <p:cBhvr>
                                        <p:cTn id="10" dur="500"/>
                                        <p:tgtEl>
                                          <p:spTgt spid="205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dissolve">
                                      <p:cBhvr>
                                        <p:cTn id="15" dur="500"/>
                                        <p:tgtEl>
                                          <p:spTgt spid="2054"/>
                                        </p:tgtEl>
                                      </p:cBhvr>
                                    </p:animEffect>
                                  </p:childTnLst>
                                </p:cTn>
                              </p:par>
                              <p:par>
                                <p:cTn id="16" presetID="9" presetClass="entr" presetSubtype="0" fill="hold" nodeType="withEffect">
                                  <p:stCondLst>
                                    <p:cond delay="0"/>
                                  </p:stCondLst>
                                  <p:childTnLst>
                                    <p:set>
                                      <p:cBhvr>
                                        <p:cTn id="17" dur="1" fill="hold">
                                          <p:stCondLst>
                                            <p:cond delay="0"/>
                                          </p:stCondLst>
                                        </p:cTn>
                                        <p:tgtEl>
                                          <p:spTgt spid="2057"/>
                                        </p:tgtEl>
                                        <p:attrNameLst>
                                          <p:attrName>style.visibility</p:attrName>
                                        </p:attrNameLst>
                                      </p:cBhvr>
                                      <p:to>
                                        <p:strVal val="visible"/>
                                      </p:to>
                                    </p:set>
                                    <p:animEffect transition="in" filter="dissolve">
                                      <p:cBhvr>
                                        <p:cTn id="18"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PHP</a:t>
            </a:r>
          </a:p>
          <a:p>
            <a:r>
              <a:rPr lang="en-US" smtClean="0"/>
              <a:t>Cơ chế hoạt động của WebServer</a:t>
            </a:r>
          </a:p>
          <a:p>
            <a:r>
              <a:rPr lang="en-US" smtClean="0">
                <a:solidFill>
                  <a:srgbClr val="FF9933"/>
                </a:solidFill>
              </a:rPr>
              <a:t>Cú pháp &amp; Quy ước trong PHP</a:t>
            </a:r>
            <a:endParaRPr lang="en-US">
              <a:solidFill>
                <a:srgbClr val="FF9933"/>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&amp; Quy ước trong PHP</a:t>
            </a:r>
            <a:endParaRPr lang="en-US"/>
          </a:p>
        </p:txBody>
      </p:sp>
      <p:sp>
        <p:nvSpPr>
          <p:cNvPr id="3" name="Content Placeholder 2"/>
          <p:cNvSpPr>
            <a:spLocks noGrp="1"/>
          </p:cNvSpPr>
          <p:nvPr>
            <p:ph idx="1"/>
          </p:nvPr>
        </p:nvSpPr>
        <p:spPr/>
        <p:txBody>
          <a:bodyPr/>
          <a:lstStyle/>
          <a:p>
            <a:r>
              <a:rPr lang="en-US" smtClean="0">
                <a:solidFill>
                  <a:srgbClr val="FF9933"/>
                </a:solidFill>
              </a:rPr>
              <a:t>Quy ước</a:t>
            </a:r>
          </a:p>
          <a:p>
            <a:r>
              <a:rPr lang="en-US" smtClean="0"/>
              <a:t>Khai báo biến</a:t>
            </a:r>
          </a:p>
          <a:p>
            <a:r>
              <a:rPr lang="en-US" smtClean="0"/>
              <a:t>Kiểu dữ liệu</a:t>
            </a:r>
          </a:p>
          <a:p>
            <a:r>
              <a:rPr lang="en-US" smtClean="0"/>
              <a:t>Toán tử</a:t>
            </a:r>
          </a:p>
          <a:p>
            <a:r>
              <a:rPr lang="en-US" smtClean="0"/>
              <a:t>Cấu trúc điều khiển</a:t>
            </a:r>
          </a:p>
          <a:p>
            <a:r>
              <a:rPr lang="en-US" smtClean="0"/>
              <a:t>Hàm</a:t>
            </a:r>
          </a:p>
          <a:p>
            <a:r>
              <a:rPr lang="en-US" smtClean="0"/>
              <a:t>Lớp đối tượng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ước</a:t>
            </a:r>
            <a:endParaRPr lang="en-US"/>
          </a:p>
        </p:txBody>
      </p:sp>
      <p:sp>
        <p:nvSpPr>
          <p:cNvPr id="3" name="Content Placeholder 2"/>
          <p:cNvSpPr>
            <a:spLocks noGrp="1"/>
          </p:cNvSpPr>
          <p:nvPr>
            <p:ph idx="1"/>
          </p:nvPr>
        </p:nvSpPr>
        <p:spPr>
          <a:xfrm>
            <a:off x="403762" y="1503281"/>
            <a:ext cx="8315900" cy="505993"/>
          </a:xfrm>
        </p:spPr>
        <p:txBody>
          <a:bodyPr/>
          <a:lstStyle/>
          <a:p>
            <a:r>
              <a:rPr lang="en-US" smtClean="0"/>
              <a:t>Mã lệnh </a:t>
            </a:r>
            <a:r>
              <a:rPr lang="en-US" smtClean="0">
                <a:solidFill>
                  <a:srgbClr val="3333FF"/>
                </a:solidFill>
              </a:rPr>
              <a:t>PHP</a:t>
            </a:r>
            <a:r>
              <a:rPr lang="en-US" smtClean="0"/>
              <a:t> được đặt trong các cặp thẻ sau :</a:t>
            </a:r>
            <a:endParaRPr lang="en-US"/>
          </a:p>
        </p:txBody>
      </p:sp>
      <p:graphicFrame>
        <p:nvGraphicFramePr>
          <p:cNvPr id="4" name="Table 3"/>
          <p:cNvGraphicFramePr>
            <a:graphicFrameLocks noGrp="1"/>
          </p:cNvGraphicFramePr>
          <p:nvPr/>
        </p:nvGraphicFramePr>
        <p:xfrm>
          <a:off x="1463841" y="2058737"/>
          <a:ext cx="4948989" cy="1483360"/>
        </p:xfrm>
        <a:graphic>
          <a:graphicData uri="http://schemas.openxmlformats.org/drawingml/2006/table">
            <a:tbl>
              <a:tblPr firstRow="1" bandRow="1">
                <a:tableStyleId>{5C22544A-7EE6-4342-B048-85BDC9FD1C3A}</a:tableStyleId>
              </a:tblPr>
              <a:tblGrid>
                <a:gridCol w="3120189"/>
                <a:gridCol w="1828800"/>
              </a:tblGrid>
              <a:tr h="370840">
                <a:tc>
                  <a:txBody>
                    <a:bodyPr/>
                    <a:lstStyle/>
                    <a:p>
                      <a:r>
                        <a:rPr lang="en-US" smtClean="0"/>
                        <a:t>Thẻ</a:t>
                      </a:r>
                      <a:r>
                        <a:rPr lang="en-US" baseline="0" smtClean="0"/>
                        <a:t> mở</a:t>
                      </a:r>
                      <a:endParaRPr lang="en-US"/>
                    </a:p>
                  </a:txBody>
                  <a:tcPr/>
                </a:tc>
                <a:tc>
                  <a:txBody>
                    <a:bodyPr/>
                    <a:lstStyle/>
                    <a:p>
                      <a:r>
                        <a:rPr lang="en-US" smtClean="0"/>
                        <a:t>Thẻ</a:t>
                      </a:r>
                      <a:r>
                        <a:rPr lang="en-US" baseline="0" smtClean="0"/>
                        <a:t> đóng</a:t>
                      </a:r>
                      <a:endParaRPr lang="en-US"/>
                    </a:p>
                  </a:txBody>
                  <a:tcPr/>
                </a:tc>
              </a:tr>
              <a:tr h="370840">
                <a:tc>
                  <a:txBody>
                    <a:bodyPr/>
                    <a:lstStyle/>
                    <a:p>
                      <a:r>
                        <a:rPr lang="en-US" sz="1600" b="1" smtClean="0">
                          <a:latin typeface="Courier New" pitchFamily="49" charset="0"/>
                          <a:cs typeface="Courier New" pitchFamily="49" charset="0"/>
                        </a:rPr>
                        <a:t>&lt;?</a:t>
                      </a:r>
                      <a:endParaRPr lang="en-US" sz="1600" b="1">
                        <a:latin typeface="Courier New" pitchFamily="49" charset="0"/>
                        <a:cs typeface="Courier New" pitchFamily="49" charset="0"/>
                      </a:endParaRPr>
                    </a:p>
                  </a:txBody>
                  <a:tcPr/>
                </a:tc>
                <a:tc>
                  <a:txBody>
                    <a:bodyPr/>
                    <a:lstStyle/>
                    <a:p>
                      <a:r>
                        <a:rPr lang="en-US" sz="1600" b="1" smtClean="0">
                          <a:latin typeface="Courier New" pitchFamily="49" charset="0"/>
                          <a:cs typeface="Courier New" pitchFamily="49" charset="0"/>
                        </a:rPr>
                        <a:t>?&gt;</a:t>
                      </a:r>
                      <a:endParaRPr lang="en-US" sz="1600" b="1">
                        <a:latin typeface="Courier New" pitchFamily="49" charset="0"/>
                        <a:cs typeface="Courier New" pitchFamily="49" charset="0"/>
                      </a:endParaRPr>
                    </a:p>
                  </a:txBody>
                  <a:tcPr/>
                </a:tc>
              </a:tr>
              <a:tr h="370840">
                <a:tc>
                  <a:txBody>
                    <a:bodyPr/>
                    <a:lstStyle/>
                    <a:p>
                      <a:r>
                        <a:rPr lang="en-US" sz="1600" b="1" smtClean="0">
                          <a:latin typeface="Courier New" pitchFamily="49" charset="0"/>
                          <a:cs typeface="Courier New" pitchFamily="49" charset="0"/>
                        </a:rPr>
                        <a:t>&lt;?php</a:t>
                      </a:r>
                      <a:endParaRPr lang="en-US" sz="1600" b="1">
                        <a:latin typeface="Courier New" pitchFamily="49" charset="0"/>
                        <a:cs typeface="Courier New" pitchFamily="49" charset="0"/>
                      </a:endParaRPr>
                    </a:p>
                  </a:txBody>
                  <a:tcPr/>
                </a:tc>
                <a:tc>
                  <a:txBody>
                    <a:bodyPr/>
                    <a:lstStyle/>
                    <a:p>
                      <a:r>
                        <a:rPr lang="en-US" sz="1600" b="1" smtClean="0">
                          <a:latin typeface="Courier New" pitchFamily="49" charset="0"/>
                          <a:cs typeface="Courier New" pitchFamily="49" charset="0"/>
                        </a:rPr>
                        <a:t>?&gt;</a:t>
                      </a:r>
                      <a:endParaRPr lang="en-US" sz="1600" b="1">
                        <a:latin typeface="Courier New" pitchFamily="49" charset="0"/>
                        <a:cs typeface="Courier New"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smtClean="0">
                          <a:latin typeface="Courier New" pitchFamily="49" charset="0"/>
                          <a:cs typeface="Courier New" pitchFamily="49" charset="0"/>
                        </a:rPr>
                        <a:t>&lt;script language="php"&gt; </a:t>
                      </a:r>
                    </a:p>
                  </a:txBody>
                  <a:tcPr/>
                </a:tc>
                <a:tc>
                  <a:txBody>
                    <a:bodyPr/>
                    <a:lstStyle/>
                    <a:p>
                      <a:r>
                        <a:rPr lang="en-US" sz="1600" b="1" smtClean="0">
                          <a:latin typeface="Courier New" pitchFamily="49" charset="0"/>
                          <a:cs typeface="Courier New" pitchFamily="49" charset="0"/>
                        </a:rPr>
                        <a:t>&lt;script&gt;</a:t>
                      </a:r>
                      <a:endParaRPr lang="en-US" sz="1600" b="1">
                        <a:latin typeface="Courier New" pitchFamily="49" charset="0"/>
                        <a:cs typeface="Courier New" pitchFamily="49" charset="0"/>
                      </a:endParaRPr>
                    </a:p>
                  </a:txBody>
                  <a:tcPr/>
                </a:tc>
              </a:tr>
            </a:tbl>
          </a:graphicData>
        </a:graphic>
      </p:graphicFrame>
      <p:pic>
        <p:nvPicPr>
          <p:cNvPr id="3076" name="Picture 4"/>
          <p:cNvPicPr>
            <a:picLocks noChangeAspect="1" noChangeArrowheads="1"/>
          </p:cNvPicPr>
          <p:nvPr/>
        </p:nvPicPr>
        <p:blipFill>
          <a:blip r:embed="rId2">
            <a:lum contrast="20000"/>
          </a:blip>
          <a:srcRect/>
          <a:stretch>
            <a:fillRect/>
          </a:stretch>
        </p:blipFill>
        <p:spPr bwMode="auto">
          <a:xfrm>
            <a:off x="276727" y="4013534"/>
            <a:ext cx="5699238" cy="1869907"/>
          </a:xfrm>
          <a:prstGeom prst="rect">
            <a:avLst/>
          </a:prstGeom>
          <a:ln>
            <a:noFill/>
          </a:ln>
          <a:effectLst>
            <a:outerShdw blurRad="292100" dist="139700" dir="2700000" algn="tl" rotWithShape="0">
              <a:srgbClr val="333333">
                <a:alpha val="65000"/>
              </a:srgbClr>
            </a:outerShdw>
          </a:effectLst>
        </p:spPr>
      </p:pic>
      <p:pic>
        <p:nvPicPr>
          <p:cNvPr id="3077" name="Picture 5"/>
          <p:cNvPicPr>
            <a:picLocks noChangeAspect="1" noChangeArrowheads="1"/>
          </p:cNvPicPr>
          <p:nvPr/>
        </p:nvPicPr>
        <p:blipFill>
          <a:blip r:embed="rId3"/>
          <a:srcRect/>
          <a:stretch>
            <a:fillRect/>
          </a:stretch>
        </p:blipFill>
        <p:spPr bwMode="auto">
          <a:xfrm>
            <a:off x="6064668" y="3644063"/>
            <a:ext cx="2886075" cy="2457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Oval 6"/>
          <p:cNvSpPr/>
          <p:nvPr/>
        </p:nvSpPr>
        <p:spPr bwMode="auto">
          <a:xfrm>
            <a:off x="1288473" y="4851070"/>
            <a:ext cx="261257" cy="225631"/>
          </a:xfrm>
          <a:prstGeom prst="ellipse">
            <a:avLst/>
          </a:prstGeom>
          <a:solidFill>
            <a:srgbClr val="FF3399">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Oval 7"/>
          <p:cNvSpPr/>
          <p:nvPr/>
        </p:nvSpPr>
        <p:spPr bwMode="auto">
          <a:xfrm>
            <a:off x="3526972" y="4827319"/>
            <a:ext cx="261257" cy="225631"/>
          </a:xfrm>
          <a:prstGeom prst="ellipse">
            <a:avLst/>
          </a:prstGeom>
          <a:solidFill>
            <a:srgbClr val="FF3399">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Oval 8"/>
          <p:cNvSpPr/>
          <p:nvPr/>
        </p:nvSpPr>
        <p:spPr bwMode="auto">
          <a:xfrm>
            <a:off x="4269179" y="4833257"/>
            <a:ext cx="261257" cy="225631"/>
          </a:xfrm>
          <a:prstGeom prst="ellipse">
            <a:avLst/>
          </a:prstGeom>
          <a:solidFill>
            <a:srgbClr val="FF3399">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checkerboard(across)">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dissolve">
                                      <p:cBhvr>
                                        <p:cTn id="17" dur="500"/>
                                        <p:tgtEl>
                                          <p:spTgt spid="307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ước</a:t>
            </a:r>
            <a:endParaRPr lang="en-US"/>
          </a:p>
        </p:txBody>
      </p:sp>
      <p:sp>
        <p:nvSpPr>
          <p:cNvPr id="3" name="Content Placeholder 2"/>
          <p:cNvSpPr>
            <a:spLocks noGrp="1"/>
          </p:cNvSpPr>
          <p:nvPr>
            <p:ph idx="1"/>
          </p:nvPr>
        </p:nvSpPr>
        <p:spPr/>
        <p:txBody>
          <a:bodyPr>
            <a:normAutofit lnSpcReduction="10000"/>
          </a:bodyPr>
          <a:lstStyle/>
          <a:p>
            <a:pPr>
              <a:lnSpc>
                <a:spcPct val="80000"/>
              </a:lnSpc>
            </a:pPr>
            <a:r>
              <a:rPr lang="en-US" sz="2000" smtClean="0"/>
              <a:t>Tất cả các câu lệnh php đều cách nhau bởi dấu “</a:t>
            </a:r>
            <a:r>
              <a:rPr lang="en-US" sz="2800" smtClean="0">
                <a:solidFill>
                  <a:srgbClr val="FF9933"/>
                </a:solidFill>
              </a:rPr>
              <a:t>;</a:t>
            </a:r>
            <a:r>
              <a:rPr lang="en-US" sz="2000" smtClean="0"/>
              <a:t>”</a:t>
            </a:r>
          </a:p>
          <a:p>
            <a:pPr>
              <a:lnSpc>
                <a:spcPct val="80000"/>
              </a:lnSpc>
            </a:pPr>
            <a:endParaRPr lang="en-US" sz="2000" smtClean="0">
              <a:solidFill>
                <a:srgbClr val="FF9933"/>
              </a:solidFill>
            </a:endParaRPr>
          </a:p>
          <a:p>
            <a:pPr>
              <a:lnSpc>
                <a:spcPct val="80000"/>
              </a:lnSpc>
            </a:pPr>
            <a:r>
              <a:rPr lang="en-US" sz="2000" smtClean="0">
                <a:solidFill>
                  <a:srgbClr val="FF9933"/>
                </a:solidFill>
              </a:rPr>
              <a:t>Không phân biệt </a:t>
            </a:r>
            <a:r>
              <a:rPr lang="en-US" sz="2000" smtClean="0"/>
              <a:t>khoảng trắng, Tab, xuống dòng trong câu lệnh</a:t>
            </a:r>
          </a:p>
          <a:p>
            <a:pPr lvl="1">
              <a:lnSpc>
                <a:spcPct val="80000"/>
              </a:lnSpc>
              <a:buNone/>
            </a:pPr>
            <a:r>
              <a:rPr lang="en-US" sz="1600" smtClean="0">
                <a:solidFill>
                  <a:srgbClr val="3333FF"/>
                </a:solidFill>
                <a:latin typeface="Courier New" pitchFamily="49" charset="0"/>
                <a:cs typeface="Courier New" pitchFamily="49" charset="0"/>
              </a:rPr>
              <a:t>&lt;?php </a:t>
            </a:r>
            <a:r>
              <a:rPr lang="en-US" sz="1600" smtClean="0">
                <a:latin typeface="Courier New" pitchFamily="49" charset="0"/>
                <a:cs typeface="Courier New" pitchFamily="49" charset="0"/>
              </a:rPr>
              <a:t>print "Hello"; print " World!"; </a:t>
            </a:r>
            <a:r>
              <a:rPr lang="en-US" sz="1600" smtClean="0">
                <a:solidFill>
                  <a:srgbClr val="3333FF"/>
                </a:solidFill>
                <a:latin typeface="Courier New" pitchFamily="49" charset="0"/>
                <a:cs typeface="Courier New" pitchFamily="49" charset="0"/>
              </a:rPr>
              <a:t>?&gt; </a:t>
            </a:r>
          </a:p>
          <a:p>
            <a:pPr lvl="1">
              <a:lnSpc>
                <a:spcPct val="80000"/>
              </a:lnSpc>
              <a:buNone/>
            </a:pPr>
            <a:r>
              <a:rPr lang="en-US" sz="1600" smtClean="0">
                <a:solidFill>
                  <a:srgbClr val="3333FF"/>
                </a:solidFill>
                <a:latin typeface="Courier New" pitchFamily="49" charset="0"/>
                <a:cs typeface="Courier New" pitchFamily="49" charset="0"/>
              </a:rPr>
              <a:t>&lt;?php </a:t>
            </a:r>
          </a:p>
          <a:p>
            <a:pPr marL="1143000" lvl="2" indent="-228600">
              <a:lnSpc>
                <a:spcPct val="80000"/>
              </a:lnSpc>
              <a:buFontTx/>
              <a:buNone/>
            </a:pPr>
            <a:r>
              <a:rPr lang="en-US" sz="1600" smtClean="0">
                <a:latin typeface="Courier New" pitchFamily="49" charset="0"/>
                <a:cs typeface="Courier New" pitchFamily="49" charset="0"/>
              </a:rPr>
              <a:t>Print “Hello”                 ; </a:t>
            </a:r>
          </a:p>
          <a:p>
            <a:pPr lvl="1">
              <a:lnSpc>
                <a:spcPct val="80000"/>
              </a:lnSpc>
              <a:buFont typeface="Arial" pitchFamily="34" charset="0"/>
              <a:buNone/>
            </a:pPr>
            <a:r>
              <a:rPr lang="en-US" sz="1600" smtClean="0">
                <a:latin typeface="Courier New" pitchFamily="49" charset="0"/>
                <a:cs typeface="Courier New" pitchFamily="49" charset="0"/>
              </a:rPr>
              <a:t>		print “ World!”; </a:t>
            </a:r>
          </a:p>
          <a:p>
            <a:pPr lvl="1">
              <a:lnSpc>
                <a:spcPct val="80000"/>
              </a:lnSpc>
              <a:buFont typeface="Arial" pitchFamily="34" charset="0"/>
              <a:buNone/>
            </a:pPr>
            <a:r>
              <a:rPr lang="en-US" sz="1600" smtClean="0">
                <a:solidFill>
                  <a:srgbClr val="3333FF"/>
                </a:solidFill>
                <a:latin typeface="Courier New" pitchFamily="49" charset="0"/>
                <a:cs typeface="Courier New" pitchFamily="49" charset="0"/>
              </a:rPr>
              <a:t>?&gt; </a:t>
            </a:r>
          </a:p>
          <a:p>
            <a:pPr>
              <a:lnSpc>
                <a:spcPct val="90000"/>
              </a:lnSpc>
            </a:pPr>
            <a:endParaRPr lang="en-US" sz="2200" smtClean="0">
              <a:solidFill>
                <a:srgbClr val="3333FF"/>
              </a:solidFill>
            </a:endParaRPr>
          </a:p>
          <a:p>
            <a:pPr>
              <a:lnSpc>
                <a:spcPct val="90000"/>
              </a:lnSpc>
            </a:pPr>
            <a:r>
              <a:rPr lang="en-US" sz="2200" smtClean="0">
                <a:solidFill>
                  <a:srgbClr val="3333FF"/>
                </a:solidFill>
              </a:rPr>
              <a:t>Ghi chú : </a:t>
            </a:r>
            <a:r>
              <a:rPr lang="en-US" sz="2200" smtClean="0"/>
              <a:t>Theo cú pháp ghi chú của C++ &amp; Perl</a:t>
            </a:r>
          </a:p>
          <a:p>
            <a:pPr lvl="1">
              <a:lnSpc>
                <a:spcPct val="90000"/>
              </a:lnSpc>
              <a:buFont typeface="Arial" pitchFamily="34" charset="0"/>
              <a:buNone/>
            </a:pPr>
            <a:r>
              <a:rPr lang="en-US" sz="2000" smtClean="0">
                <a:solidFill>
                  <a:srgbClr val="FF3300"/>
                </a:solidFill>
              </a:rPr>
              <a:t>//</a:t>
            </a:r>
            <a:r>
              <a:rPr lang="en-US" sz="2000" smtClean="0">
                <a:solidFill>
                  <a:srgbClr val="006600"/>
                </a:solidFill>
              </a:rPr>
              <a:t> Đây là ghi chú</a:t>
            </a:r>
          </a:p>
          <a:p>
            <a:pPr lvl="1">
              <a:lnSpc>
                <a:spcPct val="90000"/>
              </a:lnSpc>
              <a:buFont typeface="Arial" pitchFamily="34" charset="0"/>
              <a:buNone/>
            </a:pPr>
            <a:r>
              <a:rPr lang="en-US" sz="2000" smtClean="0">
                <a:solidFill>
                  <a:srgbClr val="FF3300"/>
                </a:solidFill>
              </a:rPr>
              <a:t>#</a:t>
            </a:r>
            <a:r>
              <a:rPr lang="en-US" sz="2000" smtClean="0">
                <a:solidFill>
                  <a:srgbClr val="006600"/>
                </a:solidFill>
              </a:rPr>
              <a:t> Đây là ghi chú</a:t>
            </a:r>
          </a:p>
          <a:p>
            <a:pPr lvl="1">
              <a:lnSpc>
                <a:spcPct val="90000"/>
              </a:lnSpc>
              <a:buFont typeface="Arial" pitchFamily="34" charset="0"/>
              <a:buNone/>
            </a:pPr>
            <a:r>
              <a:rPr lang="en-US" sz="2000" smtClean="0">
                <a:solidFill>
                  <a:srgbClr val="FF3300"/>
                </a:solidFill>
              </a:rPr>
              <a:t>/*</a:t>
            </a:r>
            <a:r>
              <a:rPr lang="en-US" sz="2000" smtClean="0">
                <a:solidFill>
                  <a:srgbClr val="006600"/>
                </a:solidFill>
              </a:rPr>
              <a:t> Đây là ghi </a:t>
            </a:r>
            <a:br>
              <a:rPr lang="en-US" sz="2000" smtClean="0">
                <a:solidFill>
                  <a:srgbClr val="006600"/>
                </a:solidFill>
              </a:rPr>
            </a:br>
            <a:r>
              <a:rPr lang="en-US" sz="2000" smtClean="0">
                <a:solidFill>
                  <a:srgbClr val="006600"/>
                </a:solidFill>
              </a:rPr>
              <a:t>chú nhiều dòng</a:t>
            </a:r>
            <a:r>
              <a:rPr lang="en-US" sz="2000" smtClean="0">
                <a:solidFill>
                  <a:srgbClr val="FF3300"/>
                </a:solidFill>
              </a:rPr>
              <a:t>*/</a:t>
            </a:r>
          </a:p>
        </p:txBody>
      </p:sp>
      <p:sp>
        <p:nvSpPr>
          <p:cNvPr id="4" name="Rectangle 3"/>
          <p:cNvSpPr/>
          <p:nvPr/>
        </p:nvSpPr>
        <p:spPr bwMode="auto">
          <a:xfrm>
            <a:off x="673768" y="2634916"/>
            <a:ext cx="5053264" cy="264695"/>
          </a:xfrm>
          <a:prstGeom prst="rect">
            <a:avLst/>
          </a:prstGeom>
          <a:solidFill>
            <a:srgbClr val="7889FB">
              <a:alpha val="25098"/>
            </a:srgbClr>
          </a:solidFill>
          <a:ln w="9525" cap="flat" cmpd="sng" algn="ctr">
            <a:solidFill>
              <a:schemeClr val="accent1"/>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5" name="Rectangle 4"/>
          <p:cNvSpPr/>
          <p:nvPr/>
        </p:nvSpPr>
        <p:spPr bwMode="auto">
          <a:xfrm>
            <a:off x="661737" y="2947737"/>
            <a:ext cx="4584031" cy="926431"/>
          </a:xfrm>
          <a:prstGeom prst="rect">
            <a:avLst/>
          </a:prstGeom>
          <a:solidFill>
            <a:srgbClr val="7889FB">
              <a:alpha val="25098"/>
            </a:srgbClr>
          </a:solidFill>
          <a:ln w="9525" cap="flat" cmpd="sng" algn="ctr">
            <a:solidFill>
              <a:schemeClr val="accent1"/>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500"/>
                                        <p:tgtEl>
                                          <p:spTgt spid="3">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lide(fromBottom)">
                                      <p:cBhvr>
                                        <p:cTn id="18" dur="500"/>
                                        <p:tgtEl>
                                          <p:spTgt spid="3">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lide(fromBottom)">
                                      <p:cBhvr>
                                        <p:cTn id="21" dur="500"/>
                                        <p:tgtEl>
                                          <p:spTgt spid="3">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slide(fromBottom)">
                                      <p:cBhvr>
                                        <p:cTn id="24" dur="500"/>
                                        <p:tgtEl>
                                          <p:spTgt spid="3">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Bottom)">
                                      <p:cBhvr>
                                        <p:cTn id="27" dur="500"/>
                                        <p:tgtEl>
                                          <p:spTgt spid="3">
                                            <p:txEl>
                                              <p:pRg st="7" end="7"/>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down)">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slide(fromBottom)">
                                      <p:cBhvr>
                                        <p:cTn id="38" dur="500"/>
                                        <p:tgtEl>
                                          <p:spTgt spid="3">
                                            <p:txEl>
                                              <p:pRg st="9" end="9"/>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slide(fromBottom)">
                                      <p:cBhvr>
                                        <p:cTn id="41" dur="500"/>
                                        <p:tgtEl>
                                          <p:spTgt spid="3">
                                            <p:txEl>
                                              <p:pRg st="10" end="10"/>
                                            </p:txEl>
                                          </p:spTgt>
                                        </p:tgtEl>
                                      </p:cBhvr>
                                    </p:animEffect>
                                  </p:childTnLst>
                                </p:cTn>
                              </p:par>
                              <p:par>
                                <p:cTn id="42" presetID="12" presetClass="entr" presetSubtype="4"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slide(fromBottom)">
                                      <p:cBhvr>
                                        <p:cTn id="44" dur="500"/>
                                        <p:tgtEl>
                                          <p:spTgt spid="3">
                                            <p:txEl>
                                              <p:pRg st="11" end="11"/>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slide(fromBottom)">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PHP</a:t>
            </a:r>
          </a:p>
          <a:p>
            <a:r>
              <a:rPr lang="en-US" smtClean="0"/>
              <a:t>Cơ chế hoạt động của WebServer</a:t>
            </a:r>
          </a:p>
          <a:p>
            <a:r>
              <a:rPr lang="en-US" smtClean="0"/>
              <a:t>Cú pháp &amp; Quy ước trong PHP</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&amp; Quy ước trong PHP</a:t>
            </a:r>
            <a:endParaRPr lang="en-US"/>
          </a:p>
        </p:txBody>
      </p:sp>
      <p:sp>
        <p:nvSpPr>
          <p:cNvPr id="3" name="Content Placeholder 2"/>
          <p:cNvSpPr>
            <a:spLocks noGrp="1"/>
          </p:cNvSpPr>
          <p:nvPr>
            <p:ph idx="1"/>
          </p:nvPr>
        </p:nvSpPr>
        <p:spPr/>
        <p:txBody>
          <a:bodyPr/>
          <a:lstStyle/>
          <a:p>
            <a:r>
              <a:rPr lang="en-US" smtClean="0"/>
              <a:t>Quy ước</a:t>
            </a:r>
          </a:p>
          <a:p>
            <a:r>
              <a:rPr lang="en-US" smtClean="0">
                <a:solidFill>
                  <a:srgbClr val="FF9933"/>
                </a:solidFill>
              </a:rPr>
              <a:t>Khai báo biến</a:t>
            </a:r>
          </a:p>
          <a:p>
            <a:r>
              <a:rPr lang="en-US" smtClean="0"/>
              <a:t>Kiểu dữ liệu</a:t>
            </a:r>
          </a:p>
          <a:p>
            <a:r>
              <a:rPr lang="en-US" smtClean="0"/>
              <a:t>Toán tử</a:t>
            </a:r>
          </a:p>
          <a:p>
            <a:r>
              <a:rPr lang="en-US" smtClean="0"/>
              <a:t>Cấu trúc điều khiển</a:t>
            </a:r>
          </a:p>
          <a:p>
            <a:r>
              <a:rPr lang="en-US" smtClean="0"/>
              <a:t>Hàm</a:t>
            </a:r>
          </a:p>
          <a:p>
            <a:r>
              <a:rPr lang="en-US" smtClean="0"/>
              <a:t>Lớp đối tượng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biến</a:t>
            </a:r>
            <a:endParaRPr lang="en-US"/>
          </a:p>
        </p:txBody>
      </p:sp>
      <p:sp>
        <p:nvSpPr>
          <p:cNvPr id="3" name="Content Placeholder 2"/>
          <p:cNvSpPr>
            <a:spLocks noGrp="1"/>
          </p:cNvSpPr>
          <p:nvPr>
            <p:ph idx="1"/>
          </p:nvPr>
        </p:nvSpPr>
        <p:spPr/>
        <p:txBody>
          <a:bodyPr/>
          <a:lstStyle/>
          <a:p>
            <a:pPr>
              <a:buNone/>
            </a:pPr>
            <a:r>
              <a:rPr lang="en-US" sz="3300" smtClean="0">
                <a:solidFill>
                  <a:srgbClr val="FF0000"/>
                </a:solidFill>
              </a:rPr>
              <a:t>$</a:t>
            </a:r>
            <a:r>
              <a:rPr lang="en-US" sz="2200" smtClean="0">
                <a:solidFill>
                  <a:srgbClr val="3333FF"/>
                </a:solidFill>
              </a:rPr>
              <a:t>ten_bien = value;</a:t>
            </a:r>
          </a:p>
          <a:p>
            <a:r>
              <a:rPr lang="en-US" smtClean="0">
                <a:solidFill>
                  <a:srgbClr val="FF9933"/>
                </a:solidFill>
              </a:rPr>
              <a:t>Không khai báo kiểu dữ liệu</a:t>
            </a:r>
            <a:endParaRPr lang="en-US" sz="2200" smtClean="0"/>
          </a:p>
          <a:p>
            <a:r>
              <a:rPr lang="en-US" sz="2200" smtClean="0"/>
              <a:t>Biến tự động được khởi tạo ở lần đầu tiên gán giá trị cho biến</a:t>
            </a:r>
          </a:p>
          <a:p>
            <a:pPr>
              <a:lnSpc>
                <a:spcPct val="90000"/>
              </a:lnSpc>
            </a:pPr>
            <a:r>
              <a:rPr lang="en-US" sz="2200" smtClean="0">
                <a:solidFill>
                  <a:srgbClr val="3333FF"/>
                </a:solidFill>
              </a:rPr>
              <a:t>Tên biến </a:t>
            </a:r>
            <a:r>
              <a:rPr lang="en-US" sz="2200" smtClean="0"/>
              <a:t>:</a:t>
            </a:r>
          </a:p>
          <a:p>
            <a:pPr lvl="1">
              <a:lnSpc>
                <a:spcPct val="90000"/>
              </a:lnSpc>
            </a:pPr>
            <a:r>
              <a:rPr lang="en-US" sz="2000" b="1" smtClean="0"/>
              <a:t>Có thể bao gồm các Ký tự (A..Z, a..z), Ký số (0..9), _, </a:t>
            </a:r>
            <a:r>
              <a:rPr lang="en-US" sz="2000" b="1" smtClean="0">
                <a:solidFill>
                  <a:srgbClr val="FF9933"/>
                </a:solidFill>
              </a:rPr>
              <a:t>$</a:t>
            </a:r>
          </a:p>
          <a:p>
            <a:pPr lvl="1">
              <a:lnSpc>
                <a:spcPct val="90000"/>
              </a:lnSpc>
            </a:pPr>
            <a:r>
              <a:rPr lang="en-US" sz="2000" b="1" smtClean="0">
                <a:solidFill>
                  <a:srgbClr val="FF9933"/>
                </a:solidFill>
              </a:rPr>
              <a:t>Không</a:t>
            </a:r>
            <a:r>
              <a:rPr lang="en-US" sz="2000" b="1" smtClean="0"/>
              <a:t> được bắt dầu bằng ký số (0..9)</a:t>
            </a:r>
          </a:p>
          <a:p>
            <a:pPr lvl="1">
              <a:lnSpc>
                <a:spcPct val="80000"/>
              </a:lnSpc>
            </a:pPr>
            <a:r>
              <a:rPr lang="en-US" sz="2000" b="1" smtClean="0">
                <a:solidFill>
                  <a:srgbClr val="FF9933"/>
                </a:solidFill>
              </a:rPr>
              <a:t>Phân biệt </a:t>
            </a:r>
            <a:r>
              <a:rPr lang="en-US" sz="2000" b="1" smtClean="0"/>
              <a:t>chữ hoa – chữ thường</a:t>
            </a:r>
          </a:p>
          <a:p>
            <a:pPr lvl="1">
              <a:lnSpc>
                <a:spcPct val="90000"/>
              </a:lnSpc>
              <a:buFont typeface="Arial" pitchFamily="34" charset="0"/>
              <a:buNone/>
            </a:pPr>
            <a:r>
              <a:rPr lang="en-US" sz="2000" b="1" u="sng" smtClean="0"/>
              <a:t>Ví dụ </a:t>
            </a:r>
            <a:r>
              <a:rPr lang="en-US" sz="2000" b="1" smtClean="0"/>
              <a:t>: </a:t>
            </a:r>
          </a:p>
          <a:p>
            <a:pPr lvl="1">
              <a:lnSpc>
                <a:spcPct val="90000"/>
              </a:lnSpc>
              <a:buFont typeface="Arial" pitchFamily="34" charset="0"/>
              <a:buNone/>
            </a:pPr>
            <a:r>
              <a:rPr lang="en-US" b="1" smtClean="0">
                <a:solidFill>
                  <a:srgbClr val="3333FF"/>
                </a:solidFill>
              </a:rPr>
              <a:t>	$size 	$my_drink_size 	$_drinks 	$drink4you</a:t>
            </a:r>
          </a:p>
          <a:p>
            <a:pPr lvl="1">
              <a:buFont typeface="Arial" pitchFamily="34" charset="0"/>
              <a:buNone/>
            </a:pPr>
            <a:r>
              <a:rPr lang="en-US" b="1" smtClean="0">
                <a:solidFill>
                  <a:srgbClr val="FF3300"/>
                </a:solidFill>
              </a:rPr>
              <a:t>	</a:t>
            </a:r>
            <a:r>
              <a:rPr lang="en-US" sz="2600" b="1" smtClean="0">
                <a:solidFill>
                  <a:srgbClr val="FF3300"/>
                </a:solidFill>
              </a:rPr>
              <a:t>$</a:t>
            </a:r>
            <a:r>
              <a:rPr lang="en-US" b="1" smtClean="0"/>
              <a:t>$2hot4u</a:t>
            </a:r>
            <a:r>
              <a:rPr lang="en-US" sz="2600" b="1" smtClean="0">
                <a:solidFill>
                  <a:srgbClr val="FF3300"/>
                </a:solidFill>
              </a:rPr>
              <a:t>	$</a:t>
            </a:r>
            <a:r>
              <a:rPr lang="en-US" b="1" smtClean="0"/>
              <a:t>drink-size</a:t>
            </a:r>
            <a:r>
              <a:rPr lang="en-US" sz="2600" b="1" smtClean="0">
                <a:solidFill>
                  <a:srgbClr val="FF3300"/>
                </a:solidFill>
              </a:rPr>
              <a:t>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lide(fromBottom)">
                                      <p:cBhvr>
                                        <p:cTn id="18" dur="500"/>
                                        <p:tgtEl>
                                          <p:spTgt spid="3">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lide(fromBottom)">
                                      <p:cBhvr>
                                        <p:cTn id="21" dur="500"/>
                                        <p:tgtEl>
                                          <p:spTgt spid="3">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slide(fromBottom)">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slide(fromBottom)">
                                      <p:cBhvr>
                                        <p:cTn id="29" dur="500"/>
                                        <p:tgtEl>
                                          <p:spTgt spid="3">
                                            <p:txEl>
                                              <p:pRg st="7" end="7"/>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slide(fromBottom)">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slide(fromBottom)">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biến</a:t>
            </a:r>
            <a:endParaRPr lang="en-US"/>
          </a:p>
        </p:txBody>
      </p:sp>
      <p:sp>
        <p:nvSpPr>
          <p:cNvPr id="3" name="Content Placeholder 2"/>
          <p:cNvSpPr>
            <a:spLocks noGrp="1"/>
          </p:cNvSpPr>
          <p:nvPr>
            <p:ph idx="1"/>
          </p:nvPr>
        </p:nvSpPr>
        <p:spPr/>
        <p:txBody>
          <a:bodyPr/>
          <a:lstStyle/>
          <a:p>
            <a:r>
              <a:rPr lang="en-US" b="1" smtClean="0"/>
              <a:t>Variable variables</a:t>
            </a:r>
          </a:p>
          <a:p>
            <a:pPr lvl="1"/>
            <a:r>
              <a:rPr lang="en-US" smtClean="0"/>
              <a:t>Cho phép thay đổi tên biến</a:t>
            </a:r>
          </a:p>
          <a:p>
            <a:pPr lvl="1"/>
            <a:r>
              <a:rPr lang="en-US" u="sng" smtClean="0"/>
              <a:t>Ví dụ:</a:t>
            </a:r>
          </a:p>
          <a:p>
            <a:pPr lvl="1">
              <a:buFont typeface="Arial" pitchFamily="34" charset="0"/>
              <a:buNone/>
            </a:pPr>
            <a:r>
              <a:rPr lang="en-US" sz="2000" smtClean="0">
                <a:solidFill>
                  <a:srgbClr val="3333FF"/>
                </a:solidFill>
              </a:rPr>
              <a:t>$varname =</a:t>
            </a:r>
            <a:r>
              <a:rPr lang="en-US" sz="2000" smtClean="0"/>
              <a:t> “my_variable”;</a:t>
            </a:r>
          </a:p>
          <a:p>
            <a:pPr lvl="1">
              <a:buFont typeface="Arial" pitchFamily="34" charset="0"/>
              <a:buNone/>
            </a:pPr>
            <a:r>
              <a:rPr lang="en-US" sz="2000" smtClean="0">
                <a:solidFill>
                  <a:srgbClr val="FF0000"/>
                </a:solidFill>
              </a:rPr>
              <a:t>$</a:t>
            </a:r>
            <a:r>
              <a:rPr lang="en-US" sz="2000" smtClean="0">
                <a:solidFill>
                  <a:srgbClr val="3333FF"/>
                </a:solidFill>
              </a:rPr>
              <a:t>$varname</a:t>
            </a:r>
            <a:r>
              <a:rPr lang="en-US" sz="2000" smtClean="0">
                <a:solidFill>
                  <a:srgbClr val="FF0000"/>
                </a:solidFill>
              </a:rPr>
              <a:t> = “xyz”;	</a:t>
            </a:r>
            <a:r>
              <a:rPr lang="en-US" sz="2000" smtClean="0"/>
              <a:t>// </a:t>
            </a:r>
            <a:r>
              <a:rPr lang="en-US" sz="2000" smtClean="0">
                <a:solidFill>
                  <a:srgbClr val="3333FF"/>
                </a:solidFill>
              </a:rPr>
              <a:t>$my_variable</a:t>
            </a:r>
            <a:r>
              <a:rPr lang="en-US" sz="2000" smtClean="0"/>
              <a:t> = “xyz”</a:t>
            </a:r>
          </a:p>
          <a:p>
            <a:endParaRPr lang="en-US" smtClean="0"/>
          </a:p>
          <a:p>
            <a:r>
              <a:rPr lang="en-US" b="1" smtClean="0"/>
              <a:t>Hằng số - Constants</a:t>
            </a:r>
          </a:p>
          <a:p>
            <a:pPr lvl="1"/>
            <a:r>
              <a:rPr lang="en-US" u="sng" smtClean="0"/>
              <a:t>Ví dụ:</a:t>
            </a:r>
          </a:p>
          <a:p>
            <a:pPr lvl="1">
              <a:buFont typeface="Arial" pitchFamily="34" charset="0"/>
              <a:buNone/>
            </a:pPr>
            <a:r>
              <a:rPr lang="en-US" sz="2000" smtClean="0">
                <a:solidFill>
                  <a:srgbClr val="FF0000"/>
                </a:solidFill>
              </a:rPr>
              <a:t>define(“MY_CONST”, 10);</a:t>
            </a:r>
          </a:p>
          <a:p>
            <a:pPr lvl="1">
              <a:buFont typeface="Arial" pitchFamily="34" charset="0"/>
              <a:buNone/>
            </a:pPr>
            <a:r>
              <a:rPr lang="en-US" sz="2000" smtClean="0"/>
              <a:t>echo MY_CONST;</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slide(fromBottom)">
                                      <p:cBhvr>
                                        <p:cTn id="24" dur="500"/>
                                        <p:tgtEl>
                                          <p:spTgt spid="3">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Bottom)">
                                      <p:cBhvr>
                                        <p:cTn id="27" dur="500"/>
                                        <p:tgtEl>
                                          <p:spTgt spid="3">
                                            <p:txEl>
                                              <p:pRg st="7" end="7"/>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slide(fromBottom)">
                                      <p:cBhvr>
                                        <p:cTn id="30" dur="500"/>
                                        <p:tgtEl>
                                          <p:spTgt spid="3">
                                            <p:txEl>
                                              <p:pRg st="8" end="8"/>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slide(fromBottom)">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&amp; Quy ước trong PHP</a:t>
            </a:r>
            <a:endParaRPr lang="en-US"/>
          </a:p>
        </p:txBody>
      </p:sp>
      <p:sp>
        <p:nvSpPr>
          <p:cNvPr id="3" name="Content Placeholder 2"/>
          <p:cNvSpPr>
            <a:spLocks noGrp="1"/>
          </p:cNvSpPr>
          <p:nvPr>
            <p:ph idx="1"/>
          </p:nvPr>
        </p:nvSpPr>
        <p:spPr/>
        <p:txBody>
          <a:bodyPr/>
          <a:lstStyle/>
          <a:p>
            <a:r>
              <a:rPr lang="en-US" smtClean="0"/>
              <a:t>Quy ước</a:t>
            </a:r>
          </a:p>
          <a:p>
            <a:r>
              <a:rPr lang="en-US" smtClean="0"/>
              <a:t>Khai báo biến</a:t>
            </a:r>
          </a:p>
          <a:p>
            <a:r>
              <a:rPr lang="en-US" smtClean="0">
                <a:solidFill>
                  <a:srgbClr val="FF9933"/>
                </a:solidFill>
              </a:rPr>
              <a:t>Kiểu dữ liệu</a:t>
            </a:r>
          </a:p>
          <a:p>
            <a:r>
              <a:rPr lang="en-US" smtClean="0"/>
              <a:t>Toán tử</a:t>
            </a:r>
          </a:p>
          <a:p>
            <a:r>
              <a:rPr lang="en-US" smtClean="0"/>
              <a:t>Cấu trúc điều khiển</a:t>
            </a:r>
          </a:p>
          <a:p>
            <a:r>
              <a:rPr lang="en-US" smtClean="0"/>
              <a:t>Hàm</a:t>
            </a:r>
          </a:p>
          <a:p>
            <a:r>
              <a:rPr lang="en-US" smtClean="0"/>
              <a:t>Lớp đối tượng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a:t>
            </a:r>
            <a:endParaRPr lang="en-US"/>
          </a:p>
        </p:txBody>
      </p:sp>
      <p:sp>
        <p:nvSpPr>
          <p:cNvPr id="3" name="Content Placeholder 2"/>
          <p:cNvSpPr>
            <a:spLocks noGrp="1"/>
          </p:cNvSpPr>
          <p:nvPr>
            <p:ph idx="1"/>
          </p:nvPr>
        </p:nvSpPr>
        <p:spPr>
          <a:xfrm>
            <a:off x="403762" y="1503281"/>
            <a:ext cx="8315900" cy="3297319"/>
          </a:xfrm>
        </p:spPr>
        <p:txBody>
          <a:bodyPr/>
          <a:lstStyle/>
          <a:p>
            <a:r>
              <a:rPr lang="en-US" smtClean="0"/>
              <a:t>boolean (bool)</a:t>
            </a:r>
          </a:p>
          <a:p>
            <a:r>
              <a:rPr lang="en-US" smtClean="0"/>
              <a:t>integer (int)</a:t>
            </a:r>
          </a:p>
          <a:p>
            <a:r>
              <a:rPr lang="en-US" smtClean="0"/>
              <a:t>double (float, real)</a:t>
            </a:r>
          </a:p>
          <a:p>
            <a:r>
              <a:rPr lang="en-US" smtClean="0"/>
              <a:t>string</a:t>
            </a:r>
          </a:p>
          <a:p>
            <a:r>
              <a:rPr lang="en-US" smtClean="0"/>
              <a:t>array</a:t>
            </a:r>
          </a:p>
          <a:p>
            <a:r>
              <a:rPr lang="en-US" smtClean="0"/>
              <a:t>object</a:t>
            </a:r>
            <a:endParaRPr lang="en-US"/>
          </a:p>
        </p:txBody>
      </p:sp>
      <p:sp>
        <p:nvSpPr>
          <p:cNvPr id="4" name="TextBox 3"/>
          <p:cNvSpPr txBox="1">
            <a:spLocks noChangeArrowheads="1"/>
          </p:cNvSpPr>
          <p:nvPr/>
        </p:nvSpPr>
        <p:spPr bwMode="auto">
          <a:xfrm>
            <a:off x="511175" y="4912226"/>
            <a:ext cx="7482369" cy="461665"/>
          </a:xfrm>
          <a:prstGeom prst="rect">
            <a:avLst/>
          </a:prstGeom>
          <a:noFill/>
          <a:ln w="9525">
            <a:noFill/>
            <a:miter lim="800000"/>
            <a:headEnd/>
            <a:tailEnd/>
          </a:ln>
        </p:spPr>
        <p:txBody>
          <a:bodyPr wrap="none">
            <a:spAutoFit/>
          </a:bodyPr>
          <a:lstStyle/>
          <a:p>
            <a:r>
              <a:rPr lang="en-US" sz="2400">
                <a:solidFill>
                  <a:srgbClr val="FF3300"/>
                </a:solidFill>
              </a:rPr>
              <a:t>1 Biến trong PHP có thể lưu </a:t>
            </a:r>
            <a:r>
              <a:rPr lang="en-US" sz="2400" b="1" u="sng">
                <a:solidFill>
                  <a:srgbClr val="FF3300"/>
                </a:solidFill>
              </a:rPr>
              <a:t>bất kỳ kiểu dữ liệu </a:t>
            </a:r>
            <a:r>
              <a:rPr lang="en-US" sz="2400">
                <a:solidFill>
                  <a:srgbClr val="FF3300"/>
                </a:solidFill>
              </a:rPr>
              <a:t>nào.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1+#ppt_w/2"/>
                                          </p:val>
                                        </p:tav>
                                        <p:tav tm="100000">
                                          <p:val>
                                            <p:strVal val="#ppt_x"/>
                                          </p:val>
                                        </p:tav>
                                      </p:tavLst>
                                    </p:anim>
                                    <p:anim calcmode="lin" valueType="num">
                                      <p:cBhvr additive="base">
                                        <p:cTn id="3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(tt)</a:t>
            </a:r>
            <a:endParaRPr lang="en-US"/>
          </a:p>
        </p:txBody>
      </p:sp>
      <p:sp>
        <p:nvSpPr>
          <p:cNvPr id="3" name="Content Placeholder 2"/>
          <p:cNvSpPr>
            <a:spLocks noGrp="1"/>
          </p:cNvSpPr>
          <p:nvPr>
            <p:ph idx="1"/>
          </p:nvPr>
        </p:nvSpPr>
        <p:spPr>
          <a:xfrm>
            <a:off x="403762" y="1503281"/>
            <a:ext cx="8315900" cy="2298698"/>
          </a:xfrm>
        </p:spPr>
        <p:txBody>
          <a:bodyPr/>
          <a:lstStyle/>
          <a:p>
            <a:pPr>
              <a:lnSpc>
                <a:spcPct val="80000"/>
              </a:lnSpc>
            </a:pPr>
            <a:r>
              <a:rPr lang="en-US" smtClean="0"/>
              <a:t>Chuyển kiểu dữ liệu</a:t>
            </a:r>
          </a:p>
          <a:p>
            <a:pPr lvl="1">
              <a:lnSpc>
                <a:spcPct val="80000"/>
              </a:lnSpc>
            </a:pPr>
            <a:r>
              <a:rPr lang="en-US" sz="1700" smtClean="0"/>
              <a:t>Cách 1 </a:t>
            </a:r>
            <a:r>
              <a:rPr lang="en-US" sz="1700" b="1" smtClean="0">
                <a:solidFill>
                  <a:srgbClr val="FF3300"/>
                </a:solidFill>
              </a:rPr>
              <a:t>(automatic)</a:t>
            </a:r>
          </a:p>
          <a:p>
            <a:pPr>
              <a:lnSpc>
                <a:spcPct val="80000"/>
              </a:lnSpc>
              <a:buNone/>
            </a:pPr>
            <a:r>
              <a:rPr lang="en-US" sz="1600" smtClean="0"/>
              <a:t>		$var = "100" + 15; 	</a:t>
            </a:r>
          </a:p>
          <a:p>
            <a:pPr>
              <a:lnSpc>
                <a:spcPct val="80000"/>
              </a:lnSpc>
              <a:buNone/>
            </a:pPr>
            <a:r>
              <a:rPr lang="en-US" sz="1600" smtClean="0"/>
              <a:t>		$var = "100" + 15.0; </a:t>
            </a:r>
          </a:p>
          <a:p>
            <a:pPr>
              <a:lnSpc>
                <a:spcPct val="80000"/>
              </a:lnSpc>
              <a:buNone/>
            </a:pPr>
            <a:r>
              <a:rPr lang="en-US" sz="1600" smtClean="0"/>
              <a:t>		$var = 39 . " Steps"; </a:t>
            </a:r>
          </a:p>
          <a:p>
            <a:pPr lvl="1">
              <a:lnSpc>
                <a:spcPct val="80000"/>
              </a:lnSpc>
            </a:pPr>
            <a:r>
              <a:rPr lang="en-US" sz="1700" smtClean="0"/>
              <a:t>Cách 2: </a:t>
            </a:r>
            <a:r>
              <a:rPr lang="en-US" sz="1700" b="1" smtClean="0"/>
              <a:t>(</a:t>
            </a:r>
            <a:r>
              <a:rPr lang="en-US" sz="1700" b="1" smtClean="0">
                <a:solidFill>
                  <a:srgbClr val="FF3300"/>
                </a:solidFill>
              </a:rPr>
              <a:t>datatype</a:t>
            </a:r>
            <a:r>
              <a:rPr lang="en-US" sz="1700" b="1" smtClean="0"/>
              <a:t>) $var</a:t>
            </a:r>
          </a:p>
          <a:p>
            <a:pPr lvl="1">
              <a:lnSpc>
                <a:spcPct val="80000"/>
              </a:lnSpc>
            </a:pPr>
            <a:r>
              <a:rPr lang="en-US" sz="1700" smtClean="0"/>
              <a:t>Cách 3: </a:t>
            </a:r>
            <a:r>
              <a:rPr lang="en-US" sz="1700" b="1" smtClean="0">
                <a:solidFill>
                  <a:srgbClr val="3333FF"/>
                </a:solidFill>
              </a:rPr>
              <a:t>settype</a:t>
            </a:r>
            <a:r>
              <a:rPr lang="en-US" sz="1700" b="1" smtClean="0"/>
              <a:t>($var, “</a:t>
            </a:r>
            <a:r>
              <a:rPr lang="en-US" sz="1700" b="1" smtClean="0">
                <a:solidFill>
                  <a:srgbClr val="FF3300"/>
                </a:solidFill>
              </a:rPr>
              <a:t>datatype</a:t>
            </a:r>
            <a:r>
              <a:rPr lang="en-US" sz="1700" b="1" smtClean="0"/>
              <a:t>”)</a:t>
            </a:r>
          </a:p>
        </p:txBody>
      </p:sp>
      <p:graphicFrame>
        <p:nvGraphicFramePr>
          <p:cNvPr id="4" name="Table 3"/>
          <p:cNvGraphicFramePr>
            <a:graphicFrameLocks noGrp="1"/>
          </p:cNvGraphicFramePr>
          <p:nvPr/>
        </p:nvGraphicFramePr>
        <p:xfrm>
          <a:off x="1524000" y="3971757"/>
          <a:ext cx="6096000" cy="2225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24000"/>
                <a:gridCol w="1524000"/>
                <a:gridCol w="1524000"/>
                <a:gridCol w="1524000"/>
              </a:tblGrid>
              <a:tr h="370840">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bg1"/>
                          </a:solidFill>
                          <a:effectLst/>
                          <a:latin typeface="Arial" pitchFamily="34" charset="0"/>
                          <a:cs typeface="Arial" pitchFamily="34" charset="0"/>
                        </a:rPr>
                        <a:t>$var</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bg1"/>
                          </a:solidFill>
                          <a:effectLst/>
                          <a:latin typeface="Arial" pitchFamily="34" charset="0"/>
                          <a:cs typeface="Arial" pitchFamily="34" charset="0"/>
                        </a:rPr>
                        <a:t>(int)$var</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bg1"/>
                          </a:solidFill>
                          <a:effectLst/>
                          <a:latin typeface="Arial" pitchFamily="34" charset="0"/>
                          <a:cs typeface="Arial" pitchFamily="34" charset="0"/>
                        </a:rPr>
                        <a:t>(bool)$var</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bg1"/>
                          </a:solidFill>
                          <a:effectLst/>
                          <a:latin typeface="Arial" pitchFamily="34" charset="0"/>
                          <a:cs typeface="Arial" pitchFamily="34" charset="0"/>
                        </a:rPr>
                        <a:t>(string)$var</a:t>
                      </a:r>
                    </a:p>
                  </a:txBody>
                  <a:tcPr horzOverflow="overflow"/>
                </a:tc>
              </a:tr>
              <a:tr h="370840">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null</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0</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false</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a:t>
                      </a:r>
                    </a:p>
                  </a:txBody>
                  <a:tcPr horzOverflow="overflow"/>
                </a:tc>
              </a:tr>
              <a:tr h="370840">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true</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horzOverflow="overflow">
                    <a:solidFill>
                      <a:srgbClr val="FFCC00"/>
                    </a:solidFill>
                  </a:tcPr>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rgbClr val="FF0000"/>
                          </a:solidFill>
                          <a:effectLst/>
                          <a:latin typeface="Arial" pitchFamily="34" charset="0"/>
                          <a:cs typeface="Arial" pitchFamily="34" charset="0"/>
                        </a:rPr>
                        <a:t>“1”</a:t>
                      </a:r>
                    </a:p>
                  </a:txBody>
                  <a:tcPr horzOverflow="overflow"/>
                </a:tc>
              </a:tr>
              <a:tr h="370840">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false</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0</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horzOverflow="overflow">
                    <a:solidFill>
                      <a:srgbClr val="FFCC00"/>
                    </a:solidFill>
                  </a:tcPr>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rgbClr val="FF3300"/>
                          </a:solidFill>
                          <a:effectLst/>
                          <a:latin typeface="Arial" pitchFamily="34" charset="0"/>
                          <a:cs typeface="Arial" pitchFamily="34" charset="0"/>
                        </a:rPr>
                        <a:t>“”</a:t>
                      </a:r>
                    </a:p>
                  </a:txBody>
                  <a:tcPr horzOverflow="overflow"/>
                </a:tc>
              </a:tr>
              <a:tr h="370840">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“6 feet”</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rgbClr val="FF3300"/>
                          </a:solidFill>
                          <a:effectLst/>
                          <a:latin typeface="Arial" pitchFamily="34" charset="0"/>
                          <a:cs typeface="Arial" pitchFamily="34" charset="0"/>
                        </a:rPr>
                        <a:t>6</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true</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horzOverflow="overflow">
                    <a:solidFill>
                      <a:srgbClr val="FFCC00"/>
                    </a:solidFill>
                  </a:tcPr>
                </a:tc>
              </a:tr>
              <a:tr h="370840">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cs typeface="Arial" pitchFamily="34" charset="0"/>
                        </a:rPr>
                        <a:t>“foo”</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rgbClr val="FF3300"/>
                          </a:solidFill>
                          <a:effectLst/>
                          <a:latin typeface="Arial" pitchFamily="34" charset="0"/>
                          <a:cs typeface="Arial" pitchFamily="34" charset="0"/>
                        </a:rPr>
                        <a:t>0</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r>
                        <a:rPr kumimoji="0" lang="en-US" sz="1400" b="0" i="0" u="none" strike="noStrike" cap="none" normalizeH="0" baseline="0" smtClean="0">
                          <a:ln>
                            <a:noFill/>
                          </a:ln>
                          <a:solidFill>
                            <a:srgbClr val="FF3300"/>
                          </a:solidFill>
                          <a:effectLst/>
                          <a:latin typeface="Arial" pitchFamily="34" charset="0"/>
                          <a:cs typeface="Arial" pitchFamily="34" charset="0"/>
                        </a:rPr>
                        <a:t>true</a:t>
                      </a:r>
                    </a:p>
                  </a:txBody>
                  <a:tcPr horzOverflow="overflow"/>
                </a:tc>
                <a:tc>
                  <a:txBody>
                    <a:bodyPr/>
                    <a:lstStyle/>
                    <a:p>
                      <a:pPr marL="0" marR="0" lvl="0" indent="0" algn="ctr" defTabSz="914400" rtl="0" eaLnBrk="0" fontAlgn="base" latinLnBrk="0" hangingPunct="0">
                        <a:lnSpc>
                          <a:spcPct val="100000"/>
                        </a:lnSpc>
                        <a:spcBef>
                          <a:spcPct val="35000"/>
                        </a:spcBef>
                        <a:spcAft>
                          <a:spcPct val="15000"/>
                        </a:spcAft>
                        <a:buClr>
                          <a:srgbClr val="6CA6B8"/>
                        </a:buClr>
                        <a:buSzTx/>
                        <a:buFont typeface="Wingdings" pitchFamily="2" charset="2"/>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horzOverflow="overflow">
                    <a:solidFill>
                      <a:srgbClr val="FFCC00"/>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dữ liệu (tt)</a:t>
            </a:r>
            <a:endParaRPr lang="en-US"/>
          </a:p>
        </p:txBody>
      </p:sp>
      <p:sp>
        <p:nvSpPr>
          <p:cNvPr id="3" name="Content Placeholder 2"/>
          <p:cNvSpPr>
            <a:spLocks noGrp="1"/>
          </p:cNvSpPr>
          <p:nvPr>
            <p:ph idx="1"/>
          </p:nvPr>
        </p:nvSpPr>
        <p:spPr/>
        <p:txBody>
          <a:bodyPr/>
          <a:lstStyle/>
          <a:p>
            <a:pPr>
              <a:lnSpc>
                <a:spcPct val="80000"/>
              </a:lnSpc>
            </a:pPr>
            <a:r>
              <a:rPr lang="en-US" smtClean="0"/>
              <a:t>Kiểm tra kiểu dữ liệu</a:t>
            </a:r>
          </a:p>
          <a:p>
            <a:pPr lvl="1">
              <a:lnSpc>
                <a:spcPct val="80000"/>
              </a:lnSpc>
              <a:buNone/>
            </a:pPr>
            <a:r>
              <a:rPr lang="en-US" b="1" smtClean="0">
                <a:solidFill>
                  <a:srgbClr val="3333FF"/>
                </a:solidFill>
              </a:rPr>
              <a:t>gettype		is_string		</a:t>
            </a:r>
            <a:r>
              <a:rPr lang="en-US" b="1" smtClean="0">
                <a:solidFill>
                  <a:srgbClr val="FF3300"/>
                </a:solidFill>
              </a:rPr>
              <a:t>isset</a:t>
            </a:r>
          </a:p>
          <a:p>
            <a:pPr lvl="1">
              <a:lnSpc>
                <a:spcPct val="80000"/>
              </a:lnSpc>
              <a:buNone/>
            </a:pPr>
            <a:r>
              <a:rPr lang="en-US" b="1" smtClean="0">
                <a:solidFill>
                  <a:srgbClr val="3333FF"/>
                </a:solidFill>
              </a:rPr>
              <a:t>is_integer		is_array		</a:t>
            </a:r>
            <a:r>
              <a:rPr lang="en-US" b="1" smtClean="0">
                <a:solidFill>
                  <a:srgbClr val="FF3300"/>
                </a:solidFill>
              </a:rPr>
              <a:t>unset</a:t>
            </a:r>
          </a:p>
          <a:p>
            <a:pPr lvl="1">
              <a:lnSpc>
                <a:spcPct val="80000"/>
              </a:lnSpc>
              <a:buNone/>
            </a:pPr>
            <a:r>
              <a:rPr lang="en-US" b="1" smtClean="0">
                <a:solidFill>
                  <a:srgbClr val="3333FF"/>
                </a:solidFill>
              </a:rPr>
              <a:t>is_double		is_object		</a:t>
            </a:r>
            <a:r>
              <a:rPr lang="en-US" b="1" smtClean="0">
                <a:solidFill>
                  <a:srgbClr val="FF3300"/>
                </a:solidFill>
              </a:rPr>
              <a:t>empty</a:t>
            </a:r>
          </a:p>
          <a:p>
            <a:pPr lvl="1">
              <a:lnSpc>
                <a:spcPct val="80000"/>
              </a:lnSpc>
            </a:pPr>
            <a:endParaRPr lang="en-US" b="1" smtClean="0">
              <a:solidFill>
                <a:srgbClr val="FF3300"/>
              </a:solidFill>
            </a:endParaRPr>
          </a:p>
          <a:p>
            <a:pPr lvl="1">
              <a:lnSpc>
                <a:spcPct val="80000"/>
              </a:lnSpc>
              <a:buFont typeface="Arial" pitchFamily="34" charset="0"/>
              <a:buNone/>
            </a:pPr>
            <a:r>
              <a:rPr lang="en-US" b="1" smtClean="0"/>
              <a:t>Ví dụ:</a:t>
            </a:r>
          </a:p>
          <a:p>
            <a:pPr lvl="1">
              <a:lnSpc>
                <a:spcPct val="80000"/>
              </a:lnSpc>
              <a:buFont typeface="Arial" pitchFamily="34" charset="0"/>
              <a:buNone/>
            </a:pPr>
            <a:r>
              <a:rPr lang="en-US" sz="1800" smtClean="0">
                <a:solidFill>
                  <a:srgbClr val="3333FF"/>
                </a:solidFill>
                <a:latin typeface="Courier New" pitchFamily="49" charset="0"/>
                <a:cs typeface="Courier New" pitchFamily="49" charset="0"/>
              </a:rPr>
              <a:t>$var = "test"; </a:t>
            </a:r>
          </a:p>
          <a:p>
            <a:pPr lvl="1">
              <a:lnSpc>
                <a:spcPct val="80000"/>
              </a:lnSpc>
              <a:buFont typeface="Arial" pitchFamily="34" charset="0"/>
              <a:buNone/>
            </a:pPr>
            <a:r>
              <a:rPr lang="en-US" sz="1800" smtClean="0">
                <a:solidFill>
                  <a:srgbClr val="3333FF"/>
                </a:solidFill>
                <a:latin typeface="Courier New" pitchFamily="49" charset="0"/>
                <a:cs typeface="Courier New" pitchFamily="49" charset="0"/>
              </a:rPr>
              <a:t>if (isset($var)) </a:t>
            </a:r>
          </a:p>
          <a:p>
            <a:pPr lvl="1">
              <a:lnSpc>
                <a:spcPct val="80000"/>
              </a:lnSpc>
              <a:buFont typeface="Arial" pitchFamily="34" charset="0"/>
              <a:buNone/>
            </a:pPr>
            <a:r>
              <a:rPr lang="en-US" sz="1800" smtClean="0">
                <a:solidFill>
                  <a:srgbClr val="3333FF"/>
                </a:solidFill>
                <a:latin typeface="Courier New" pitchFamily="49" charset="0"/>
                <a:cs typeface="Courier New" pitchFamily="49" charset="0"/>
              </a:rPr>
              <a:t>	echo </a:t>
            </a:r>
            <a:r>
              <a:rPr lang="en-US" sz="1800" smtClean="0">
                <a:latin typeface="Courier New" pitchFamily="49" charset="0"/>
                <a:cs typeface="Courier New" pitchFamily="49" charset="0"/>
              </a:rPr>
              <a:t>"Variable is Set";</a:t>
            </a:r>
            <a:r>
              <a:rPr lang="en-US" sz="1800" smtClean="0">
                <a:solidFill>
                  <a:srgbClr val="3333FF"/>
                </a:solidFill>
                <a:latin typeface="Courier New" pitchFamily="49" charset="0"/>
                <a:cs typeface="Courier New" pitchFamily="49" charset="0"/>
              </a:rPr>
              <a:t> </a:t>
            </a:r>
          </a:p>
          <a:p>
            <a:pPr lvl="1">
              <a:lnSpc>
                <a:spcPct val="80000"/>
              </a:lnSpc>
              <a:buFont typeface="Arial" pitchFamily="34" charset="0"/>
              <a:buNone/>
            </a:pPr>
            <a:r>
              <a:rPr lang="en-US" sz="1800" smtClean="0">
                <a:solidFill>
                  <a:srgbClr val="3333FF"/>
                </a:solidFill>
                <a:latin typeface="Courier New" pitchFamily="49" charset="0"/>
                <a:cs typeface="Courier New" pitchFamily="49" charset="0"/>
              </a:rPr>
              <a:t>if (empty($var)) </a:t>
            </a:r>
          </a:p>
          <a:p>
            <a:pPr lvl="1">
              <a:lnSpc>
                <a:spcPct val="80000"/>
              </a:lnSpc>
              <a:buFont typeface="Arial" pitchFamily="34" charset="0"/>
              <a:buNone/>
            </a:pPr>
            <a:r>
              <a:rPr lang="en-US" sz="1800" smtClean="0">
                <a:solidFill>
                  <a:srgbClr val="3333FF"/>
                </a:solidFill>
                <a:latin typeface="Courier New" pitchFamily="49" charset="0"/>
                <a:cs typeface="Courier New" pitchFamily="49" charset="0"/>
              </a:rPr>
              <a:t>	echo </a:t>
            </a:r>
            <a:r>
              <a:rPr lang="en-US" sz="1800" smtClean="0">
                <a:latin typeface="Courier New" pitchFamily="49" charset="0"/>
                <a:cs typeface="Courier New" pitchFamily="49" charset="0"/>
              </a:rPr>
              <a:t>"Variable is Empty";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slide(fromBottom)">
                                      <p:cBhvr>
                                        <p:cTn id="7" dur="500"/>
                                        <p:tgtEl>
                                          <p:spTgt spid="3">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slide(fromBottom)">
                                      <p:cBhvr>
                                        <p:cTn id="10" dur="500"/>
                                        <p:tgtEl>
                                          <p:spTgt spid="3">
                                            <p:txEl>
                                              <p:pRg st="6" end="6"/>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slide(fromBottom)">
                                      <p:cBhvr>
                                        <p:cTn id="13" dur="500"/>
                                        <p:tgtEl>
                                          <p:spTgt spid="3">
                                            <p:txEl>
                                              <p:pRg st="7" end="7"/>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slide(fromBottom)">
                                      <p:cBhvr>
                                        <p:cTn id="16" dur="500"/>
                                        <p:tgtEl>
                                          <p:spTgt spid="3">
                                            <p:txEl>
                                              <p:pRg st="8" end="8"/>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slide(fromBottom)">
                                      <p:cBhvr>
                                        <p:cTn id="19" dur="500"/>
                                        <p:tgtEl>
                                          <p:spTgt spid="3">
                                            <p:txEl>
                                              <p:pRg st="9" end="9"/>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slide(fromBottom)">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smtClean="0"/>
              <a:t>Kiểu số - int, float</a:t>
            </a:r>
          </a:p>
        </p:txBody>
      </p:sp>
      <p:sp>
        <p:nvSpPr>
          <p:cNvPr id="177155" name="Rectangle 3"/>
          <p:cNvSpPr>
            <a:spLocks noGrp="1" noChangeArrowheads="1"/>
          </p:cNvSpPr>
          <p:nvPr>
            <p:ph type="body" idx="1"/>
          </p:nvPr>
        </p:nvSpPr>
        <p:spPr/>
        <p:txBody>
          <a:bodyPr>
            <a:normAutofit fontScale="92500" lnSpcReduction="20000"/>
          </a:bodyPr>
          <a:lstStyle/>
          <a:p>
            <a:pPr>
              <a:lnSpc>
                <a:spcPct val="80000"/>
              </a:lnSpc>
            </a:pPr>
            <a:r>
              <a:rPr lang="en-US" smtClean="0"/>
              <a:t>Một số hàm xử lý số</a:t>
            </a:r>
          </a:p>
          <a:p>
            <a:pPr lvl="1">
              <a:lnSpc>
                <a:spcPct val="80000"/>
              </a:lnSpc>
            </a:pPr>
            <a:r>
              <a:rPr lang="en-US" sz="1700" b="1" smtClean="0">
                <a:solidFill>
                  <a:srgbClr val="3333FF"/>
                </a:solidFill>
              </a:rPr>
              <a:t>abs		pow		decbin		</a:t>
            </a:r>
            <a:r>
              <a:rPr lang="en-US" sz="1700" b="1" smtClean="0">
                <a:solidFill>
                  <a:srgbClr val="FF9933"/>
                </a:solidFill>
              </a:rPr>
              <a:t>srand(seed)</a:t>
            </a:r>
          </a:p>
          <a:p>
            <a:pPr lvl="1">
              <a:lnSpc>
                <a:spcPct val="80000"/>
              </a:lnSpc>
            </a:pPr>
            <a:r>
              <a:rPr lang="en-US" sz="1700" b="1" smtClean="0">
                <a:solidFill>
                  <a:srgbClr val="3333FF"/>
                </a:solidFill>
              </a:rPr>
              <a:t>ceil		sqrt		bindec		</a:t>
            </a:r>
            <a:r>
              <a:rPr lang="en-US" sz="1700" b="1" smtClean="0">
                <a:solidFill>
                  <a:srgbClr val="FF9933"/>
                </a:solidFill>
              </a:rPr>
              <a:t>rand</a:t>
            </a:r>
          </a:p>
          <a:p>
            <a:pPr lvl="1">
              <a:lnSpc>
                <a:spcPct val="80000"/>
              </a:lnSpc>
            </a:pPr>
            <a:r>
              <a:rPr lang="en-US" sz="1700" b="1" smtClean="0">
                <a:solidFill>
                  <a:srgbClr val="3333FF"/>
                </a:solidFill>
              </a:rPr>
              <a:t>Floor	log		dechex		</a:t>
            </a:r>
            <a:r>
              <a:rPr lang="en-US" sz="1700" b="1" smtClean="0">
                <a:solidFill>
                  <a:srgbClr val="FF9933"/>
                </a:solidFill>
              </a:rPr>
              <a:t>rand(min, max)</a:t>
            </a:r>
          </a:p>
          <a:p>
            <a:pPr lvl="1">
              <a:lnSpc>
                <a:spcPct val="80000"/>
              </a:lnSpc>
            </a:pPr>
            <a:r>
              <a:rPr lang="en-US" sz="1700" b="1" smtClean="0">
                <a:solidFill>
                  <a:srgbClr val="3333FF"/>
                </a:solidFill>
              </a:rPr>
              <a:t>round	log10		hexdec		…</a:t>
            </a:r>
          </a:p>
          <a:p>
            <a:pPr lvl="1">
              <a:lnSpc>
                <a:spcPct val="80000"/>
              </a:lnSpc>
            </a:pPr>
            <a:endParaRPr lang="en-US" sz="1700" b="1" smtClean="0">
              <a:solidFill>
                <a:srgbClr val="3333FF"/>
              </a:solidFill>
            </a:endParaRPr>
          </a:p>
          <a:p>
            <a:pPr>
              <a:lnSpc>
                <a:spcPct val="80000"/>
              </a:lnSpc>
            </a:pPr>
            <a:r>
              <a:rPr lang="en-US" sz="1800" b="1" smtClean="0"/>
              <a:t>Ví dụ</a:t>
            </a:r>
          </a:p>
          <a:p>
            <a:pPr>
              <a:lnSpc>
                <a:spcPct val="80000"/>
              </a:lnSpc>
              <a:buFont typeface="Wingdings" pitchFamily="2" charset="2"/>
              <a:buNone/>
            </a:pPr>
            <a:r>
              <a:rPr lang="en-US" sz="1800" smtClean="0">
                <a:solidFill>
                  <a:srgbClr val="006600"/>
                </a:solidFill>
              </a:rPr>
              <a:t>// Generate a seed</a:t>
            </a:r>
          </a:p>
          <a:p>
            <a:pPr>
              <a:lnSpc>
                <a:spcPct val="80000"/>
              </a:lnSpc>
              <a:buFont typeface="Wingdings" pitchFamily="2" charset="2"/>
              <a:buNone/>
            </a:pPr>
            <a:r>
              <a:rPr lang="en-US" sz="1800" smtClean="0">
                <a:solidFill>
                  <a:srgbClr val="3333FF"/>
                </a:solidFill>
              </a:rPr>
              <a:t>$seed = (float) microtime(  ) *</a:t>
            </a:r>
            <a:r>
              <a:rPr lang="en-US" sz="1800" smtClean="0"/>
              <a:t> 100000000;</a:t>
            </a:r>
          </a:p>
          <a:p>
            <a:pPr>
              <a:lnSpc>
                <a:spcPct val="80000"/>
              </a:lnSpc>
              <a:buFont typeface="Wingdings" pitchFamily="2" charset="2"/>
              <a:buNone/>
            </a:pPr>
            <a:endParaRPr lang="en-US" sz="1800" smtClean="0"/>
          </a:p>
          <a:p>
            <a:pPr>
              <a:lnSpc>
                <a:spcPct val="80000"/>
              </a:lnSpc>
              <a:buFont typeface="Wingdings" pitchFamily="2" charset="2"/>
              <a:buNone/>
            </a:pPr>
            <a:r>
              <a:rPr lang="en-US" sz="1800" smtClean="0">
                <a:solidFill>
                  <a:srgbClr val="006600"/>
                </a:solidFill>
              </a:rPr>
              <a:t>// Seed the pseudo-random number generator</a:t>
            </a:r>
          </a:p>
          <a:p>
            <a:pPr>
              <a:lnSpc>
                <a:spcPct val="80000"/>
              </a:lnSpc>
              <a:buFont typeface="Wingdings" pitchFamily="2" charset="2"/>
              <a:buNone/>
            </a:pPr>
            <a:r>
              <a:rPr lang="en-US" sz="1800" smtClean="0">
                <a:solidFill>
                  <a:srgbClr val="3333FF"/>
                </a:solidFill>
              </a:rPr>
              <a:t>srand($seed);</a:t>
            </a:r>
          </a:p>
          <a:p>
            <a:pPr>
              <a:lnSpc>
                <a:spcPct val="80000"/>
              </a:lnSpc>
              <a:buFont typeface="Wingdings" pitchFamily="2" charset="2"/>
              <a:buNone/>
            </a:pPr>
            <a:endParaRPr lang="en-US" sz="1800" smtClean="0">
              <a:solidFill>
                <a:srgbClr val="3333FF"/>
              </a:solidFill>
            </a:endParaRPr>
          </a:p>
          <a:p>
            <a:pPr>
              <a:lnSpc>
                <a:spcPct val="80000"/>
              </a:lnSpc>
              <a:buFont typeface="Wingdings" pitchFamily="2" charset="2"/>
              <a:buNone/>
            </a:pPr>
            <a:r>
              <a:rPr lang="en-US" sz="1800" smtClean="0">
                <a:solidFill>
                  <a:srgbClr val="006600"/>
                </a:solidFill>
              </a:rPr>
              <a:t>// Generate some random numbers</a:t>
            </a:r>
          </a:p>
          <a:p>
            <a:pPr>
              <a:lnSpc>
                <a:spcPct val="80000"/>
              </a:lnSpc>
              <a:buFont typeface="Wingdings" pitchFamily="2" charset="2"/>
              <a:buNone/>
            </a:pPr>
            <a:r>
              <a:rPr lang="en-US" sz="1800" smtClean="0">
                <a:solidFill>
                  <a:srgbClr val="3333FF"/>
                </a:solidFill>
              </a:rPr>
              <a:t>print rand();</a:t>
            </a:r>
            <a:r>
              <a:rPr lang="en-US" sz="1800" smtClean="0"/>
              <a:t>      </a:t>
            </a:r>
            <a:r>
              <a:rPr lang="en-US" sz="1800" smtClean="0">
                <a:solidFill>
                  <a:srgbClr val="006600"/>
                </a:solidFill>
              </a:rPr>
              <a:t>// between 0 and getmaxrand(  )</a:t>
            </a:r>
          </a:p>
          <a:p>
            <a:pPr>
              <a:lnSpc>
                <a:spcPct val="80000"/>
              </a:lnSpc>
              <a:buFont typeface="Wingdings" pitchFamily="2" charset="2"/>
              <a:buNone/>
            </a:pPr>
            <a:r>
              <a:rPr lang="en-US" sz="1800" smtClean="0">
                <a:solidFill>
                  <a:srgbClr val="3333FF"/>
                </a:solidFill>
              </a:rPr>
              <a:t>print rand(</a:t>
            </a:r>
            <a:r>
              <a:rPr lang="en-US" sz="1800" smtClean="0"/>
              <a:t>1, 6</a:t>
            </a:r>
            <a:r>
              <a:rPr lang="en-US" sz="1800" smtClean="0">
                <a:solidFill>
                  <a:srgbClr val="006600"/>
                </a:solidFill>
              </a:rPr>
              <a:t>);  // between 1 and 6 (inclusive)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7155">
                                            <p:txEl>
                                              <p:pRg st="6" end="6"/>
                                            </p:txEl>
                                          </p:spTgt>
                                        </p:tgtEl>
                                        <p:attrNameLst>
                                          <p:attrName>style.visibility</p:attrName>
                                        </p:attrNameLst>
                                      </p:cBhvr>
                                      <p:to>
                                        <p:strVal val="visible"/>
                                      </p:to>
                                    </p:set>
                                    <p:animEffect transition="in" filter="slide(fromBottom)">
                                      <p:cBhvr>
                                        <p:cTn id="7" dur="500"/>
                                        <p:tgtEl>
                                          <p:spTgt spid="177155">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77155">
                                            <p:txEl>
                                              <p:pRg st="7" end="7"/>
                                            </p:txEl>
                                          </p:spTgt>
                                        </p:tgtEl>
                                        <p:attrNameLst>
                                          <p:attrName>style.visibility</p:attrName>
                                        </p:attrNameLst>
                                      </p:cBhvr>
                                      <p:to>
                                        <p:strVal val="visible"/>
                                      </p:to>
                                    </p:set>
                                    <p:animEffect transition="in" filter="slide(fromBottom)">
                                      <p:cBhvr>
                                        <p:cTn id="10" dur="500"/>
                                        <p:tgtEl>
                                          <p:spTgt spid="177155">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77155">
                                            <p:txEl>
                                              <p:pRg st="8" end="8"/>
                                            </p:txEl>
                                          </p:spTgt>
                                        </p:tgtEl>
                                        <p:attrNameLst>
                                          <p:attrName>style.visibility</p:attrName>
                                        </p:attrNameLst>
                                      </p:cBhvr>
                                      <p:to>
                                        <p:strVal val="visible"/>
                                      </p:to>
                                    </p:set>
                                    <p:animEffect transition="in" filter="slide(fromBottom)">
                                      <p:cBhvr>
                                        <p:cTn id="13" dur="500"/>
                                        <p:tgtEl>
                                          <p:spTgt spid="177155">
                                            <p:txEl>
                                              <p:pRg st="8" end="8"/>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77155">
                                            <p:txEl>
                                              <p:pRg st="10" end="10"/>
                                            </p:txEl>
                                          </p:spTgt>
                                        </p:tgtEl>
                                        <p:attrNameLst>
                                          <p:attrName>style.visibility</p:attrName>
                                        </p:attrNameLst>
                                      </p:cBhvr>
                                      <p:to>
                                        <p:strVal val="visible"/>
                                      </p:to>
                                    </p:set>
                                    <p:animEffect transition="in" filter="slide(fromBottom)">
                                      <p:cBhvr>
                                        <p:cTn id="16" dur="500"/>
                                        <p:tgtEl>
                                          <p:spTgt spid="177155">
                                            <p:txEl>
                                              <p:pRg st="10" end="10"/>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177155">
                                            <p:txEl>
                                              <p:pRg st="11" end="11"/>
                                            </p:txEl>
                                          </p:spTgt>
                                        </p:tgtEl>
                                        <p:attrNameLst>
                                          <p:attrName>style.visibility</p:attrName>
                                        </p:attrNameLst>
                                      </p:cBhvr>
                                      <p:to>
                                        <p:strVal val="visible"/>
                                      </p:to>
                                    </p:set>
                                    <p:animEffect transition="in" filter="slide(fromBottom)">
                                      <p:cBhvr>
                                        <p:cTn id="19" dur="500"/>
                                        <p:tgtEl>
                                          <p:spTgt spid="177155">
                                            <p:txEl>
                                              <p:pRg st="11" end="11"/>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77155">
                                            <p:txEl>
                                              <p:pRg st="13" end="13"/>
                                            </p:txEl>
                                          </p:spTgt>
                                        </p:tgtEl>
                                        <p:attrNameLst>
                                          <p:attrName>style.visibility</p:attrName>
                                        </p:attrNameLst>
                                      </p:cBhvr>
                                      <p:to>
                                        <p:strVal val="visible"/>
                                      </p:to>
                                    </p:set>
                                    <p:animEffect transition="in" filter="slide(fromBottom)">
                                      <p:cBhvr>
                                        <p:cTn id="22" dur="500"/>
                                        <p:tgtEl>
                                          <p:spTgt spid="177155">
                                            <p:txEl>
                                              <p:pRg st="13" end="1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77155">
                                            <p:txEl>
                                              <p:pRg st="14" end="14"/>
                                            </p:txEl>
                                          </p:spTgt>
                                        </p:tgtEl>
                                        <p:attrNameLst>
                                          <p:attrName>style.visibility</p:attrName>
                                        </p:attrNameLst>
                                      </p:cBhvr>
                                      <p:to>
                                        <p:strVal val="visible"/>
                                      </p:to>
                                    </p:set>
                                    <p:animEffect transition="in" filter="slide(fromBottom)">
                                      <p:cBhvr>
                                        <p:cTn id="25" dur="500"/>
                                        <p:tgtEl>
                                          <p:spTgt spid="177155">
                                            <p:txEl>
                                              <p:pRg st="14" end="14"/>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77155">
                                            <p:txEl>
                                              <p:pRg st="15" end="15"/>
                                            </p:txEl>
                                          </p:spTgt>
                                        </p:tgtEl>
                                        <p:attrNameLst>
                                          <p:attrName>style.visibility</p:attrName>
                                        </p:attrNameLst>
                                      </p:cBhvr>
                                      <p:to>
                                        <p:strVal val="visible"/>
                                      </p:to>
                                    </p:set>
                                    <p:animEffect transition="in" filter="slide(fromBottom)">
                                      <p:cBhvr>
                                        <p:cTn id="28" dur="500"/>
                                        <p:tgtEl>
                                          <p:spTgt spid="17715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Kiểu chuỗi - string</a:t>
            </a:r>
          </a:p>
        </p:txBody>
      </p:sp>
      <p:sp>
        <p:nvSpPr>
          <p:cNvPr id="91139" name="Rectangle 3"/>
          <p:cNvSpPr>
            <a:spLocks noGrp="1" noChangeArrowheads="1"/>
          </p:cNvSpPr>
          <p:nvPr>
            <p:ph idx="1"/>
          </p:nvPr>
        </p:nvSpPr>
        <p:spPr/>
        <p:txBody>
          <a:bodyPr>
            <a:normAutofit fontScale="92500" lnSpcReduction="10000"/>
          </a:bodyPr>
          <a:lstStyle/>
          <a:p>
            <a:pPr>
              <a:lnSpc>
                <a:spcPct val="80000"/>
              </a:lnSpc>
            </a:pPr>
            <a:r>
              <a:rPr lang="en-US" sz="2000" smtClean="0"/>
              <a:t>Toán tử nối chuỗi : dấu chấm </a:t>
            </a:r>
            <a:r>
              <a:rPr lang="en-US" sz="2000" smtClean="0">
                <a:solidFill>
                  <a:srgbClr val="FF0000"/>
                </a:solidFill>
              </a:rPr>
              <a:t>.</a:t>
            </a:r>
          </a:p>
          <a:p>
            <a:pPr>
              <a:lnSpc>
                <a:spcPct val="80000"/>
              </a:lnSpc>
              <a:buFont typeface="Wingdings" pitchFamily="2" charset="2"/>
              <a:buNone/>
            </a:pPr>
            <a:r>
              <a:rPr lang="en-US" sz="1800" smtClean="0"/>
              <a:t>		$s = “Hello” </a:t>
            </a:r>
            <a:r>
              <a:rPr lang="en-US" smtClean="0">
                <a:solidFill>
                  <a:srgbClr val="FF0000"/>
                </a:solidFill>
              </a:rPr>
              <a:t>.</a:t>
            </a:r>
            <a:r>
              <a:rPr lang="en-US" smtClean="0"/>
              <a:t> </a:t>
            </a:r>
            <a:r>
              <a:rPr lang="en-US" sz="1800" smtClean="0"/>
              <a:t>“ World”;	</a:t>
            </a:r>
            <a:r>
              <a:rPr lang="en-US" sz="1800" smtClean="0">
                <a:solidFill>
                  <a:srgbClr val="006600"/>
                </a:solidFill>
              </a:rPr>
              <a:t>// $s = “Hello World”</a:t>
            </a:r>
          </a:p>
          <a:p>
            <a:pPr>
              <a:lnSpc>
                <a:spcPct val="80000"/>
              </a:lnSpc>
            </a:pPr>
            <a:endParaRPr lang="en-US" sz="1800" smtClean="0"/>
          </a:p>
          <a:p>
            <a:pPr>
              <a:lnSpc>
                <a:spcPct val="80000"/>
              </a:lnSpc>
            </a:pPr>
            <a:r>
              <a:rPr lang="en-US" sz="2000" smtClean="0"/>
              <a:t>Phân biệt dấu nháy đơn và nháy kép</a:t>
            </a:r>
          </a:p>
          <a:p>
            <a:pPr>
              <a:lnSpc>
                <a:spcPct val="80000"/>
              </a:lnSpc>
              <a:buFont typeface="Wingdings" pitchFamily="2" charset="2"/>
              <a:buNone/>
            </a:pPr>
            <a:r>
              <a:rPr lang="en-US" sz="1800" smtClean="0"/>
              <a:t>		$user = “Bill”;</a:t>
            </a:r>
          </a:p>
          <a:p>
            <a:pPr>
              <a:lnSpc>
                <a:spcPct val="80000"/>
              </a:lnSpc>
              <a:buFont typeface="Wingdings" pitchFamily="2" charset="2"/>
              <a:buNone/>
            </a:pPr>
            <a:r>
              <a:rPr lang="en-US" sz="1800" smtClean="0"/>
              <a:t>		print </a:t>
            </a:r>
            <a:r>
              <a:rPr lang="en-US" sz="1800" smtClean="0">
                <a:solidFill>
                  <a:srgbClr val="FF0000"/>
                </a:solidFill>
              </a:rPr>
              <a:t>‘</a:t>
            </a:r>
            <a:r>
              <a:rPr lang="en-US" sz="1800" smtClean="0"/>
              <a:t>Hi </a:t>
            </a:r>
            <a:r>
              <a:rPr lang="en-US" sz="1800" smtClean="0">
                <a:solidFill>
                  <a:srgbClr val="3333FF"/>
                </a:solidFill>
              </a:rPr>
              <a:t>$user</a:t>
            </a:r>
            <a:r>
              <a:rPr lang="en-US" sz="1800" smtClean="0">
                <a:solidFill>
                  <a:srgbClr val="FF0000"/>
                </a:solidFill>
              </a:rPr>
              <a:t>’</a:t>
            </a:r>
            <a:r>
              <a:rPr lang="en-US" sz="1800" smtClean="0"/>
              <a:t>;		</a:t>
            </a:r>
            <a:r>
              <a:rPr lang="en-US" sz="1800" smtClean="0">
                <a:solidFill>
                  <a:srgbClr val="006600"/>
                </a:solidFill>
              </a:rPr>
              <a:t>// Hi $user</a:t>
            </a:r>
          </a:p>
          <a:p>
            <a:pPr>
              <a:lnSpc>
                <a:spcPct val="80000"/>
              </a:lnSpc>
              <a:buFont typeface="Wingdings" pitchFamily="2" charset="2"/>
              <a:buNone/>
            </a:pPr>
            <a:r>
              <a:rPr lang="en-US" sz="1800" smtClean="0"/>
              <a:t>		print </a:t>
            </a:r>
            <a:r>
              <a:rPr lang="en-US" sz="1800" smtClean="0">
                <a:solidFill>
                  <a:srgbClr val="FF0000"/>
                </a:solidFill>
              </a:rPr>
              <a:t>“</a:t>
            </a:r>
            <a:r>
              <a:rPr lang="en-US" sz="1800" smtClean="0"/>
              <a:t>Hi </a:t>
            </a:r>
            <a:r>
              <a:rPr lang="en-US" sz="1800" smtClean="0">
                <a:solidFill>
                  <a:srgbClr val="3333FF"/>
                </a:solidFill>
              </a:rPr>
              <a:t>$user</a:t>
            </a:r>
            <a:r>
              <a:rPr lang="en-US" sz="1800" smtClean="0">
                <a:solidFill>
                  <a:srgbClr val="FF0000"/>
                </a:solidFill>
              </a:rPr>
              <a:t>”</a:t>
            </a:r>
            <a:r>
              <a:rPr lang="en-US" sz="1800" smtClean="0"/>
              <a:t>;		</a:t>
            </a:r>
            <a:r>
              <a:rPr lang="en-US" sz="1800" smtClean="0">
                <a:solidFill>
                  <a:srgbClr val="006600"/>
                </a:solidFill>
              </a:rPr>
              <a:t>// Hi Bill</a:t>
            </a:r>
          </a:p>
          <a:p>
            <a:pPr>
              <a:lnSpc>
                <a:spcPct val="80000"/>
              </a:lnSpc>
              <a:buNone/>
            </a:pPr>
            <a:r>
              <a:rPr lang="en-US" sz="1800" smtClean="0"/>
              <a:t>		print </a:t>
            </a:r>
            <a:r>
              <a:rPr lang="en-US" sz="1800" smtClean="0">
                <a:solidFill>
                  <a:srgbClr val="FF0000"/>
                </a:solidFill>
              </a:rPr>
              <a:t>‘</a:t>
            </a:r>
            <a:r>
              <a:rPr lang="en-US" sz="1800" smtClean="0"/>
              <a:t>Hi</a:t>
            </a:r>
            <a:r>
              <a:rPr lang="en-US" sz="1800" smtClean="0">
                <a:solidFill>
                  <a:srgbClr val="FF0000"/>
                </a:solidFill>
              </a:rPr>
              <a:t>’</a:t>
            </a:r>
            <a:r>
              <a:rPr lang="en-US" sz="1800" smtClean="0"/>
              <a:t> . </a:t>
            </a:r>
            <a:r>
              <a:rPr lang="en-US" sz="1800" smtClean="0">
                <a:solidFill>
                  <a:srgbClr val="3333FF"/>
                </a:solidFill>
              </a:rPr>
              <a:t>$user</a:t>
            </a:r>
            <a:r>
              <a:rPr lang="en-US" sz="1800" smtClean="0"/>
              <a:t>;		</a:t>
            </a:r>
            <a:r>
              <a:rPr lang="en-US" sz="1800" smtClean="0">
                <a:solidFill>
                  <a:srgbClr val="006600"/>
                </a:solidFill>
              </a:rPr>
              <a:t>// ????</a:t>
            </a:r>
          </a:p>
          <a:p>
            <a:pPr>
              <a:lnSpc>
                <a:spcPct val="80000"/>
              </a:lnSpc>
              <a:buNone/>
            </a:pPr>
            <a:r>
              <a:rPr lang="en-US" sz="1800" smtClean="0"/>
              <a:t>		print </a:t>
            </a:r>
            <a:r>
              <a:rPr lang="en-US" sz="1800" smtClean="0">
                <a:solidFill>
                  <a:srgbClr val="FF0000"/>
                </a:solidFill>
              </a:rPr>
              <a:t>‘</a:t>
            </a:r>
            <a:r>
              <a:rPr lang="en-US" sz="1800" smtClean="0"/>
              <a:t>Hi</a:t>
            </a:r>
            <a:r>
              <a:rPr lang="en-US" sz="1800" smtClean="0">
                <a:solidFill>
                  <a:srgbClr val="FF0000"/>
                </a:solidFill>
              </a:rPr>
              <a:t>’</a:t>
            </a:r>
            <a:r>
              <a:rPr lang="en-US" sz="1800" smtClean="0"/>
              <a:t> . </a:t>
            </a:r>
            <a:r>
              <a:rPr lang="en-US" sz="1800" smtClean="0">
                <a:solidFill>
                  <a:srgbClr val="FF0000"/>
                </a:solidFill>
              </a:rPr>
              <a:t>‘</a:t>
            </a:r>
            <a:r>
              <a:rPr lang="en-US" sz="1800" smtClean="0">
                <a:solidFill>
                  <a:srgbClr val="3333FF"/>
                </a:solidFill>
              </a:rPr>
              <a:t>$user</a:t>
            </a:r>
            <a:r>
              <a:rPr lang="en-US" sz="1800" smtClean="0">
                <a:solidFill>
                  <a:srgbClr val="FF0000"/>
                </a:solidFill>
              </a:rPr>
              <a:t>’</a:t>
            </a:r>
            <a:r>
              <a:rPr lang="en-US" sz="1800" smtClean="0"/>
              <a:t>;		</a:t>
            </a:r>
            <a:r>
              <a:rPr lang="en-US" sz="1800" smtClean="0">
                <a:solidFill>
                  <a:srgbClr val="006600"/>
                </a:solidFill>
              </a:rPr>
              <a:t>// ????</a:t>
            </a:r>
          </a:p>
          <a:p>
            <a:pPr>
              <a:lnSpc>
                <a:spcPct val="80000"/>
              </a:lnSpc>
            </a:pPr>
            <a:endParaRPr lang="en-US" sz="1800" smtClean="0"/>
          </a:p>
          <a:p>
            <a:pPr>
              <a:lnSpc>
                <a:spcPct val="80000"/>
              </a:lnSpc>
            </a:pPr>
            <a:r>
              <a:rPr lang="en-US" sz="2000" smtClean="0"/>
              <a:t>Một số hàm xử lý chuỗi</a:t>
            </a:r>
          </a:p>
          <a:p>
            <a:pPr lvl="1">
              <a:lnSpc>
                <a:spcPct val="80000"/>
              </a:lnSpc>
            </a:pPr>
            <a:r>
              <a:rPr lang="en-US" sz="1600" b="1" smtClean="0">
                <a:solidFill>
                  <a:srgbClr val="FF3300"/>
                </a:solidFill>
              </a:rPr>
              <a:t>printf</a:t>
            </a:r>
            <a:r>
              <a:rPr lang="en-US" sz="1600" b="1" smtClean="0">
                <a:solidFill>
                  <a:srgbClr val="3333FF"/>
                </a:solidFill>
              </a:rPr>
              <a:t>		</a:t>
            </a:r>
            <a:r>
              <a:rPr lang="en-US" sz="1700" b="1" smtClean="0">
                <a:solidFill>
                  <a:srgbClr val="3333FF"/>
                </a:solidFill>
              </a:rPr>
              <a:t>trim			strtolower </a:t>
            </a:r>
          </a:p>
          <a:p>
            <a:pPr lvl="1">
              <a:lnSpc>
                <a:spcPct val="80000"/>
              </a:lnSpc>
            </a:pPr>
            <a:r>
              <a:rPr lang="en-US" sz="1700" b="1" smtClean="0">
                <a:solidFill>
                  <a:srgbClr val="FF3300"/>
                </a:solidFill>
              </a:rPr>
              <a:t>str_pad</a:t>
            </a:r>
            <a:r>
              <a:rPr lang="en-US" sz="1700" b="1" smtClean="0">
                <a:solidFill>
                  <a:srgbClr val="3333FF"/>
                </a:solidFill>
              </a:rPr>
              <a:t>		str_replace 		strtoupper </a:t>
            </a:r>
          </a:p>
          <a:p>
            <a:pPr lvl="1">
              <a:lnSpc>
                <a:spcPct val="80000"/>
              </a:lnSpc>
            </a:pPr>
            <a:r>
              <a:rPr lang="en-US" sz="1700" b="1" smtClean="0">
                <a:solidFill>
                  <a:srgbClr val="3333FF"/>
                </a:solidFill>
              </a:rPr>
              <a:t>strlen 		substr 			strcasecmp </a:t>
            </a:r>
          </a:p>
          <a:p>
            <a:pPr lvl="1">
              <a:lnSpc>
                <a:spcPct val="80000"/>
              </a:lnSpc>
            </a:pPr>
            <a:r>
              <a:rPr lang="en-US" sz="1700" b="1" smtClean="0">
                <a:solidFill>
                  <a:srgbClr val="3333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slide(fromBottom)">
                                      <p:cBhvr>
                                        <p:cTn id="7" dur="500"/>
                                        <p:tgtEl>
                                          <p:spTgt spid="91139">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slide(fromBottom)">
                                      <p:cBhvr>
                                        <p:cTn id="10" dur="500"/>
                                        <p:tgtEl>
                                          <p:spTgt spid="911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animEffect transition="in" filter="slide(fromBottom)">
                                      <p:cBhvr>
                                        <p:cTn id="15" dur="500"/>
                                        <p:tgtEl>
                                          <p:spTgt spid="91139">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91139">
                                            <p:txEl>
                                              <p:pRg st="4" end="4"/>
                                            </p:txEl>
                                          </p:spTgt>
                                        </p:tgtEl>
                                        <p:attrNameLst>
                                          <p:attrName>style.visibility</p:attrName>
                                        </p:attrNameLst>
                                      </p:cBhvr>
                                      <p:to>
                                        <p:strVal val="visible"/>
                                      </p:to>
                                    </p:set>
                                    <p:animEffect transition="in" filter="slide(fromBottom)">
                                      <p:cBhvr>
                                        <p:cTn id="18" dur="500"/>
                                        <p:tgtEl>
                                          <p:spTgt spid="91139">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91139">
                                            <p:txEl>
                                              <p:pRg st="5" end="5"/>
                                            </p:txEl>
                                          </p:spTgt>
                                        </p:tgtEl>
                                        <p:attrNameLst>
                                          <p:attrName>style.visibility</p:attrName>
                                        </p:attrNameLst>
                                      </p:cBhvr>
                                      <p:to>
                                        <p:strVal val="visible"/>
                                      </p:to>
                                    </p:set>
                                    <p:animEffect transition="in" filter="slide(fromBottom)">
                                      <p:cBhvr>
                                        <p:cTn id="21" dur="500"/>
                                        <p:tgtEl>
                                          <p:spTgt spid="91139">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91139">
                                            <p:txEl>
                                              <p:pRg st="6" end="6"/>
                                            </p:txEl>
                                          </p:spTgt>
                                        </p:tgtEl>
                                        <p:attrNameLst>
                                          <p:attrName>style.visibility</p:attrName>
                                        </p:attrNameLst>
                                      </p:cBhvr>
                                      <p:to>
                                        <p:strVal val="visible"/>
                                      </p:to>
                                    </p:set>
                                    <p:animEffect transition="in" filter="slide(fromBottom)">
                                      <p:cBhvr>
                                        <p:cTn id="24" dur="500"/>
                                        <p:tgtEl>
                                          <p:spTgt spid="91139">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91139">
                                            <p:txEl>
                                              <p:pRg st="7" end="7"/>
                                            </p:txEl>
                                          </p:spTgt>
                                        </p:tgtEl>
                                        <p:attrNameLst>
                                          <p:attrName>style.visibility</p:attrName>
                                        </p:attrNameLst>
                                      </p:cBhvr>
                                      <p:to>
                                        <p:strVal val="visible"/>
                                      </p:to>
                                    </p:set>
                                    <p:animEffect transition="in" filter="slide(fromBottom)">
                                      <p:cBhvr>
                                        <p:cTn id="27" dur="500"/>
                                        <p:tgtEl>
                                          <p:spTgt spid="91139">
                                            <p:txEl>
                                              <p:pRg st="7" end="7"/>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91139">
                                            <p:txEl>
                                              <p:pRg st="8" end="8"/>
                                            </p:txEl>
                                          </p:spTgt>
                                        </p:tgtEl>
                                        <p:attrNameLst>
                                          <p:attrName>style.visibility</p:attrName>
                                        </p:attrNameLst>
                                      </p:cBhvr>
                                      <p:to>
                                        <p:strVal val="visible"/>
                                      </p:to>
                                    </p:set>
                                    <p:animEffect transition="in" filter="slide(fromBottom)">
                                      <p:cBhvr>
                                        <p:cTn id="30" dur="500"/>
                                        <p:tgtEl>
                                          <p:spTgt spid="91139">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91139">
                                            <p:txEl>
                                              <p:pRg st="10" end="10"/>
                                            </p:txEl>
                                          </p:spTgt>
                                        </p:tgtEl>
                                        <p:attrNameLst>
                                          <p:attrName>style.visibility</p:attrName>
                                        </p:attrNameLst>
                                      </p:cBhvr>
                                      <p:to>
                                        <p:strVal val="visible"/>
                                      </p:to>
                                    </p:set>
                                    <p:animEffect transition="in" filter="slide(fromBottom)">
                                      <p:cBhvr>
                                        <p:cTn id="35" dur="500"/>
                                        <p:tgtEl>
                                          <p:spTgt spid="91139">
                                            <p:txEl>
                                              <p:pRg st="10" end="10"/>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91139">
                                            <p:txEl>
                                              <p:pRg st="11" end="11"/>
                                            </p:txEl>
                                          </p:spTgt>
                                        </p:tgtEl>
                                        <p:attrNameLst>
                                          <p:attrName>style.visibility</p:attrName>
                                        </p:attrNameLst>
                                      </p:cBhvr>
                                      <p:to>
                                        <p:strVal val="visible"/>
                                      </p:to>
                                    </p:set>
                                    <p:animEffect transition="in" filter="slide(fromBottom)">
                                      <p:cBhvr>
                                        <p:cTn id="38" dur="500"/>
                                        <p:tgtEl>
                                          <p:spTgt spid="91139">
                                            <p:txEl>
                                              <p:pRg st="11" end="11"/>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91139">
                                            <p:txEl>
                                              <p:pRg st="12" end="12"/>
                                            </p:txEl>
                                          </p:spTgt>
                                        </p:tgtEl>
                                        <p:attrNameLst>
                                          <p:attrName>style.visibility</p:attrName>
                                        </p:attrNameLst>
                                      </p:cBhvr>
                                      <p:to>
                                        <p:strVal val="visible"/>
                                      </p:to>
                                    </p:set>
                                    <p:animEffect transition="in" filter="slide(fromBottom)">
                                      <p:cBhvr>
                                        <p:cTn id="41" dur="500"/>
                                        <p:tgtEl>
                                          <p:spTgt spid="91139">
                                            <p:txEl>
                                              <p:pRg st="12" end="12"/>
                                            </p:txEl>
                                          </p:spTgt>
                                        </p:tgtEl>
                                      </p:cBhvr>
                                    </p:animEffect>
                                  </p:childTnLst>
                                </p:cTn>
                              </p:par>
                              <p:par>
                                <p:cTn id="42" presetID="12" presetClass="entr" presetSubtype="4" fill="hold" nodeType="withEffect">
                                  <p:stCondLst>
                                    <p:cond delay="0"/>
                                  </p:stCondLst>
                                  <p:childTnLst>
                                    <p:set>
                                      <p:cBhvr>
                                        <p:cTn id="43" dur="1" fill="hold">
                                          <p:stCondLst>
                                            <p:cond delay="0"/>
                                          </p:stCondLst>
                                        </p:cTn>
                                        <p:tgtEl>
                                          <p:spTgt spid="91139">
                                            <p:txEl>
                                              <p:pRg st="13" end="13"/>
                                            </p:txEl>
                                          </p:spTgt>
                                        </p:tgtEl>
                                        <p:attrNameLst>
                                          <p:attrName>style.visibility</p:attrName>
                                        </p:attrNameLst>
                                      </p:cBhvr>
                                      <p:to>
                                        <p:strVal val="visible"/>
                                      </p:to>
                                    </p:set>
                                    <p:animEffect transition="in" filter="slide(fromBottom)">
                                      <p:cBhvr>
                                        <p:cTn id="44" dur="500"/>
                                        <p:tgtEl>
                                          <p:spTgt spid="91139">
                                            <p:txEl>
                                              <p:pRg st="13" end="13"/>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91139">
                                            <p:txEl>
                                              <p:pRg st="14" end="14"/>
                                            </p:txEl>
                                          </p:spTgt>
                                        </p:tgtEl>
                                        <p:attrNameLst>
                                          <p:attrName>style.visibility</p:attrName>
                                        </p:attrNameLst>
                                      </p:cBhvr>
                                      <p:to>
                                        <p:strVal val="visible"/>
                                      </p:to>
                                    </p:set>
                                    <p:animEffect transition="in" filter="slide(fromBottom)">
                                      <p:cBhvr>
                                        <p:cTn id="47" dur="500"/>
                                        <p:tgtEl>
                                          <p:spTgt spid="911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Ví dụ</a:t>
            </a:r>
          </a:p>
        </p:txBody>
      </p:sp>
      <p:sp>
        <p:nvSpPr>
          <p:cNvPr id="94212" name="Text Box 4"/>
          <p:cNvSpPr txBox="1">
            <a:spLocks noChangeArrowheads="1"/>
          </p:cNvSpPr>
          <p:nvPr/>
        </p:nvSpPr>
        <p:spPr bwMode="auto">
          <a:xfrm>
            <a:off x="655387" y="1416384"/>
            <a:ext cx="7764463" cy="3139321"/>
          </a:xfrm>
          <a:prstGeom prst="rect">
            <a:avLst/>
          </a:prstGeom>
          <a:solidFill>
            <a:srgbClr val="3333FF">
              <a:alpha val="10001"/>
            </a:srgbClr>
          </a:solidFill>
          <a:ln w="9525">
            <a:solidFill>
              <a:srgbClr val="3333FF"/>
            </a:solidFill>
            <a:miter lim="800000"/>
            <a:headEnd/>
            <a:tailEnd/>
          </a:ln>
          <a:effectLst/>
        </p:spPr>
        <p:txBody>
          <a:bodyPr>
            <a:spAutoFit/>
          </a:bodyPr>
          <a:lstStyle/>
          <a:p>
            <a:pPr lvl="1"/>
            <a:r>
              <a:rPr lang="en-US" sz="1800">
                <a:solidFill>
                  <a:srgbClr val="000000"/>
                </a:solidFill>
                <a:latin typeface="Courier New" pitchFamily="49" charset="0"/>
              </a:rPr>
              <a:t>&lt;?</a:t>
            </a:r>
          </a:p>
          <a:p>
            <a:pPr lvl="1"/>
            <a:r>
              <a:rPr lang="en-US" sz="1800">
                <a:solidFill>
                  <a:srgbClr val="000000"/>
                </a:solidFill>
                <a:latin typeface="Courier New" pitchFamily="49" charset="0"/>
              </a:rPr>
              <a:t>$tax = 0.075; </a:t>
            </a:r>
          </a:p>
          <a:p>
            <a:pPr lvl="1"/>
            <a:r>
              <a:rPr lang="en-US" sz="1800">
                <a:solidFill>
                  <a:srgbClr val="3333FF"/>
                </a:solidFill>
                <a:latin typeface="Courier New" pitchFamily="49" charset="0"/>
              </a:rPr>
              <a:t>printf('The tax costs $%.2f', $tax); </a:t>
            </a:r>
          </a:p>
          <a:p>
            <a:pPr lvl="1"/>
            <a:endParaRPr lang="en-US" sz="1800">
              <a:solidFill>
                <a:srgbClr val="3333FF"/>
              </a:solidFill>
              <a:latin typeface="Courier New" pitchFamily="49" charset="0"/>
            </a:endParaRPr>
          </a:p>
          <a:p>
            <a:pPr lvl="1"/>
            <a:r>
              <a:rPr lang="en-US" sz="1800">
                <a:latin typeface="Courier New" pitchFamily="49" charset="0"/>
              </a:rPr>
              <a:t>$zip = '6520'; </a:t>
            </a:r>
          </a:p>
          <a:p>
            <a:pPr lvl="1"/>
            <a:r>
              <a:rPr lang="en-US" sz="1800">
                <a:solidFill>
                  <a:srgbClr val="3333FF"/>
                </a:solidFill>
                <a:latin typeface="Courier New" pitchFamily="49" charset="0"/>
              </a:rPr>
              <a:t>printf("ZIP is %05d”, $zip);</a:t>
            </a:r>
          </a:p>
          <a:p>
            <a:pPr lvl="1"/>
            <a:endParaRPr lang="en-US" sz="1800">
              <a:solidFill>
                <a:srgbClr val="3333FF"/>
              </a:solidFill>
              <a:latin typeface="Courier New" pitchFamily="49" charset="0"/>
            </a:endParaRPr>
          </a:p>
          <a:p>
            <a:pPr lvl="1"/>
            <a:r>
              <a:rPr lang="en-US" sz="1800">
                <a:latin typeface="Courier New" pitchFamily="49" charset="0"/>
              </a:rPr>
              <a:t>$min = -40; $max = 40; </a:t>
            </a:r>
          </a:p>
          <a:p>
            <a:pPr lvl="1"/>
            <a:r>
              <a:rPr lang="en-US" sz="1800">
                <a:solidFill>
                  <a:srgbClr val="3333FF"/>
                </a:solidFill>
                <a:latin typeface="Courier New" pitchFamily="49" charset="0"/>
              </a:rPr>
              <a:t>printf("The computer can operate between %+d and %+d degrees Celsius.", $min, $max);  </a:t>
            </a:r>
          </a:p>
          <a:p>
            <a:pPr lvl="1"/>
            <a:r>
              <a:rPr lang="en-US" sz="1800">
                <a:latin typeface="Courier New" pitchFamily="49" charset="0"/>
              </a:rPr>
              <a:t>?&gt;</a:t>
            </a:r>
          </a:p>
        </p:txBody>
      </p:sp>
      <p:pic>
        <p:nvPicPr>
          <p:cNvPr id="1026" name="Picture 2"/>
          <p:cNvPicPr>
            <a:picLocks noChangeAspect="1" noChangeArrowheads="1"/>
          </p:cNvPicPr>
          <p:nvPr/>
        </p:nvPicPr>
        <p:blipFill>
          <a:blip r:embed="rId3"/>
          <a:srcRect/>
          <a:stretch>
            <a:fillRect/>
          </a:stretch>
        </p:blipFill>
        <p:spPr bwMode="auto">
          <a:xfrm>
            <a:off x="0" y="-335902"/>
            <a:ext cx="8923027" cy="285645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solidFill>
                  <a:srgbClr val="FF9933"/>
                </a:solidFill>
              </a:rPr>
              <a:t>Giới thiệu PHP</a:t>
            </a:r>
          </a:p>
          <a:p>
            <a:r>
              <a:rPr lang="en-US" smtClean="0"/>
              <a:t>Cơ chế hoạt động của WebServer</a:t>
            </a:r>
          </a:p>
          <a:p>
            <a:r>
              <a:rPr lang="en-US" smtClean="0"/>
              <a:t>Cú pháp &amp; Quy ước trong PHP</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mtClean="0"/>
              <a:t>Ví dụ</a:t>
            </a:r>
          </a:p>
        </p:txBody>
      </p:sp>
      <p:sp>
        <p:nvSpPr>
          <p:cNvPr id="171011" name="Rectangle 3"/>
          <p:cNvSpPr>
            <a:spLocks noGrp="1" noChangeArrowheads="1"/>
          </p:cNvSpPr>
          <p:nvPr>
            <p:ph idx="1"/>
          </p:nvPr>
        </p:nvSpPr>
        <p:spPr>
          <a:xfrm>
            <a:off x="403762" y="1503282"/>
            <a:ext cx="6863312" cy="3429666"/>
          </a:xfrm>
          <a:ln>
            <a:solidFill>
              <a:schemeClr val="tx2">
                <a:lumMod val="75000"/>
              </a:schemeClr>
            </a:solidFill>
          </a:ln>
        </p:spPr>
        <p:txBody>
          <a:bodyPr>
            <a:normAutofit fontScale="85000" lnSpcReduction="20000"/>
          </a:bodyPr>
          <a:lstStyle/>
          <a:p>
            <a:pPr>
              <a:lnSpc>
                <a:spcPct val="80000"/>
              </a:lnSpc>
              <a:buFont typeface="Wingdings" pitchFamily="2" charset="2"/>
              <a:buNone/>
            </a:pPr>
            <a:r>
              <a:rPr lang="en-US" sz="2000" smtClean="0">
                <a:solidFill>
                  <a:srgbClr val="3333FF"/>
                </a:solidFill>
              </a:rPr>
              <a:t>&lt;?</a:t>
            </a:r>
          </a:p>
          <a:p>
            <a:pPr>
              <a:lnSpc>
                <a:spcPct val="80000"/>
              </a:lnSpc>
              <a:buFont typeface="Wingdings" pitchFamily="2" charset="2"/>
              <a:buNone/>
            </a:pPr>
            <a:r>
              <a:rPr lang="en-US" sz="2000" smtClean="0">
                <a:solidFill>
                  <a:srgbClr val="3333FF"/>
                </a:solidFill>
              </a:rPr>
              <a:t>echo </a:t>
            </a:r>
            <a:r>
              <a:rPr lang="en-US" sz="2000" smtClean="0"/>
              <a:t>“&lt;pre&gt;”</a:t>
            </a:r>
          </a:p>
          <a:p>
            <a:pPr>
              <a:lnSpc>
                <a:spcPct val="80000"/>
              </a:lnSpc>
              <a:buFont typeface="Wingdings" pitchFamily="2" charset="2"/>
              <a:buNone/>
            </a:pPr>
            <a:endParaRPr lang="en-US" sz="2000" smtClean="0">
              <a:solidFill>
                <a:srgbClr val="33CC33"/>
              </a:solidFill>
            </a:endParaRPr>
          </a:p>
          <a:p>
            <a:pPr>
              <a:lnSpc>
                <a:spcPct val="80000"/>
              </a:lnSpc>
              <a:buFont typeface="Wingdings" pitchFamily="2" charset="2"/>
              <a:buNone/>
            </a:pPr>
            <a:r>
              <a:rPr lang="en-US" sz="2000" smtClean="0">
                <a:solidFill>
                  <a:srgbClr val="006600"/>
                </a:solidFill>
              </a:rPr>
              <a:t>// Print a heading </a:t>
            </a:r>
          </a:p>
          <a:p>
            <a:pPr>
              <a:lnSpc>
                <a:spcPct val="80000"/>
              </a:lnSpc>
              <a:buFont typeface="Wingdings" pitchFamily="2" charset="2"/>
              <a:buNone/>
            </a:pPr>
            <a:r>
              <a:rPr lang="en-US" sz="2000" smtClean="0">
                <a:solidFill>
                  <a:srgbClr val="3333FF"/>
                </a:solidFill>
              </a:rPr>
              <a:t>echo str_pad</a:t>
            </a:r>
            <a:r>
              <a:rPr lang="en-US" sz="2000" smtClean="0"/>
              <a:t>(“Dramatis Personae", 50, </a:t>
            </a:r>
            <a:r>
              <a:rPr lang="en-US" sz="2000" smtClean="0">
                <a:solidFill>
                  <a:srgbClr val="FF3300"/>
                </a:solidFill>
              </a:rPr>
              <a:t>" ",</a:t>
            </a:r>
            <a:r>
              <a:rPr lang="en-US" sz="2000" smtClean="0">
                <a:solidFill>
                  <a:srgbClr val="3333FF"/>
                </a:solidFill>
              </a:rPr>
              <a:t> </a:t>
            </a:r>
            <a:r>
              <a:rPr lang="en-US" sz="2000" smtClean="0">
                <a:solidFill>
                  <a:srgbClr val="FF3300"/>
                </a:solidFill>
              </a:rPr>
              <a:t>STR_PAD_BOTH</a:t>
            </a:r>
            <a:r>
              <a:rPr lang="en-US" sz="2000" smtClean="0">
                <a:solidFill>
                  <a:srgbClr val="3333FF"/>
                </a:solidFill>
              </a:rPr>
              <a:t>) . </a:t>
            </a:r>
            <a:r>
              <a:rPr lang="en-US" sz="2000" smtClean="0"/>
              <a:t>“\n";</a:t>
            </a:r>
            <a:r>
              <a:rPr lang="en-US" sz="2000" smtClean="0">
                <a:solidFill>
                  <a:srgbClr val="3333FF"/>
                </a:solidFill>
              </a:rPr>
              <a:t> </a:t>
            </a:r>
          </a:p>
          <a:p>
            <a:pPr>
              <a:lnSpc>
                <a:spcPct val="80000"/>
              </a:lnSpc>
              <a:buFont typeface="Wingdings" pitchFamily="2" charset="2"/>
              <a:buNone/>
            </a:pPr>
            <a:endParaRPr lang="en-US" sz="2000" smtClean="0">
              <a:solidFill>
                <a:srgbClr val="006600"/>
              </a:solidFill>
            </a:endParaRPr>
          </a:p>
          <a:p>
            <a:pPr>
              <a:lnSpc>
                <a:spcPct val="80000"/>
              </a:lnSpc>
              <a:buFont typeface="Wingdings" pitchFamily="2" charset="2"/>
              <a:buNone/>
            </a:pPr>
            <a:r>
              <a:rPr lang="en-US" sz="2000" smtClean="0">
                <a:solidFill>
                  <a:srgbClr val="006600"/>
                </a:solidFill>
              </a:rPr>
              <a:t>// Print an index line</a:t>
            </a:r>
          </a:p>
          <a:p>
            <a:pPr>
              <a:lnSpc>
                <a:spcPct val="80000"/>
              </a:lnSpc>
              <a:buFont typeface="Wingdings" pitchFamily="2" charset="2"/>
              <a:buNone/>
            </a:pPr>
            <a:r>
              <a:rPr lang="en-US" sz="2000" smtClean="0">
                <a:solidFill>
                  <a:srgbClr val="3333FF"/>
                </a:solidFill>
              </a:rPr>
              <a:t>echo 	str_pad</a:t>
            </a:r>
            <a:r>
              <a:rPr lang="en-US" sz="2000" smtClean="0"/>
              <a:t>(“DUNCAN, king of Scotland”, 30, </a:t>
            </a:r>
            <a:r>
              <a:rPr lang="en-US" sz="2000" smtClean="0">
                <a:solidFill>
                  <a:srgbClr val="FF3300"/>
                </a:solidFill>
              </a:rPr>
              <a:t>"."</a:t>
            </a:r>
            <a:r>
              <a:rPr lang="en-US" sz="2000" smtClean="0"/>
              <a:t>)</a:t>
            </a:r>
            <a:r>
              <a:rPr lang="en-US" sz="2000" smtClean="0">
                <a:solidFill>
                  <a:srgbClr val="3333FF"/>
                </a:solidFill>
              </a:rPr>
              <a:t> </a:t>
            </a:r>
          </a:p>
          <a:p>
            <a:pPr>
              <a:lnSpc>
                <a:spcPct val="80000"/>
              </a:lnSpc>
              <a:buFont typeface="Wingdings" pitchFamily="2" charset="2"/>
              <a:buNone/>
            </a:pPr>
            <a:r>
              <a:rPr lang="en-US" sz="2000" smtClean="0">
                <a:solidFill>
                  <a:srgbClr val="3333FF"/>
                </a:solidFill>
              </a:rPr>
              <a:t>		. str_pad</a:t>
            </a:r>
            <a:r>
              <a:rPr lang="en-US" sz="2000" smtClean="0"/>
              <a:t>(“Larry”, 20, </a:t>
            </a:r>
            <a:r>
              <a:rPr lang="en-US" sz="2000" smtClean="0">
                <a:solidFill>
                  <a:srgbClr val="FF3300"/>
                </a:solidFill>
              </a:rPr>
              <a:t>"."</a:t>
            </a:r>
            <a:r>
              <a:rPr lang="en-US" sz="2000" smtClean="0"/>
              <a:t>,</a:t>
            </a:r>
            <a:r>
              <a:rPr lang="en-US" sz="2000" smtClean="0">
                <a:solidFill>
                  <a:srgbClr val="3333FF"/>
                </a:solidFill>
              </a:rPr>
              <a:t> </a:t>
            </a:r>
            <a:r>
              <a:rPr lang="en-US" sz="2000" smtClean="0">
                <a:solidFill>
                  <a:srgbClr val="FF3300"/>
                </a:solidFill>
              </a:rPr>
              <a:t>STR_PAD_LEFT</a:t>
            </a:r>
            <a:r>
              <a:rPr lang="en-US" sz="2000" smtClean="0">
                <a:solidFill>
                  <a:srgbClr val="3333FF"/>
                </a:solidFill>
              </a:rPr>
              <a:t>) </a:t>
            </a:r>
          </a:p>
          <a:p>
            <a:pPr>
              <a:lnSpc>
                <a:spcPct val="80000"/>
              </a:lnSpc>
              <a:buFont typeface="Wingdings" pitchFamily="2" charset="2"/>
              <a:buNone/>
            </a:pPr>
            <a:r>
              <a:rPr lang="en-US" sz="2000" smtClean="0">
                <a:solidFill>
                  <a:srgbClr val="3333FF"/>
                </a:solidFill>
              </a:rPr>
              <a:t>		. </a:t>
            </a:r>
            <a:r>
              <a:rPr lang="en-US" sz="2000" smtClean="0"/>
              <a:t>“\n"; </a:t>
            </a:r>
          </a:p>
          <a:p>
            <a:pPr>
              <a:lnSpc>
                <a:spcPct val="80000"/>
              </a:lnSpc>
              <a:buFont typeface="Wingdings" pitchFamily="2" charset="2"/>
              <a:buNone/>
            </a:pPr>
            <a:r>
              <a:rPr lang="en-US" sz="2000" smtClean="0">
                <a:solidFill>
                  <a:srgbClr val="3333FF"/>
                </a:solidFill>
              </a:rPr>
              <a:t>echo </a:t>
            </a:r>
            <a:r>
              <a:rPr lang="en-US" sz="2000" smtClean="0"/>
              <a:t>“&lt;/pre&gt;”</a:t>
            </a:r>
          </a:p>
          <a:p>
            <a:pPr>
              <a:lnSpc>
                <a:spcPct val="80000"/>
              </a:lnSpc>
              <a:buFont typeface="Wingdings" pitchFamily="2" charset="2"/>
              <a:buNone/>
            </a:pPr>
            <a:r>
              <a:rPr lang="en-US" sz="2000" smtClean="0"/>
              <a:t>?&gt;</a:t>
            </a:r>
          </a:p>
        </p:txBody>
      </p:sp>
      <p:pic>
        <p:nvPicPr>
          <p:cNvPr id="2052" name="Picture 4"/>
          <p:cNvPicPr>
            <a:picLocks noChangeAspect="1" noChangeArrowheads="1"/>
          </p:cNvPicPr>
          <p:nvPr/>
        </p:nvPicPr>
        <p:blipFill>
          <a:blip r:embed="rId3"/>
          <a:srcRect/>
          <a:stretch>
            <a:fillRect/>
          </a:stretch>
        </p:blipFill>
        <p:spPr bwMode="auto">
          <a:xfrm>
            <a:off x="1868380" y="4381251"/>
            <a:ext cx="7071083" cy="1827045"/>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4"/>
          <a:srcRect/>
          <a:stretch>
            <a:fillRect/>
          </a:stretch>
        </p:blipFill>
        <p:spPr bwMode="auto">
          <a:xfrm>
            <a:off x="2806617" y="388771"/>
            <a:ext cx="5191125" cy="2085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heckerboard(across)">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 calcmode="lin" valueType="num">
                                      <p:cBhvr>
                                        <p:cTn id="12" dur="500" fill="hold"/>
                                        <p:tgtEl>
                                          <p:spTgt spid="2053"/>
                                        </p:tgtEl>
                                        <p:attrNameLst>
                                          <p:attrName>ppt_w</p:attrName>
                                        </p:attrNameLst>
                                      </p:cBhvr>
                                      <p:tavLst>
                                        <p:tav tm="0">
                                          <p:val>
                                            <p:fltVal val="0"/>
                                          </p:val>
                                        </p:tav>
                                        <p:tav tm="100000">
                                          <p:val>
                                            <p:strVal val="#ppt_w"/>
                                          </p:val>
                                        </p:tav>
                                      </p:tavLst>
                                    </p:anim>
                                    <p:anim calcmode="lin" valueType="num">
                                      <p:cBhvr>
                                        <p:cTn id="13" dur="500" fill="hold"/>
                                        <p:tgtEl>
                                          <p:spTgt spid="2053"/>
                                        </p:tgtEl>
                                        <p:attrNameLst>
                                          <p:attrName>ppt_h</p:attrName>
                                        </p:attrNameLst>
                                      </p:cBhvr>
                                      <p:tavLst>
                                        <p:tav tm="0">
                                          <p:val>
                                            <p:fltVal val="0"/>
                                          </p:val>
                                        </p:tav>
                                        <p:tav tm="100000">
                                          <p:val>
                                            <p:strVal val="#ppt_h"/>
                                          </p:val>
                                        </p:tav>
                                      </p:tavLst>
                                    </p:anim>
                                    <p:animEffect transition="in" filter="fade">
                                      <p:cBhvr>
                                        <p:cTn id="14"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smtClean="0"/>
              <a:t>Mảng - array</a:t>
            </a:r>
          </a:p>
        </p:txBody>
      </p:sp>
      <p:sp>
        <p:nvSpPr>
          <p:cNvPr id="179203" name="Rectangle 3"/>
          <p:cNvSpPr>
            <a:spLocks noGrp="1" noChangeArrowheads="1"/>
          </p:cNvSpPr>
          <p:nvPr>
            <p:ph type="body" idx="1"/>
          </p:nvPr>
        </p:nvSpPr>
        <p:spPr/>
        <p:txBody>
          <a:bodyPr/>
          <a:lstStyle/>
          <a:p>
            <a:r>
              <a:rPr lang="en-US" smtClean="0"/>
              <a:t>Numbered array</a:t>
            </a:r>
          </a:p>
          <a:p>
            <a:pPr lvl="1">
              <a:buFont typeface="Arial" pitchFamily="34" charset="0"/>
              <a:buNone/>
            </a:pPr>
            <a:r>
              <a:rPr lang="en-US" sz="2000" smtClean="0">
                <a:solidFill>
                  <a:srgbClr val="3333FF"/>
                </a:solidFill>
              </a:rPr>
              <a:t>$words = </a:t>
            </a:r>
            <a:r>
              <a:rPr lang="en-US" sz="2000" smtClean="0">
                <a:solidFill>
                  <a:srgbClr val="FF9933"/>
                </a:solidFill>
              </a:rPr>
              <a:t>array</a:t>
            </a:r>
            <a:r>
              <a:rPr lang="en-US" sz="2000" smtClean="0">
                <a:solidFill>
                  <a:srgbClr val="3333FF"/>
                </a:solidFill>
              </a:rPr>
              <a:t>("Web", "Database", "Applications"); </a:t>
            </a:r>
          </a:p>
          <a:p>
            <a:pPr lvl="1">
              <a:buFont typeface="Arial" pitchFamily="34" charset="0"/>
              <a:buNone/>
            </a:pPr>
            <a:r>
              <a:rPr lang="en-US" sz="2000" smtClean="0">
                <a:solidFill>
                  <a:srgbClr val="3333FF"/>
                </a:solidFill>
              </a:rPr>
              <a:t>echo $words[0]; </a:t>
            </a:r>
          </a:p>
          <a:p>
            <a:pPr lvl="1">
              <a:buFont typeface="Arial" pitchFamily="34" charset="0"/>
              <a:buNone/>
            </a:pPr>
            <a:r>
              <a:rPr lang="en-US" sz="2000" smtClean="0">
                <a:solidFill>
                  <a:srgbClr val="3333FF"/>
                </a:solidFill>
              </a:rPr>
              <a:t>$numbers = </a:t>
            </a:r>
            <a:r>
              <a:rPr lang="en-US" sz="2000" smtClean="0">
                <a:solidFill>
                  <a:srgbClr val="FF9933"/>
                </a:solidFill>
              </a:rPr>
              <a:t>array(1=&gt;"</a:t>
            </a:r>
            <a:r>
              <a:rPr lang="en-US" sz="2000" smtClean="0">
                <a:solidFill>
                  <a:srgbClr val="3333FF"/>
                </a:solidFill>
              </a:rPr>
              <a:t>one", "two", "three", "four"); </a:t>
            </a:r>
          </a:p>
          <a:p>
            <a:pPr lvl="1">
              <a:buFont typeface="Arial" pitchFamily="34" charset="0"/>
              <a:buNone/>
            </a:pPr>
            <a:r>
              <a:rPr lang="en-US" sz="2000" smtClean="0">
                <a:solidFill>
                  <a:srgbClr val="3333FF"/>
                </a:solidFill>
              </a:rPr>
              <a:t>echo $numbers[1];</a:t>
            </a:r>
          </a:p>
          <a:p>
            <a:pPr lvl="1">
              <a:buFont typeface="Arial" pitchFamily="34" charset="0"/>
              <a:buNone/>
            </a:pPr>
            <a:endParaRPr lang="en-US" b="1" smtClean="0">
              <a:solidFill>
                <a:srgbClr val="3333FF"/>
              </a:solidFill>
            </a:endParaRPr>
          </a:p>
          <a:p>
            <a:r>
              <a:rPr lang="en-US" smtClean="0"/>
              <a:t>Associated array</a:t>
            </a:r>
          </a:p>
          <a:p>
            <a:pPr lvl="1">
              <a:buFont typeface="Arial" pitchFamily="34" charset="0"/>
              <a:buNone/>
            </a:pPr>
            <a:r>
              <a:rPr lang="en-US" sz="2000" smtClean="0">
                <a:solidFill>
                  <a:srgbClr val="3333FF"/>
                </a:solidFill>
              </a:rPr>
              <a:t>$array = array("first"=&gt;1, "second"=&gt;2, "third"=&gt;3); </a:t>
            </a:r>
          </a:p>
          <a:p>
            <a:pPr lvl="1">
              <a:buFont typeface="Arial" pitchFamily="34" charset="0"/>
              <a:buNone/>
            </a:pPr>
            <a:r>
              <a:rPr lang="en-US" sz="2000" smtClean="0">
                <a:solidFill>
                  <a:srgbClr val="3333FF"/>
                </a:solidFill>
              </a:rPr>
              <a:t>echo $array["second"]; </a:t>
            </a:r>
          </a:p>
        </p:txBody>
      </p:sp>
      <p:pic>
        <p:nvPicPr>
          <p:cNvPr id="3074" name="Picture 2"/>
          <p:cNvPicPr>
            <a:picLocks noChangeAspect="1" noChangeArrowheads="1"/>
          </p:cNvPicPr>
          <p:nvPr/>
        </p:nvPicPr>
        <p:blipFill>
          <a:blip r:embed="rId3"/>
          <a:srcRect/>
          <a:stretch>
            <a:fillRect/>
          </a:stretch>
        </p:blipFill>
        <p:spPr bwMode="auto">
          <a:xfrm>
            <a:off x="6522118" y="1612233"/>
            <a:ext cx="2381250" cy="2085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545680" y="4214813"/>
            <a:ext cx="2381250" cy="2085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0" dur="500"/>
                                        <p:tgtEl>
                                          <p:spTgt spid="17920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3" dur="500"/>
                                        <p:tgtEl>
                                          <p:spTgt spid="17920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79203">
                                            <p:txEl>
                                              <p:pRg st="3" end="3"/>
                                            </p:txEl>
                                          </p:spTgt>
                                        </p:tgtEl>
                                        <p:attrNameLst>
                                          <p:attrName>style.visibility</p:attrName>
                                        </p:attrNameLst>
                                      </p:cBhvr>
                                      <p:to>
                                        <p:strVal val="visible"/>
                                      </p:to>
                                    </p:set>
                                    <p:animEffect transition="in" filter="slide(fromBottom)">
                                      <p:cBhvr>
                                        <p:cTn id="16" dur="500"/>
                                        <p:tgtEl>
                                          <p:spTgt spid="17920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179203">
                                            <p:txEl>
                                              <p:pRg st="4" end="4"/>
                                            </p:txEl>
                                          </p:spTgt>
                                        </p:tgtEl>
                                        <p:attrNameLst>
                                          <p:attrName>style.visibility</p:attrName>
                                        </p:attrNameLst>
                                      </p:cBhvr>
                                      <p:to>
                                        <p:strVal val="visible"/>
                                      </p:to>
                                    </p:set>
                                    <p:animEffect transition="in" filter="slide(fromBottom)">
                                      <p:cBhvr>
                                        <p:cTn id="19" dur="500"/>
                                        <p:tgtEl>
                                          <p:spTgt spid="17920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checkerboard(across)">
                                      <p:cBhvr>
                                        <p:cTn id="24" dur="500"/>
                                        <p:tgtEl>
                                          <p:spTgt spid="307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79203">
                                            <p:txEl>
                                              <p:pRg st="6" end="6"/>
                                            </p:txEl>
                                          </p:spTgt>
                                        </p:tgtEl>
                                        <p:attrNameLst>
                                          <p:attrName>style.visibility</p:attrName>
                                        </p:attrNameLst>
                                      </p:cBhvr>
                                      <p:to>
                                        <p:strVal val="visible"/>
                                      </p:to>
                                    </p:set>
                                    <p:animEffect transition="in" filter="slide(fromBottom)">
                                      <p:cBhvr>
                                        <p:cTn id="29" dur="500"/>
                                        <p:tgtEl>
                                          <p:spTgt spid="179203">
                                            <p:txEl>
                                              <p:pRg st="6" end="6"/>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79203">
                                            <p:txEl>
                                              <p:pRg st="7" end="7"/>
                                            </p:txEl>
                                          </p:spTgt>
                                        </p:tgtEl>
                                        <p:attrNameLst>
                                          <p:attrName>style.visibility</p:attrName>
                                        </p:attrNameLst>
                                      </p:cBhvr>
                                      <p:to>
                                        <p:strVal val="visible"/>
                                      </p:to>
                                    </p:set>
                                    <p:animEffect transition="in" filter="slide(fromBottom)">
                                      <p:cBhvr>
                                        <p:cTn id="32" dur="500"/>
                                        <p:tgtEl>
                                          <p:spTgt spid="179203">
                                            <p:txEl>
                                              <p:pRg st="7" end="7"/>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79203">
                                            <p:txEl>
                                              <p:pRg st="8" end="8"/>
                                            </p:txEl>
                                          </p:spTgt>
                                        </p:tgtEl>
                                        <p:attrNameLst>
                                          <p:attrName>style.visibility</p:attrName>
                                        </p:attrNameLst>
                                      </p:cBhvr>
                                      <p:to>
                                        <p:strVal val="visible"/>
                                      </p:to>
                                    </p:set>
                                    <p:animEffect transition="in" filter="slide(fromBottom)">
                                      <p:cBhvr>
                                        <p:cTn id="35" dur="500"/>
                                        <p:tgtEl>
                                          <p:spTgt spid="17920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3075"/>
                                        </p:tgtEl>
                                        <p:attrNameLst>
                                          <p:attrName>style.visibility</p:attrName>
                                        </p:attrNameLst>
                                      </p:cBhvr>
                                      <p:to>
                                        <p:strVal val="visible"/>
                                      </p:to>
                                    </p:set>
                                    <p:animEffect transition="in" filter="checkerboard(across)">
                                      <p:cBhvr>
                                        <p:cTn id="4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Mảng - array</a:t>
            </a:r>
          </a:p>
        </p:txBody>
      </p:sp>
      <p:sp>
        <p:nvSpPr>
          <p:cNvPr id="124931" name="Rectangle 3"/>
          <p:cNvSpPr>
            <a:spLocks noGrp="1" noChangeArrowheads="1"/>
          </p:cNvSpPr>
          <p:nvPr>
            <p:ph type="body" idx="1"/>
          </p:nvPr>
        </p:nvSpPr>
        <p:spPr/>
        <p:txBody>
          <a:bodyPr/>
          <a:lstStyle/>
          <a:p>
            <a:pPr>
              <a:lnSpc>
                <a:spcPct val="80000"/>
              </a:lnSpc>
            </a:pPr>
            <a:r>
              <a:rPr lang="en-US" smtClean="0">
                <a:solidFill>
                  <a:srgbClr val="000000"/>
                </a:solidFill>
                <a:latin typeface="Arial Unicode MS" pitchFamily="34" charset="-128"/>
              </a:rPr>
              <a:t>Một số h</a:t>
            </a:r>
            <a:r>
              <a:rPr lang="en-US" smtClean="0">
                <a:solidFill>
                  <a:srgbClr val="000000"/>
                </a:solidFill>
              </a:rPr>
              <a:t>à</a:t>
            </a:r>
            <a:r>
              <a:rPr lang="en-US" smtClean="0">
                <a:solidFill>
                  <a:srgbClr val="000000"/>
                </a:solidFill>
                <a:latin typeface="Arial Unicode MS" pitchFamily="34" charset="-128"/>
              </a:rPr>
              <a:t>m xử lý trên mảng</a:t>
            </a:r>
          </a:p>
          <a:p>
            <a:pPr lvl="1">
              <a:lnSpc>
                <a:spcPct val="80000"/>
              </a:lnSpc>
            </a:pPr>
            <a:r>
              <a:rPr lang="en-US" sz="1700" b="1" smtClean="0">
                <a:solidFill>
                  <a:srgbClr val="FF9933"/>
                </a:solidFill>
                <a:latin typeface="Arial Unicode MS" pitchFamily="34" charset="-128"/>
              </a:rPr>
              <a:t>count</a:t>
            </a:r>
            <a:r>
              <a:rPr lang="en-US" sz="1700" b="1" smtClean="0">
                <a:solidFill>
                  <a:srgbClr val="3333FF"/>
                </a:solidFill>
                <a:latin typeface="Arial Unicode MS" pitchFamily="34" charset="-128"/>
              </a:rPr>
              <a:t>	</a:t>
            </a:r>
            <a:r>
              <a:rPr lang="en-US" sz="1700" b="1" smtClean="0">
                <a:solidFill>
                  <a:srgbClr val="FF9933"/>
                </a:solidFill>
                <a:latin typeface="Arial Unicode MS" pitchFamily="34" charset="-128"/>
              </a:rPr>
              <a:t>is_array</a:t>
            </a:r>
            <a:r>
              <a:rPr lang="en-US" sz="1700" b="1" smtClean="0">
                <a:solidFill>
                  <a:srgbClr val="3333FF"/>
                </a:solidFill>
                <a:latin typeface="Arial Unicode MS" pitchFamily="34" charset="-128"/>
              </a:rPr>
              <a:t>		</a:t>
            </a:r>
            <a:r>
              <a:rPr lang="en-US" sz="1700" b="1" smtClean="0">
                <a:solidFill>
                  <a:srgbClr val="FF9933"/>
                </a:solidFill>
                <a:latin typeface="Arial Unicode MS" pitchFamily="34" charset="-128"/>
              </a:rPr>
              <a:t>sort</a:t>
            </a:r>
            <a:r>
              <a:rPr lang="en-US" sz="1700" b="1" smtClean="0">
                <a:solidFill>
                  <a:srgbClr val="3333FF"/>
                </a:solidFill>
                <a:latin typeface="Arial Unicode MS" pitchFamily="34" charset="-128"/>
              </a:rPr>
              <a:t>	asort	ksort	usort</a:t>
            </a:r>
          </a:p>
          <a:p>
            <a:pPr lvl="1">
              <a:lnSpc>
                <a:spcPct val="80000"/>
              </a:lnSpc>
            </a:pPr>
            <a:r>
              <a:rPr lang="en-US" sz="1700" b="1" smtClean="0">
                <a:solidFill>
                  <a:srgbClr val="3333FF"/>
                </a:solidFill>
                <a:latin typeface="Arial Unicode MS" pitchFamily="34" charset="-128"/>
              </a:rPr>
              <a:t>min		array_reverse	rsort	arsort	krsprt	uasort</a:t>
            </a:r>
          </a:p>
          <a:p>
            <a:pPr lvl="1">
              <a:lnSpc>
                <a:spcPct val="80000"/>
              </a:lnSpc>
            </a:pPr>
            <a:r>
              <a:rPr lang="en-US" sz="1700" b="1" smtClean="0">
                <a:solidFill>
                  <a:srgbClr val="3333FF"/>
                </a:solidFill>
                <a:latin typeface="Arial Unicode MS" pitchFamily="34" charset="-128"/>
              </a:rPr>
              <a:t>max							uksort</a:t>
            </a:r>
          </a:p>
          <a:p>
            <a:pPr>
              <a:lnSpc>
                <a:spcPct val="80000"/>
              </a:lnSpc>
            </a:pPr>
            <a:endParaRPr lang="en-US" sz="1800" u="sng" smtClean="0">
              <a:latin typeface="Arial Unicode MS" pitchFamily="34" charset="-128"/>
            </a:endParaRPr>
          </a:p>
          <a:p>
            <a:pPr>
              <a:lnSpc>
                <a:spcPct val="80000"/>
              </a:lnSpc>
            </a:pPr>
            <a:r>
              <a:rPr lang="en-US" sz="1800" b="1" u="sng" smtClean="0">
                <a:latin typeface="Arial Unicode MS" pitchFamily="34" charset="-128"/>
              </a:rPr>
              <a:t>V</a:t>
            </a:r>
            <a:r>
              <a:rPr lang="en-US" sz="1800" b="1" u="sng" smtClean="0"/>
              <a:t>í</a:t>
            </a:r>
            <a:r>
              <a:rPr lang="en-US" sz="1800" b="1" u="sng" smtClean="0">
                <a:latin typeface="Arial Unicode MS" pitchFamily="34" charset="-128"/>
              </a:rPr>
              <a:t> dụ:</a:t>
            </a:r>
          </a:p>
          <a:p>
            <a:pPr>
              <a:lnSpc>
                <a:spcPct val="80000"/>
              </a:lnSpc>
              <a:buFont typeface="Wingdings" pitchFamily="2" charset="2"/>
              <a:buNone/>
            </a:pPr>
            <a:r>
              <a:rPr lang="en-US" sz="1800" smtClean="0">
                <a:solidFill>
                  <a:srgbClr val="000000"/>
                </a:solidFill>
                <a:latin typeface="Arial Unicode MS" pitchFamily="34" charset="-128"/>
              </a:rPr>
              <a:t>$dinner = array( 'Sweet Corn and Asparagus',</a:t>
            </a:r>
          </a:p>
          <a:p>
            <a:pPr>
              <a:lnSpc>
                <a:spcPct val="80000"/>
              </a:lnSpc>
              <a:buFont typeface="Wingdings" pitchFamily="2" charset="2"/>
              <a:buNone/>
            </a:pPr>
            <a:r>
              <a:rPr lang="en-US" sz="1800" smtClean="0">
                <a:solidFill>
                  <a:srgbClr val="000000"/>
                </a:solidFill>
                <a:latin typeface="Arial Unicode MS" pitchFamily="34" charset="-128"/>
              </a:rPr>
              <a:t>			'Lemon Chicken', </a:t>
            </a:r>
          </a:p>
          <a:p>
            <a:pPr>
              <a:lnSpc>
                <a:spcPct val="80000"/>
              </a:lnSpc>
              <a:buFont typeface="Wingdings" pitchFamily="2" charset="2"/>
              <a:buNone/>
            </a:pPr>
            <a:r>
              <a:rPr lang="en-US" sz="1800" smtClean="0">
                <a:solidFill>
                  <a:srgbClr val="000000"/>
                </a:solidFill>
                <a:latin typeface="Arial Unicode MS" pitchFamily="34" charset="-128"/>
              </a:rPr>
              <a:t>			'Braised Bamboo Fungus'); </a:t>
            </a:r>
          </a:p>
          <a:p>
            <a:pPr>
              <a:lnSpc>
                <a:spcPct val="80000"/>
              </a:lnSpc>
              <a:buNone/>
            </a:pPr>
            <a:r>
              <a:rPr lang="en-US" sz="1800" smtClean="0">
                <a:solidFill>
                  <a:srgbClr val="3333FF"/>
                </a:solidFill>
              </a:rPr>
              <a:t>sort</a:t>
            </a:r>
            <a:r>
              <a:rPr lang="en-US" sz="1800" smtClean="0"/>
              <a:t>($dinner);</a:t>
            </a:r>
          </a:p>
          <a:p>
            <a:pPr>
              <a:lnSpc>
                <a:spcPct val="80000"/>
              </a:lnSpc>
              <a:buFont typeface="Wingdings" pitchFamily="2" charset="2"/>
              <a:buNone/>
            </a:pPr>
            <a:r>
              <a:rPr lang="en-US" sz="1800" smtClean="0">
                <a:solidFill>
                  <a:srgbClr val="000000"/>
                </a:solidFill>
                <a:latin typeface="Arial Unicode MS" pitchFamily="34" charset="-128"/>
              </a:rPr>
              <a:t>print "I want $dinner[0] and $dinner[1].";</a:t>
            </a:r>
            <a:r>
              <a:rPr lang="en-US" sz="1800" smtClean="0"/>
              <a:t> </a:t>
            </a:r>
          </a:p>
          <a:p>
            <a:pPr>
              <a:lnSpc>
                <a:spcPct val="80000"/>
              </a:lnSpc>
              <a:buFont typeface="Wingdings" pitchFamily="2" charset="2"/>
              <a:buNone/>
            </a:pPr>
            <a:r>
              <a:rPr lang="en-US" sz="1800" smtClean="0"/>
              <a:t>$dishes = </a:t>
            </a:r>
            <a:r>
              <a:rPr lang="en-US" sz="1800" smtClean="0">
                <a:solidFill>
                  <a:srgbClr val="3333FF"/>
                </a:solidFill>
              </a:rPr>
              <a:t>count</a:t>
            </a:r>
            <a:r>
              <a:rPr lang="en-US" sz="1800" smtClean="0"/>
              <a:t>($dinner); </a:t>
            </a:r>
          </a:p>
          <a:p>
            <a:pPr>
              <a:lnSpc>
                <a:spcPct val="80000"/>
              </a:lnSpc>
              <a:buFont typeface="Wingdings" pitchFamily="2" charset="2"/>
              <a:buNone/>
            </a:pPr>
            <a:r>
              <a:rPr lang="en-US" sz="1800" smtClean="0"/>
              <a:t>print $dishes;</a:t>
            </a:r>
          </a:p>
        </p:txBody>
      </p:sp>
      <p:pic>
        <p:nvPicPr>
          <p:cNvPr id="4098" name="Picture 2"/>
          <p:cNvPicPr>
            <a:picLocks noChangeAspect="1" noChangeArrowheads="1"/>
          </p:cNvPicPr>
          <p:nvPr/>
        </p:nvPicPr>
        <p:blipFill>
          <a:blip r:embed="rId3"/>
          <a:srcRect/>
          <a:stretch>
            <a:fillRect/>
          </a:stretch>
        </p:blipFill>
        <p:spPr bwMode="auto">
          <a:xfrm>
            <a:off x="5172576" y="3613234"/>
            <a:ext cx="3790950" cy="208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Mảng - array</a:t>
            </a:r>
            <a:endParaRPr lang="en-US"/>
          </a:p>
        </p:txBody>
      </p:sp>
      <p:sp>
        <p:nvSpPr>
          <p:cNvPr id="3" name="Content Placeholder 2"/>
          <p:cNvSpPr>
            <a:spLocks noGrp="1"/>
          </p:cNvSpPr>
          <p:nvPr>
            <p:ph idx="1"/>
          </p:nvPr>
        </p:nvSpPr>
        <p:spPr/>
        <p:txBody>
          <a:bodyPr/>
          <a:lstStyle/>
          <a:p>
            <a:r>
              <a:rPr lang="en-US" smtClean="0"/>
              <a:t>Một số hàm liên quan đến mảng</a:t>
            </a:r>
          </a:p>
          <a:p>
            <a:pPr lvl="1"/>
            <a:r>
              <a:rPr lang="en-US" sz="1800" smtClean="0">
                <a:solidFill>
                  <a:srgbClr val="3333FF"/>
                </a:solidFill>
              </a:rPr>
              <a:t>reset</a:t>
            </a:r>
            <a:r>
              <a:rPr lang="en-US" sz="1800" smtClean="0"/>
              <a:t>(array)</a:t>
            </a:r>
          </a:p>
          <a:p>
            <a:pPr lvl="1"/>
            <a:r>
              <a:rPr lang="en-US" sz="1800" smtClean="0">
                <a:solidFill>
                  <a:srgbClr val="3333FF"/>
                </a:solidFill>
              </a:rPr>
              <a:t>array_push</a:t>
            </a:r>
            <a:r>
              <a:rPr lang="en-US" sz="1800" smtClean="0"/>
              <a:t>(array, elements) : Thêm elements vào cuối mảng</a:t>
            </a:r>
          </a:p>
          <a:p>
            <a:pPr lvl="1"/>
            <a:r>
              <a:rPr lang="en-US" sz="1800" smtClean="0">
                <a:solidFill>
                  <a:srgbClr val="3333FF"/>
                </a:solidFill>
              </a:rPr>
              <a:t>array_pop</a:t>
            </a:r>
            <a:r>
              <a:rPr lang="en-US" sz="1800" smtClean="0"/>
              <a:t>(array) : Lấy phần tử cuối ra khỏi mảng</a:t>
            </a:r>
          </a:p>
          <a:p>
            <a:pPr lvl="1"/>
            <a:r>
              <a:rPr lang="en-US" sz="1800" smtClean="0">
                <a:solidFill>
                  <a:srgbClr val="3333FF"/>
                </a:solidFill>
              </a:rPr>
              <a:t>array_unshift</a:t>
            </a:r>
            <a:r>
              <a:rPr lang="en-US" sz="1800" smtClean="0"/>
              <a:t>(array, elements) : Thêm elements vào đầu mảng</a:t>
            </a:r>
          </a:p>
          <a:p>
            <a:pPr lvl="1"/>
            <a:r>
              <a:rPr lang="en-US" sz="1800" smtClean="0">
                <a:solidFill>
                  <a:srgbClr val="3333FF"/>
                </a:solidFill>
              </a:rPr>
              <a:t>array_shift</a:t>
            </a:r>
            <a:r>
              <a:rPr lang="en-US" sz="1800" smtClean="0"/>
              <a:t>(array) : Lấy phần tử đầu ra khỏi mảng</a:t>
            </a:r>
          </a:p>
          <a:p>
            <a:pPr lvl="1"/>
            <a:r>
              <a:rPr lang="en-US" sz="1800" smtClean="0">
                <a:solidFill>
                  <a:srgbClr val="3333FF"/>
                </a:solidFill>
              </a:rPr>
              <a:t>array_merge</a:t>
            </a:r>
            <a:r>
              <a:rPr lang="en-US" sz="1800" smtClean="0"/>
              <a:t>(array, array) : kết 2 mảng lại và trả ra mảng mới</a:t>
            </a:r>
          </a:p>
          <a:p>
            <a:pPr lvl="1"/>
            <a:r>
              <a:rPr lang="en-US" sz="1800" smtClean="0">
                <a:solidFill>
                  <a:srgbClr val="3333FF"/>
                </a:solidFill>
              </a:rPr>
              <a:t>shuffle</a:t>
            </a:r>
            <a:r>
              <a:rPr lang="en-US" sz="1800" smtClean="0"/>
              <a:t>(array) : Sort random mảng</a:t>
            </a:r>
          </a:p>
          <a:p>
            <a:pPr lvl="1"/>
            <a:r>
              <a:rPr lang="en-US" sz="1800" smtClean="0">
                <a:solidFill>
                  <a:srgbClr val="3333FF"/>
                </a:solidFill>
              </a:rPr>
              <a:t>sort</a:t>
            </a:r>
            <a:r>
              <a:rPr lang="en-US" sz="1800" smtClean="0"/>
              <a:t>(array, flag) : </a:t>
            </a:r>
            <a:r>
              <a:rPr lang="en-US" sz="1600" smtClean="0"/>
              <a:t>flag = {sort_regular, sort_numeric, sort_string, sort_locale_string} </a:t>
            </a:r>
            <a:endParaRPr lang="en-US" sz="1800" smtClean="0"/>
          </a:p>
          <a:p>
            <a:pPr lvl="1"/>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&amp; Quy ước trong PHP</a:t>
            </a:r>
            <a:endParaRPr lang="en-US"/>
          </a:p>
        </p:txBody>
      </p:sp>
      <p:sp>
        <p:nvSpPr>
          <p:cNvPr id="3" name="Content Placeholder 2"/>
          <p:cNvSpPr>
            <a:spLocks noGrp="1"/>
          </p:cNvSpPr>
          <p:nvPr>
            <p:ph idx="1"/>
          </p:nvPr>
        </p:nvSpPr>
        <p:spPr/>
        <p:txBody>
          <a:bodyPr/>
          <a:lstStyle/>
          <a:p>
            <a:r>
              <a:rPr lang="en-US" smtClean="0"/>
              <a:t>Quy ước</a:t>
            </a:r>
          </a:p>
          <a:p>
            <a:r>
              <a:rPr lang="en-US" smtClean="0"/>
              <a:t>Khai báo biến</a:t>
            </a:r>
          </a:p>
          <a:p>
            <a:r>
              <a:rPr lang="en-US" smtClean="0"/>
              <a:t>Kiểu dữ liệu</a:t>
            </a:r>
          </a:p>
          <a:p>
            <a:r>
              <a:rPr lang="en-US" smtClean="0">
                <a:solidFill>
                  <a:srgbClr val="FF9933"/>
                </a:solidFill>
              </a:rPr>
              <a:t>Toán tử</a:t>
            </a:r>
          </a:p>
          <a:p>
            <a:r>
              <a:rPr lang="en-US" smtClean="0"/>
              <a:t>Cấu trúc điều khiển</a:t>
            </a:r>
          </a:p>
          <a:p>
            <a:r>
              <a:rPr lang="en-US" smtClean="0"/>
              <a:t>Hàm</a:t>
            </a:r>
          </a:p>
          <a:p>
            <a:r>
              <a:rPr lang="en-US" smtClean="0"/>
              <a:t>Lớp đối tượng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Toán tử</a:t>
            </a:r>
            <a:endParaRPr lang="en-US"/>
          </a:p>
        </p:txBody>
      </p:sp>
      <p:graphicFrame>
        <p:nvGraphicFramePr>
          <p:cNvPr id="4" name="Group 33"/>
          <p:cNvGraphicFramePr>
            <a:graphicFrameLocks noGrp="1"/>
          </p:cNvGraphicFramePr>
          <p:nvPr>
            <p:ph idx="1"/>
          </p:nvPr>
        </p:nvGraphicFramePr>
        <p:xfrm>
          <a:off x="403225" y="1503363"/>
          <a:ext cx="7775575" cy="4821873"/>
        </p:xfrm>
        <a:graphic>
          <a:graphicData uri="http://schemas.openxmlformats.org/drawingml/2006/table">
            <a:tbl>
              <a:tblPr/>
              <a:tblGrid>
                <a:gridCol w="1600200"/>
                <a:gridCol w="3582988"/>
                <a:gridCol w="2592387"/>
              </a:tblGrid>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Arial" pitchFamily="34" charset="0"/>
                          <a:ea typeface="MS PGothic" pitchFamily="34" charset="-128"/>
                          <a:cs typeface="Arial" pitchFamily="34" charset="0"/>
                        </a:rPr>
                        <a:t>Loại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Arial" pitchFamily="34" charset="0"/>
                          <a:ea typeface="MS PGothic" pitchFamily="34" charset="-128"/>
                          <a:cs typeface="Arial" pitchFamily="34" charset="0"/>
                        </a:rPr>
                        <a:t>Toán tử</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Arial" pitchFamily="34" charset="0"/>
                          <a:ea typeface="MS PGothic" pitchFamily="34" charset="-128"/>
                          <a:cs typeface="Arial" pitchFamily="34" charset="0"/>
                        </a:rPr>
                        <a:t>Ghi chú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new    .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6DAFD"/>
                    </a:solidFill>
                  </a:tcPr>
                </a:tc>
              </a:tr>
              <a:tr h="542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   [ ]   (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6DAFD"/>
                    </a:solidFill>
                  </a:tcPr>
                </a:tc>
              </a:tr>
              <a:tr h="542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Toán học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   -   *    /   %  ++   --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r h="565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So sánh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&lt;    &gt;    &lt;=     &gt;=   !=   ==  ===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r>
              <a:tr h="6048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Luận lý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&amp;&amp;    ||   ?: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Xử lý bit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      ~     &lt;&lt;     &gt;&gt;      &gt;&gt;&gt;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AND   OR     XOR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FE"/>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Gán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&gt;&gt;=   &lt;&lt;=  &amp;=  |=  ^=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Ép kiểu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(kiểu dữ liệu)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cs typeface="Arial" pitchFamily="34" charset="0"/>
                        </a:rPr>
                        <a:t>(int) (double) (string)…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&amp; Quy ước trong PHP</a:t>
            </a:r>
            <a:endParaRPr lang="en-US"/>
          </a:p>
        </p:txBody>
      </p:sp>
      <p:sp>
        <p:nvSpPr>
          <p:cNvPr id="3" name="Content Placeholder 2"/>
          <p:cNvSpPr>
            <a:spLocks noGrp="1"/>
          </p:cNvSpPr>
          <p:nvPr>
            <p:ph idx="1"/>
          </p:nvPr>
        </p:nvSpPr>
        <p:spPr/>
        <p:txBody>
          <a:bodyPr/>
          <a:lstStyle/>
          <a:p>
            <a:r>
              <a:rPr lang="en-US" smtClean="0"/>
              <a:t>Quy ước</a:t>
            </a:r>
          </a:p>
          <a:p>
            <a:r>
              <a:rPr lang="en-US" smtClean="0"/>
              <a:t>Khai báo biến</a:t>
            </a:r>
          </a:p>
          <a:p>
            <a:r>
              <a:rPr lang="en-US" smtClean="0"/>
              <a:t>Kiểu dữ liệu</a:t>
            </a:r>
          </a:p>
          <a:p>
            <a:r>
              <a:rPr lang="en-US" smtClean="0"/>
              <a:t>Toán tử</a:t>
            </a:r>
          </a:p>
          <a:p>
            <a:r>
              <a:rPr lang="en-US" smtClean="0">
                <a:solidFill>
                  <a:srgbClr val="FF9933"/>
                </a:solidFill>
              </a:rPr>
              <a:t>Cấu trúc điều khiển</a:t>
            </a:r>
          </a:p>
          <a:p>
            <a:r>
              <a:rPr lang="en-US" smtClean="0"/>
              <a:t>Hàm</a:t>
            </a:r>
          </a:p>
          <a:p>
            <a:r>
              <a:rPr lang="en-US" smtClean="0"/>
              <a:t>Lớp đối tượng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điều khiển</a:t>
            </a:r>
            <a:endParaRPr lang="en-US"/>
          </a:p>
        </p:txBody>
      </p:sp>
      <p:sp>
        <p:nvSpPr>
          <p:cNvPr id="3" name="Content Placeholder 2"/>
          <p:cNvSpPr>
            <a:spLocks noGrp="1"/>
          </p:cNvSpPr>
          <p:nvPr>
            <p:ph idx="1"/>
          </p:nvPr>
        </p:nvSpPr>
        <p:spPr/>
        <p:txBody>
          <a:bodyPr/>
          <a:lstStyle/>
          <a:p>
            <a:r>
              <a:rPr lang="en-US" smtClean="0"/>
              <a:t>Điều kiện </a:t>
            </a:r>
            <a:r>
              <a:rPr lang="en-US" smtClean="0">
                <a:solidFill>
                  <a:srgbClr val="3333FF"/>
                </a:solidFill>
              </a:rPr>
              <a:t>if</a:t>
            </a:r>
          </a:p>
          <a:p>
            <a:r>
              <a:rPr lang="en-US" smtClean="0"/>
              <a:t>Điều khiển </a:t>
            </a:r>
            <a:r>
              <a:rPr lang="en-US" smtClean="0">
                <a:solidFill>
                  <a:srgbClr val="3333FF"/>
                </a:solidFill>
              </a:rPr>
              <a:t>switch</a:t>
            </a:r>
          </a:p>
          <a:p>
            <a:r>
              <a:rPr lang="en-US" smtClean="0"/>
              <a:t>Vòng lặp </a:t>
            </a:r>
            <a:r>
              <a:rPr lang="en-US" smtClean="0">
                <a:solidFill>
                  <a:srgbClr val="3333FF"/>
                </a:solidFill>
              </a:rPr>
              <a:t>for</a:t>
            </a:r>
          </a:p>
          <a:p>
            <a:r>
              <a:rPr lang="en-US" smtClean="0"/>
              <a:t>Vòng lặp </a:t>
            </a:r>
            <a:r>
              <a:rPr lang="en-US" smtClean="0">
                <a:solidFill>
                  <a:srgbClr val="3333FF"/>
                </a:solidFill>
              </a:rPr>
              <a:t>while</a:t>
            </a:r>
          </a:p>
          <a:p>
            <a:r>
              <a:rPr lang="en-US" smtClean="0"/>
              <a:t>Vòng lặp </a:t>
            </a:r>
            <a:r>
              <a:rPr lang="en-US" smtClean="0">
                <a:solidFill>
                  <a:srgbClr val="3333FF"/>
                </a:solidFill>
              </a:rPr>
              <a:t>do.. While</a:t>
            </a:r>
          </a:p>
          <a:p>
            <a:r>
              <a:rPr lang="en-US" smtClean="0"/>
              <a:t>Vòng lặp </a:t>
            </a:r>
            <a:r>
              <a:rPr lang="en-US" smtClean="0">
                <a:solidFill>
                  <a:srgbClr val="3333FF"/>
                </a:solidFill>
              </a:rPr>
              <a:t>foreach</a:t>
            </a:r>
          </a:p>
          <a:p>
            <a:endParaRPr lang="en-US" smtClean="0">
              <a:solidFill>
                <a:srgbClr val="3333FF"/>
              </a:solidFill>
            </a:endParaRPr>
          </a:p>
          <a:p>
            <a:r>
              <a:rPr lang="en-US" smtClean="0"/>
              <a:t>Từ khóa </a:t>
            </a:r>
            <a:r>
              <a:rPr lang="en-US" smtClean="0">
                <a:solidFill>
                  <a:srgbClr val="3333FF"/>
                </a:solidFill>
              </a:rPr>
              <a:t>break, continue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C0C0C0"/>
                  </a:outerShdw>
                </a:effectLst>
              </a:rPr>
              <a:t>Điều kiện if</a:t>
            </a:r>
          </a:p>
        </p:txBody>
      </p:sp>
      <p:sp>
        <p:nvSpPr>
          <p:cNvPr id="3" name="Content Placeholder 2"/>
          <p:cNvSpPr>
            <a:spLocks noGrp="1"/>
          </p:cNvSpPr>
          <p:nvPr>
            <p:ph idx="1"/>
          </p:nvPr>
        </p:nvSpPr>
        <p:spPr>
          <a:xfrm>
            <a:off x="403762" y="1503281"/>
            <a:ext cx="4108080" cy="4743140"/>
          </a:xfrm>
          <a:solidFill>
            <a:srgbClr val="99CCFF">
              <a:alpha val="50195"/>
            </a:srgbClr>
          </a:solidFill>
        </p:spPr>
        <p:txBody>
          <a:bodyPr/>
          <a:lstStyle/>
          <a:p>
            <a:pPr>
              <a:buFont typeface="Wingdings" pitchFamily="2" charset="2"/>
              <a:buNone/>
            </a:pPr>
            <a:r>
              <a:rPr lang="en-US" sz="1800" smtClean="0">
                <a:latin typeface="Courier New" pitchFamily="49" charset="0"/>
                <a:cs typeface="Courier New" pitchFamily="49" charset="0"/>
              </a:rPr>
              <a:t>	</a:t>
            </a:r>
            <a:r>
              <a:rPr lang="en-US" sz="1800" b="0" smtClean="0">
                <a:solidFill>
                  <a:srgbClr val="3333FF"/>
                </a:solidFill>
                <a:latin typeface="Courier New" pitchFamily="49" charset="0"/>
                <a:cs typeface="Courier New" pitchFamily="49" charset="0"/>
              </a:rPr>
              <a:t>if</a:t>
            </a: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condition</a:t>
            </a:r>
            <a:r>
              <a:rPr lang="en-US" sz="1800" smtClean="0">
                <a:latin typeface="Courier New" pitchFamily="49" charset="0"/>
                <a:cs typeface="Courier New" pitchFamily="49" charset="0"/>
              </a:rPr>
              <a:t>) </a:t>
            </a:r>
            <a:br>
              <a:rPr lang="en-US" sz="1800" smtClean="0">
                <a:latin typeface="Courier New" pitchFamily="49" charset="0"/>
                <a:cs typeface="Courier New" pitchFamily="49" charset="0"/>
              </a:rPr>
            </a:br>
            <a:r>
              <a:rPr lang="en-US" sz="1800" smtClean="0">
                <a:latin typeface="Courier New" pitchFamily="49" charset="0"/>
                <a:cs typeface="Courier New" pitchFamily="49" charset="0"/>
              </a:rPr>
              <a:t>{</a:t>
            </a:r>
            <a:br>
              <a:rPr lang="en-US" sz="1800" smtClean="0">
                <a:latin typeface="Courier New" pitchFamily="49" charset="0"/>
                <a:cs typeface="Courier New" pitchFamily="49" charset="0"/>
              </a:rPr>
            </a:b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statement[s] if true</a:t>
            </a:r>
            <a:br>
              <a:rPr lang="en-US" sz="1800" i="1" smtClean="0">
                <a:latin typeface="Courier New" pitchFamily="49" charset="0"/>
                <a:cs typeface="Courier New" pitchFamily="49" charset="0"/>
              </a:rPr>
            </a:br>
            <a:r>
              <a:rPr lang="en-US" sz="1800" smtClean="0">
                <a:latin typeface="Courier New" pitchFamily="49" charset="0"/>
                <a:cs typeface="Courier New" pitchFamily="49" charset="0"/>
              </a:rPr>
              <a:t>} </a:t>
            </a:r>
            <a:br>
              <a:rPr lang="en-US" sz="1800" smtClean="0">
                <a:latin typeface="Courier New" pitchFamily="49" charset="0"/>
                <a:cs typeface="Courier New" pitchFamily="49" charset="0"/>
              </a:rPr>
            </a:br>
            <a:r>
              <a:rPr lang="en-US" sz="1800" b="0" smtClean="0">
                <a:solidFill>
                  <a:srgbClr val="3333FF"/>
                </a:solidFill>
                <a:latin typeface="Courier New" pitchFamily="49" charset="0"/>
                <a:cs typeface="Courier New" pitchFamily="49" charset="0"/>
              </a:rPr>
              <a:t>else </a:t>
            </a:r>
            <a:r>
              <a:rPr lang="en-US" sz="1800" i="1" smtClean="0">
                <a:latin typeface="Courier New" pitchFamily="49" charset="0"/>
                <a:cs typeface="Courier New" pitchFamily="49" charset="0"/>
              </a:rPr>
              <a:t>(condition) </a:t>
            </a:r>
            <a:br>
              <a:rPr lang="en-US" sz="1800" i="1" smtClean="0">
                <a:latin typeface="Courier New" pitchFamily="49" charset="0"/>
                <a:cs typeface="Courier New" pitchFamily="49" charset="0"/>
              </a:rPr>
            </a:br>
            <a:r>
              <a:rPr lang="en-US" sz="1800" smtClean="0">
                <a:latin typeface="Courier New" pitchFamily="49" charset="0"/>
                <a:cs typeface="Courier New" pitchFamily="49" charset="0"/>
              </a:rPr>
              <a:t>{</a:t>
            </a:r>
            <a:br>
              <a:rPr lang="en-US" sz="1800" smtClean="0">
                <a:latin typeface="Courier New" pitchFamily="49" charset="0"/>
                <a:cs typeface="Courier New" pitchFamily="49" charset="0"/>
              </a:rPr>
            </a:b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statement[s] if false</a:t>
            </a:r>
            <a:br>
              <a:rPr lang="en-US" sz="1800" i="1" smtClean="0">
                <a:latin typeface="Courier New" pitchFamily="49" charset="0"/>
                <a:cs typeface="Courier New" pitchFamily="49" charset="0"/>
              </a:rPr>
            </a:br>
            <a:r>
              <a:rPr lang="en-US" sz="1800" smtClean="0">
                <a:latin typeface="Courier New" pitchFamily="49" charset="0"/>
                <a:cs typeface="Courier New" pitchFamily="49" charset="0"/>
              </a:rPr>
              <a:t>}</a:t>
            </a:r>
          </a:p>
        </p:txBody>
      </p:sp>
      <p:sp>
        <p:nvSpPr>
          <p:cNvPr id="4" name="Content Placeholder 2"/>
          <p:cNvSpPr txBox="1">
            <a:spLocks/>
          </p:cNvSpPr>
          <p:nvPr/>
        </p:nvSpPr>
        <p:spPr bwMode="auto">
          <a:xfrm>
            <a:off x="4529138" y="1662113"/>
            <a:ext cx="4856162" cy="3859212"/>
          </a:xfrm>
          <a:prstGeom prst="rect">
            <a:avLst/>
          </a:prstGeom>
          <a:noFill/>
          <a:ln w="9525">
            <a:noFill/>
            <a:miter lim="800000"/>
            <a:headEnd/>
            <a:tailEnd/>
          </a:ln>
        </p:spPr>
        <p:txBody>
          <a:bodyPr lIns="91424" tIns="45712" rIns="91424" bIns="45712">
            <a:normAutofit/>
          </a:bodyPr>
          <a:lstStyle/>
          <a:p>
            <a:pPr marL="228600" indent="-228600">
              <a:spcBef>
                <a:spcPct val="35000"/>
              </a:spcBef>
              <a:spcAft>
                <a:spcPct val="15000"/>
              </a:spcAft>
              <a:buClr>
                <a:srgbClr val="6CA6B8"/>
              </a:buClr>
              <a:buFont typeface="Wingdings" pitchFamily="2" charset="2"/>
              <a:buNone/>
            </a:pPr>
            <a:r>
              <a:rPr lang="en-US" sz="2400" u="sng"/>
              <a:t>Ví dụ:</a:t>
            </a:r>
          </a:p>
          <a:p>
            <a:pPr lvl="1" indent="-227013">
              <a:spcBef>
                <a:spcPct val="25000"/>
              </a:spcBef>
              <a:spcAft>
                <a:spcPct val="15000"/>
              </a:spcAft>
              <a:buClr>
                <a:srgbClr val="6CA6B8"/>
              </a:buClr>
              <a:buFont typeface="Arial" pitchFamily="34" charset="0"/>
              <a:buNone/>
            </a:pPr>
            <a:r>
              <a:rPr lang="en-US" sz="2000" b="1">
                <a:solidFill>
                  <a:srgbClr val="3333FF"/>
                </a:solidFill>
                <a:latin typeface="Courier New" pitchFamily="49" charset="0"/>
              </a:rPr>
              <a:t>$</a:t>
            </a:r>
            <a:r>
              <a:rPr lang="en-US" sz="2000" b="1">
                <a:latin typeface="Courier New" pitchFamily="49" charset="0"/>
              </a:rPr>
              <a:t>x = 5;</a:t>
            </a:r>
          </a:p>
          <a:p>
            <a:pPr lvl="1" indent="-227013">
              <a:spcBef>
                <a:spcPct val="25000"/>
              </a:spcBef>
              <a:spcAft>
                <a:spcPct val="15000"/>
              </a:spcAft>
              <a:buClr>
                <a:srgbClr val="6CA6B8"/>
              </a:buClr>
              <a:buFont typeface="Arial" pitchFamily="34" charset="0"/>
              <a:buNone/>
            </a:pPr>
            <a:r>
              <a:rPr lang="en-US" sz="2000" b="1">
                <a:solidFill>
                  <a:srgbClr val="3333FF"/>
                </a:solidFill>
                <a:latin typeface="Courier New" pitchFamily="49" charset="0"/>
              </a:rPr>
              <a:t>if</a:t>
            </a:r>
            <a:r>
              <a:rPr lang="en-US" sz="2000" b="1">
                <a:latin typeface="Courier New" pitchFamily="49" charset="0"/>
              </a:rPr>
              <a:t> ($x &lt; 4)</a:t>
            </a:r>
          </a:p>
          <a:p>
            <a:pPr lvl="1" indent="-227013">
              <a:spcBef>
                <a:spcPct val="25000"/>
              </a:spcBef>
              <a:spcAft>
                <a:spcPct val="15000"/>
              </a:spcAft>
              <a:buClr>
                <a:srgbClr val="6CA6B8"/>
              </a:buClr>
              <a:buFont typeface="Arial" pitchFamily="34" charset="0"/>
              <a:buNone/>
            </a:pPr>
            <a:r>
              <a:rPr lang="en-US" sz="2000" b="1">
                <a:solidFill>
                  <a:srgbClr val="3333FF"/>
                </a:solidFill>
                <a:latin typeface="Courier New" pitchFamily="49" charset="0"/>
              </a:rPr>
              <a:t>	echo</a:t>
            </a:r>
            <a:r>
              <a:rPr lang="en-US" sz="2000" b="1">
                <a:latin typeface="Courier New" pitchFamily="49" charset="0"/>
              </a:rPr>
              <a:t> </a:t>
            </a:r>
            <a:r>
              <a:rPr lang="en-US" sz="1800" b="1">
                <a:latin typeface="Courier New" pitchFamily="49" charset="0"/>
              </a:rPr>
              <a:t>“$x is less than 4”;</a:t>
            </a:r>
          </a:p>
          <a:p>
            <a:pPr lvl="1" indent="-227013">
              <a:spcBef>
                <a:spcPct val="25000"/>
              </a:spcBef>
              <a:spcAft>
                <a:spcPct val="15000"/>
              </a:spcAft>
              <a:buClr>
                <a:srgbClr val="6CA6B8"/>
              </a:buClr>
              <a:buFont typeface="Arial" pitchFamily="34" charset="0"/>
              <a:buNone/>
            </a:pPr>
            <a:r>
              <a:rPr lang="en-US" sz="2000" b="1">
                <a:solidFill>
                  <a:srgbClr val="3333FF"/>
                </a:solidFill>
                <a:latin typeface="Courier New" pitchFamily="49" charset="0"/>
              </a:rPr>
              <a:t>else</a:t>
            </a:r>
          </a:p>
          <a:p>
            <a:pPr lvl="1" indent="-227013">
              <a:spcBef>
                <a:spcPct val="25000"/>
              </a:spcBef>
              <a:spcAft>
                <a:spcPct val="15000"/>
              </a:spcAft>
              <a:buClr>
                <a:srgbClr val="6CA6B8"/>
              </a:buClr>
              <a:buFont typeface="Arial" pitchFamily="34" charset="0"/>
              <a:buNone/>
            </a:pPr>
            <a:r>
              <a:rPr lang="en-US" sz="2000" b="1">
                <a:solidFill>
                  <a:srgbClr val="3333FF"/>
                </a:solidFill>
                <a:latin typeface="Courier New" pitchFamily="49" charset="0"/>
              </a:rPr>
              <a:t>	print</a:t>
            </a:r>
            <a:r>
              <a:rPr lang="en-US" sz="2000" b="1">
                <a:latin typeface="Courier New" pitchFamily="49" charset="0"/>
              </a:rPr>
              <a:t> </a:t>
            </a:r>
            <a:r>
              <a:rPr lang="en-US" sz="1800" b="1">
                <a:latin typeface="Courier New" pitchFamily="49" charset="0"/>
              </a:rPr>
              <a:t>‘$x isn’t less than 4’;</a:t>
            </a:r>
          </a:p>
        </p:txBody>
      </p:sp>
      <p:sp>
        <p:nvSpPr>
          <p:cNvPr id="97286" name="Rectangle 6"/>
          <p:cNvSpPr>
            <a:spLocks noChangeArrowheads="1"/>
          </p:cNvSpPr>
          <p:nvPr/>
        </p:nvSpPr>
        <p:spPr bwMode="auto">
          <a:xfrm>
            <a:off x="2733675" y="5291138"/>
            <a:ext cx="3351213" cy="519112"/>
          </a:xfrm>
          <a:prstGeom prst="rect">
            <a:avLst/>
          </a:prstGeom>
          <a:solidFill>
            <a:srgbClr val="FF3300">
              <a:alpha val="46001"/>
            </a:srgbClr>
          </a:solidFill>
          <a:ln w="9525">
            <a:noFill/>
            <a:miter lim="800000"/>
            <a:headEnd/>
            <a:tailEnd/>
          </a:ln>
          <a:effectLst/>
        </p:spPr>
        <p:txBody>
          <a:bodyPr wrap="none">
            <a:spAutoFit/>
          </a:bodyPr>
          <a:lstStyle/>
          <a:p>
            <a:r>
              <a:rPr lang="en-US" sz="2800" b="1"/>
              <a:t>$x isn’t less than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across)">
                                      <p:cBhvr>
                                        <p:cTn id="7" dur="500"/>
                                        <p:tgtEl>
                                          <p:spTgt spid="3">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heckerboard(across)">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7286"/>
                                        </p:tgtEl>
                                        <p:attrNameLst>
                                          <p:attrName>style.visibility</p:attrName>
                                        </p:attrNameLst>
                                      </p:cBhvr>
                                      <p:to>
                                        <p:strVal val="visible"/>
                                      </p:to>
                                    </p:set>
                                    <p:animEffect transition="in" filter="blinds(horizontal)">
                                      <p:cBhvr>
                                        <p:cTn id="20"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972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mtClean="0">
                <a:effectLst>
                  <a:outerShdw blurRad="38100" dist="38100" dir="2700000" algn="tl">
                    <a:srgbClr val="C0C0C0"/>
                  </a:outerShdw>
                </a:effectLst>
              </a:rPr>
              <a:t>Điều khiển switch</a:t>
            </a:r>
          </a:p>
        </p:txBody>
      </p:sp>
      <p:sp>
        <p:nvSpPr>
          <p:cNvPr id="4" name="Rectangle 3"/>
          <p:cNvSpPr txBox="1">
            <a:spLocks noChangeArrowheads="1"/>
          </p:cNvSpPr>
          <p:nvPr/>
        </p:nvSpPr>
        <p:spPr bwMode="auto">
          <a:xfrm>
            <a:off x="327025" y="1547813"/>
            <a:ext cx="3805238" cy="4819650"/>
          </a:xfrm>
          <a:prstGeom prst="rect">
            <a:avLst/>
          </a:prstGeom>
          <a:solidFill>
            <a:srgbClr val="99CCFF">
              <a:alpha val="50196"/>
            </a:srgbClr>
          </a:solidFill>
          <a:ln w="9525">
            <a:noFill/>
            <a:miter lim="800000"/>
            <a:headEnd/>
            <a:tailEnd/>
          </a:ln>
        </p:spPr>
        <p:txBody>
          <a:bodyPr lIns="91424" tIns="45712" rIns="91424" bIns="45712"/>
          <a:lstStyle/>
          <a:p>
            <a:pPr marL="228600" indent="-228600">
              <a:spcBef>
                <a:spcPct val="35000"/>
              </a:spcBef>
              <a:spcAft>
                <a:spcPct val="15000"/>
              </a:spcAft>
              <a:buClr>
                <a:srgbClr val="6CA6B8"/>
              </a:buClr>
              <a:buFont typeface="Wingdings" pitchFamily="2" charset="2"/>
              <a:buNone/>
            </a:pPr>
            <a:r>
              <a:rPr lang="en-US" sz="1800" b="1">
                <a:solidFill>
                  <a:srgbClr val="3333FF"/>
                </a:solidFill>
                <a:latin typeface="Courier New" pitchFamily="49" charset="0"/>
                <a:cs typeface="Courier New" pitchFamily="49" charset="0"/>
              </a:rPr>
              <a:t>switch</a:t>
            </a:r>
            <a:r>
              <a:rPr lang="en-US" sz="1800" b="1">
                <a:latin typeface="Courier New" pitchFamily="49" charset="0"/>
                <a:cs typeface="Courier New" pitchFamily="49" charset="0"/>
              </a:rPr>
              <a:t> (</a:t>
            </a:r>
            <a:r>
              <a:rPr lang="en-US" sz="1800" i="1">
                <a:latin typeface="Courier New" pitchFamily="49" charset="0"/>
                <a:cs typeface="Courier New" pitchFamily="49" charset="0"/>
              </a:rPr>
              <a:t>expression</a:t>
            </a:r>
            <a:r>
              <a:rPr lang="en-US" sz="1800" b="1">
                <a:latin typeface="Courier New" pitchFamily="49" charset="0"/>
                <a:cs typeface="Courier New" pitchFamily="49" charset="0"/>
              </a:rPr>
              <a:t>) </a:t>
            </a:r>
          </a:p>
          <a:p>
            <a:pPr marL="228600" indent="-228600">
              <a:spcBef>
                <a:spcPct val="35000"/>
              </a:spcBef>
              <a:spcAft>
                <a:spcPct val="15000"/>
              </a:spcAft>
              <a:buClr>
                <a:srgbClr val="6CA6B8"/>
              </a:buClr>
              <a:buFont typeface="Wingdings" pitchFamily="2" charset="2"/>
              <a:buNone/>
            </a:pPr>
            <a:r>
              <a:rPr lang="en-US" sz="1800" b="1">
                <a:latin typeface="Courier New" pitchFamily="49" charset="0"/>
                <a:cs typeface="Courier New" pitchFamily="49" charset="0"/>
              </a:rPr>
              <a:t>{</a:t>
            </a:r>
          </a:p>
          <a:p>
            <a:pPr marL="228600" indent="-228600">
              <a:spcBef>
                <a:spcPct val="35000"/>
              </a:spcBef>
              <a:spcAft>
                <a:spcPct val="15000"/>
              </a:spcAft>
              <a:buClr>
                <a:srgbClr val="6CA6B8"/>
              </a:buClr>
              <a:buFont typeface="Wingdings" pitchFamily="2" charset="2"/>
              <a:buNone/>
            </a:pPr>
            <a:r>
              <a:rPr lang="en-US" sz="1800" b="1">
                <a:latin typeface="Courier New" pitchFamily="49" charset="0"/>
                <a:cs typeface="Courier New" pitchFamily="49" charset="0"/>
              </a:rPr>
              <a:t>	</a:t>
            </a:r>
            <a:r>
              <a:rPr lang="en-US" sz="1800" b="1">
                <a:solidFill>
                  <a:srgbClr val="3333FF"/>
                </a:solidFill>
                <a:latin typeface="Courier New" pitchFamily="49" charset="0"/>
                <a:cs typeface="Courier New" pitchFamily="49" charset="0"/>
              </a:rPr>
              <a:t>case</a:t>
            </a:r>
            <a:r>
              <a:rPr lang="en-US" sz="1800">
                <a:latin typeface="Courier New" pitchFamily="49" charset="0"/>
                <a:cs typeface="Courier New" pitchFamily="49" charset="0"/>
              </a:rPr>
              <a:t> </a:t>
            </a:r>
            <a:r>
              <a:rPr lang="en-US" sz="1800" i="1">
                <a:latin typeface="Courier New" pitchFamily="49" charset="0"/>
                <a:cs typeface="Courier New" pitchFamily="49" charset="0"/>
              </a:rPr>
              <a:t>label</a:t>
            </a:r>
            <a:r>
              <a:rPr lang="en-US" sz="1800">
                <a:latin typeface="Courier New" pitchFamily="49" charset="0"/>
                <a:cs typeface="Courier New" pitchFamily="49" charset="0"/>
              </a:rPr>
              <a:t> </a:t>
            </a:r>
            <a:r>
              <a:rPr lang="en-US" sz="1800" b="1">
                <a:latin typeface="Courier New" pitchFamily="49" charset="0"/>
                <a:cs typeface="Courier New" pitchFamily="49" charset="0"/>
              </a:rPr>
              <a:t>:</a:t>
            </a:r>
          </a:p>
          <a:p>
            <a:pPr marL="228600" indent="-228600">
              <a:spcBef>
                <a:spcPct val="35000"/>
              </a:spcBef>
              <a:spcAft>
                <a:spcPct val="15000"/>
              </a:spcAft>
              <a:buClr>
                <a:srgbClr val="6CA6B8"/>
              </a:buClr>
              <a:buFont typeface="Wingdings" pitchFamily="2" charset="2"/>
              <a:buNone/>
            </a:pPr>
            <a:r>
              <a:rPr lang="en-US" sz="1800">
                <a:latin typeface="Courier New" pitchFamily="49" charset="0"/>
                <a:cs typeface="Courier New" pitchFamily="49" charset="0"/>
              </a:rPr>
              <a:t>       s</a:t>
            </a:r>
            <a:r>
              <a:rPr lang="en-US" sz="1800" i="1">
                <a:latin typeface="Courier New" pitchFamily="49" charset="0"/>
                <a:cs typeface="Courier New" pitchFamily="49" charset="0"/>
              </a:rPr>
              <a:t>tatementlist</a:t>
            </a:r>
          </a:p>
          <a:p>
            <a:pPr marL="228600" indent="-228600">
              <a:spcBef>
                <a:spcPct val="35000"/>
              </a:spcBef>
              <a:spcAft>
                <a:spcPct val="15000"/>
              </a:spcAft>
              <a:buClr>
                <a:srgbClr val="6CA6B8"/>
              </a:buClr>
              <a:buFont typeface="Wingdings" pitchFamily="2" charset="2"/>
              <a:buNone/>
            </a:pPr>
            <a:r>
              <a:rPr lang="en-US" sz="1800" i="1">
                <a:latin typeface="Courier New" pitchFamily="49" charset="0"/>
                <a:cs typeface="Courier New" pitchFamily="49" charset="0"/>
              </a:rPr>
              <a:t>		break;</a:t>
            </a:r>
          </a:p>
          <a:p>
            <a:pPr marL="228600" indent="-228600">
              <a:spcBef>
                <a:spcPct val="35000"/>
              </a:spcBef>
              <a:spcAft>
                <a:spcPct val="15000"/>
              </a:spcAft>
              <a:buClr>
                <a:srgbClr val="6CA6B8"/>
              </a:buClr>
              <a:buFont typeface="Wingdings" pitchFamily="2" charset="2"/>
              <a:buNone/>
            </a:pPr>
            <a:r>
              <a:rPr lang="en-US" sz="1800" i="1">
                <a:latin typeface="Courier New" pitchFamily="49" charset="0"/>
                <a:cs typeface="Courier New" pitchFamily="49" charset="0"/>
              </a:rPr>
              <a:t>	</a:t>
            </a:r>
            <a:r>
              <a:rPr lang="en-US" sz="1800" b="1">
                <a:solidFill>
                  <a:srgbClr val="3333FF"/>
                </a:solidFill>
                <a:latin typeface="Courier New" pitchFamily="49" charset="0"/>
                <a:cs typeface="Courier New" pitchFamily="49" charset="0"/>
              </a:rPr>
              <a:t>case</a:t>
            </a:r>
            <a:r>
              <a:rPr lang="en-US" sz="1800">
                <a:latin typeface="Courier New" pitchFamily="49" charset="0"/>
                <a:cs typeface="Courier New" pitchFamily="49" charset="0"/>
              </a:rPr>
              <a:t> </a:t>
            </a:r>
            <a:r>
              <a:rPr lang="en-US" sz="1800" i="1">
                <a:latin typeface="Courier New" pitchFamily="49" charset="0"/>
                <a:cs typeface="Courier New" pitchFamily="49" charset="0"/>
              </a:rPr>
              <a:t>label</a:t>
            </a:r>
            <a:r>
              <a:rPr lang="en-US" sz="1800">
                <a:latin typeface="Courier New" pitchFamily="49" charset="0"/>
                <a:cs typeface="Courier New" pitchFamily="49" charset="0"/>
              </a:rPr>
              <a:t> </a:t>
            </a:r>
            <a:r>
              <a:rPr lang="en-US" sz="1800" b="1">
                <a:latin typeface="Courier New" pitchFamily="49" charset="0"/>
                <a:cs typeface="Courier New" pitchFamily="49" charset="0"/>
              </a:rPr>
              <a:t>:</a:t>
            </a:r>
          </a:p>
          <a:p>
            <a:pPr marL="228600" indent="-228600">
              <a:spcBef>
                <a:spcPct val="35000"/>
              </a:spcBef>
              <a:spcAft>
                <a:spcPct val="15000"/>
              </a:spcAft>
              <a:buClr>
                <a:srgbClr val="6CA6B8"/>
              </a:buClr>
              <a:buFont typeface="Wingdings" pitchFamily="2" charset="2"/>
              <a:buNone/>
            </a:pPr>
            <a:r>
              <a:rPr lang="en-US" sz="1800" i="1">
                <a:latin typeface="Courier New" pitchFamily="49" charset="0"/>
                <a:cs typeface="Courier New" pitchFamily="49" charset="0"/>
              </a:rPr>
              <a:t>		statementlist</a:t>
            </a:r>
          </a:p>
          <a:p>
            <a:pPr marL="228600" indent="-228600">
              <a:spcBef>
                <a:spcPct val="35000"/>
              </a:spcBef>
              <a:spcAft>
                <a:spcPct val="15000"/>
              </a:spcAft>
              <a:buClr>
                <a:srgbClr val="6CA6B8"/>
              </a:buClr>
              <a:buFont typeface="Wingdings" pitchFamily="2" charset="2"/>
              <a:buNone/>
            </a:pPr>
            <a:r>
              <a:rPr lang="en-US" sz="1800" i="1">
                <a:latin typeface="Courier New" pitchFamily="49" charset="0"/>
                <a:cs typeface="Courier New" pitchFamily="49" charset="0"/>
              </a:rPr>
              <a:t>		break;</a:t>
            </a:r>
          </a:p>
          <a:p>
            <a:pPr marL="228600" indent="-228600">
              <a:spcBef>
                <a:spcPct val="35000"/>
              </a:spcBef>
              <a:spcAft>
                <a:spcPct val="15000"/>
              </a:spcAft>
              <a:buClr>
                <a:srgbClr val="6CA6B8"/>
              </a:buClr>
              <a:buFont typeface="Wingdings" pitchFamily="2" charset="2"/>
              <a:buNone/>
            </a:pPr>
            <a:r>
              <a:rPr lang="en-US" sz="1800" i="1">
                <a:latin typeface="Courier New" pitchFamily="49" charset="0"/>
                <a:cs typeface="Courier New" pitchFamily="49" charset="0"/>
              </a:rPr>
              <a:t>	</a:t>
            </a:r>
            <a:r>
              <a:rPr lang="en-US" sz="1800">
                <a:latin typeface="Courier New" pitchFamily="49" charset="0"/>
                <a:cs typeface="Courier New" pitchFamily="49" charset="0"/>
              </a:rPr>
              <a:t>    ...</a:t>
            </a:r>
          </a:p>
          <a:p>
            <a:pPr marL="228600" indent="-228600">
              <a:spcBef>
                <a:spcPct val="35000"/>
              </a:spcBef>
              <a:spcAft>
                <a:spcPct val="15000"/>
              </a:spcAft>
              <a:buClr>
                <a:srgbClr val="6CA6B8"/>
              </a:buClr>
              <a:buFont typeface="Wingdings" pitchFamily="2" charset="2"/>
              <a:buNone/>
            </a:pPr>
            <a:r>
              <a:rPr lang="en-US" sz="1800">
                <a:latin typeface="Courier New" pitchFamily="49" charset="0"/>
                <a:cs typeface="Courier New" pitchFamily="49" charset="0"/>
              </a:rPr>
              <a:t>  </a:t>
            </a:r>
            <a:r>
              <a:rPr lang="en-US" sz="1800" b="1">
                <a:solidFill>
                  <a:srgbClr val="3333FF"/>
                </a:solidFill>
                <a:latin typeface="Courier New" pitchFamily="49" charset="0"/>
                <a:cs typeface="Courier New" pitchFamily="49" charset="0"/>
              </a:rPr>
              <a:t>default</a:t>
            </a:r>
            <a:r>
              <a:rPr lang="en-US" sz="1800">
                <a:latin typeface="Courier New" pitchFamily="49" charset="0"/>
                <a:cs typeface="Courier New" pitchFamily="49" charset="0"/>
              </a:rPr>
              <a:t> </a:t>
            </a:r>
            <a:r>
              <a:rPr lang="en-US" sz="1800" b="1">
                <a:latin typeface="Courier New" pitchFamily="49" charset="0"/>
                <a:cs typeface="Courier New" pitchFamily="49" charset="0"/>
              </a:rPr>
              <a:t>:</a:t>
            </a:r>
          </a:p>
          <a:p>
            <a:pPr marL="228600" indent="-228600">
              <a:spcBef>
                <a:spcPct val="35000"/>
              </a:spcBef>
              <a:spcAft>
                <a:spcPct val="15000"/>
              </a:spcAft>
              <a:buClr>
                <a:srgbClr val="6CA6B8"/>
              </a:buClr>
              <a:buFont typeface="Wingdings" pitchFamily="2" charset="2"/>
              <a:buNone/>
            </a:pPr>
            <a:r>
              <a:rPr lang="en-US" sz="1800">
                <a:latin typeface="Courier New" pitchFamily="49" charset="0"/>
                <a:cs typeface="Courier New" pitchFamily="49" charset="0"/>
              </a:rPr>
              <a:t>       </a:t>
            </a:r>
            <a:r>
              <a:rPr lang="en-US" sz="1800" i="1">
                <a:latin typeface="Courier New" pitchFamily="49" charset="0"/>
                <a:cs typeface="Courier New" pitchFamily="49" charset="0"/>
              </a:rPr>
              <a:t>statementlist</a:t>
            </a:r>
          </a:p>
          <a:p>
            <a:pPr marL="228600" indent="-228600">
              <a:spcBef>
                <a:spcPct val="35000"/>
              </a:spcBef>
              <a:spcAft>
                <a:spcPct val="15000"/>
              </a:spcAft>
              <a:buClr>
                <a:srgbClr val="6CA6B8"/>
              </a:buClr>
              <a:buFont typeface="Wingdings" pitchFamily="2" charset="2"/>
              <a:buNone/>
            </a:pPr>
            <a:r>
              <a:rPr lang="en-US" sz="1800" b="1">
                <a:latin typeface="Courier New" pitchFamily="49" charset="0"/>
                <a:cs typeface="Courier New" pitchFamily="49" charset="0"/>
              </a:rPr>
              <a:t>}</a:t>
            </a:r>
            <a:r>
              <a:rPr lang="en-US" sz="1800">
                <a:latin typeface="Courier New" pitchFamily="49" charset="0"/>
                <a:cs typeface="Courier New" pitchFamily="49" charset="0"/>
              </a:rPr>
              <a:t> </a:t>
            </a:r>
          </a:p>
        </p:txBody>
      </p:sp>
      <p:sp>
        <p:nvSpPr>
          <p:cNvPr id="98310" name="Rectangle 6"/>
          <p:cNvSpPr>
            <a:spLocks noChangeArrowheads="1"/>
          </p:cNvSpPr>
          <p:nvPr/>
        </p:nvSpPr>
        <p:spPr bwMode="auto">
          <a:xfrm>
            <a:off x="4267200" y="1128713"/>
            <a:ext cx="4235450" cy="5310187"/>
          </a:xfrm>
          <a:prstGeom prst="rect">
            <a:avLst/>
          </a:prstGeom>
          <a:noFill/>
          <a:ln w="9525">
            <a:noFill/>
            <a:miter lim="800000"/>
            <a:headEnd/>
            <a:tailEnd/>
          </a:ln>
          <a:effectLst/>
        </p:spPr>
        <p:txBody>
          <a:bodyPr>
            <a:spAutoFit/>
          </a:bodyPr>
          <a:lstStyle/>
          <a:p>
            <a:r>
              <a:rPr lang="en-US" sz="1800" b="1" u="sng"/>
              <a:t>Ví dụ:</a:t>
            </a:r>
          </a:p>
          <a:p>
            <a:endParaRPr lang="en-US" sz="1800" b="1" u="sng"/>
          </a:p>
          <a:p>
            <a:r>
              <a:rPr lang="en-US" sz="1800" b="1">
                <a:solidFill>
                  <a:srgbClr val="3333FF"/>
                </a:solidFill>
                <a:latin typeface="Courier New" pitchFamily="49" charset="0"/>
              </a:rPr>
              <a:t>$menu = 3;</a:t>
            </a:r>
          </a:p>
          <a:p>
            <a:r>
              <a:rPr lang="en-US" sz="1800" b="1">
                <a:solidFill>
                  <a:srgbClr val="3333FF"/>
                </a:solidFill>
                <a:latin typeface="Courier New" pitchFamily="49" charset="0"/>
              </a:rPr>
              <a:t>switch ($menu){</a:t>
            </a:r>
          </a:p>
          <a:p>
            <a:r>
              <a:rPr lang="en-US" sz="1800" b="1">
                <a:solidFill>
                  <a:srgbClr val="3333FF"/>
                </a:solidFill>
                <a:latin typeface="Courier New" pitchFamily="49" charset="0"/>
              </a:rPr>
              <a:t>  case 1:</a:t>
            </a:r>
          </a:p>
          <a:p>
            <a:r>
              <a:rPr lang="en-US" sz="1800" b="1">
                <a:solidFill>
                  <a:srgbClr val="3333FF"/>
                </a:solidFill>
                <a:latin typeface="Courier New" pitchFamily="49" charset="0"/>
              </a:rPr>
              <a:t>    echo </a:t>
            </a:r>
            <a:r>
              <a:rPr lang="en-US" sz="1800" b="1">
                <a:latin typeface="Courier New" pitchFamily="49" charset="0"/>
              </a:rPr>
              <a:t>"You picked one";</a:t>
            </a:r>
          </a:p>
          <a:p>
            <a:r>
              <a:rPr lang="en-US" sz="1800" b="1">
                <a:solidFill>
                  <a:srgbClr val="3333FF"/>
                </a:solidFill>
                <a:latin typeface="Courier New" pitchFamily="49" charset="0"/>
              </a:rPr>
              <a:t>    break;</a:t>
            </a:r>
          </a:p>
          <a:p>
            <a:r>
              <a:rPr lang="en-US" sz="1800" b="1">
                <a:solidFill>
                  <a:srgbClr val="3333FF"/>
                </a:solidFill>
                <a:latin typeface="Courier New" pitchFamily="49" charset="0"/>
              </a:rPr>
              <a:t>  case 2:</a:t>
            </a:r>
          </a:p>
          <a:p>
            <a:r>
              <a:rPr lang="en-US" sz="1800" b="1">
                <a:solidFill>
                  <a:srgbClr val="3333FF"/>
                </a:solidFill>
                <a:latin typeface="Courier New" pitchFamily="49" charset="0"/>
              </a:rPr>
              <a:t>    echo </a:t>
            </a:r>
            <a:r>
              <a:rPr lang="en-US" sz="1800" b="1">
                <a:latin typeface="Courier New" pitchFamily="49" charset="0"/>
              </a:rPr>
              <a:t>"You picked two";</a:t>
            </a:r>
          </a:p>
          <a:p>
            <a:r>
              <a:rPr lang="en-US" sz="1800" b="1">
                <a:solidFill>
                  <a:srgbClr val="3333FF"/>
                </a:solidFill>
                <a:latin typeface="Courier New" pitchFamily="49" charset="0"/>
              </a:rPr>
              <a:t>    break;</a:t>
            </a:r>
          </a:p>
          <a:p>
            <a:r>
              <a:rPr lang="en-US" sz="1800" b="1">
                <a:solidFill>
                  <a:srgbClr val="3333FF"/>
                </a:solidFill>
                <a:latin typeface="Courier New" pitchFamily="49" charset="0"/>
              </a:rPr>
              <a:t>  case 3:</a:t>
            </a:r>
          </a:p>
          <a:p>
            <a:r>
              <a:rPr lang="en-US" sz="1800" b="1">
                <a:solidFill>
                  <a:srgbClr val="3333FF"/>
                </a:solidFill>
                <a:latin typeface="Courier New" pitchFamily="49" charset="0"/>
              </a:rPr>
              <a:t>    echo </a:t>
            </a:r>
            <a:r>
              <a:rPr lang="en-US" sz="1800" b="1">
                <a:latin typeface="Courier New" pitchFamily="49" charset="0"/>
              </a:rPr>
              <a:t>"You picked three";</a:t>
            </a:r>
          </a:p>
          <a:p>
            <a:r>
              <a:rPr lang="en-US" sz="1800" b="1">
                <a:solidFill>
                  <a:srgbClr val="3333FF"/>
                </a:solidFill>
                <a:latin typeface="Courier New" pitchFamily="49" charset="0"/>
              </a:rPr>
              <a:t>  case 4:</a:t>
            </a:r>
          </a:p>
          <a:p>
            <a:r>
              <a:rPr lang="en-US" sz="1800" b="1">
                <a:solidFill>
                  <a:srgbClr val="3333FF"/>
                </a:solidFill>
                <a:latin typeface="Courier New" pitchFamily="49" charset="0"/>
              </a:rPr>
              <a:t>    echo </a:t>
            </a:r>
            <a:r>
              <a:rPr lang="en-US" sz="1800" b="1">
                <a:latin typeface="Courier New" pitchFamily="49" charset="0"/>
              </a:rPr>
              <a:t>"You picked four";</a:t>
            </a:r>
          </a:p>
          <a:p>
            <a:r>
              <a:rPr lang="en-US" sz="1800" b="1">
                <a:solidFill>
                  <a:srgbClr val="3333FF"/>
                </a:solidFill>
                <a:latin typeface="Courier New" pitchFamily="49" charset="0"/>
              </a:rPr>
              <a:t>    break;</a:t>
            </a:r>
          </a:p>
          <a:p>
            <a:r>
              <a:rPr lang="en-US" sz="1800" b="1">
                <a:solidFill>
                  <a:srgbClr val="3333FF"/>
                </a:solidFill>
                <a:latin typeface="Courier New" pitchFamily="49" charset="0"/>
              </a:rPr>
              <a:t>  default:</a:t>
            </a:r>
          </a:p>
          <a:p>
            <a:r>
              <a:rPr lang="en-US" sz="1800" b="1">
                <a:solidFill>
                  <a:srgbClr val="3333FF"/>
                </a:solidFill>
                <a:latin typeface="Courier New" pitchFamily="49" charset="0"/>
              </a:rPr>
              <a:t>    echo </a:t>
            </a:r>
            <a:r>
              <a:rPr lang="en-US" sz="1800" b="1">
                <a:latin typeface="Courier New" pitchFamily="49" charset="0"/>
              </a:rPr>
              <a:t>"You picked another option";</a:t>
            </a:r>
          </a:p>
          <a:p>
            <a:r>
              <a:rPr lang="en-US" sz="1800" b="1">
                <a:solidFill>
                  <a:srgbClr val="3333FF"/>
                </a:solidFill>
                <a:latin typeface="Courier New" pitchFamily="49" charset="0"/>
              </a:rPr>
              <a:t>}</a:t>
            </a:r>
          </a:p>
        </p:txBody>
      </p:sp>
      <p:sp>
        <p:nvSpPr>
          <p:cNvPr id="98311" name="Rectangle 7"/>
          <p:cNvSpPr>
            <a:spLocks noChangeArrowheads="1"/>
          </p:cNvSpPr>
          <p:nvPr/>
        </p:nvSpPr>
        <p:spPr bwMode="auto">
          <a:xfrm>
            <a:off x="2058988" y="3276600"/>
            <a:ext cx="5032375" cy="466725"/>
          </a:xfrm>
          <a:prstGeom prst="rect">
            <a:avLst/>
          </a:prstGeom>
          <a:solidFill>
            <a:srgbClr val="FF3300">
              <a:alpha val="53000"/>
            </a:srgbClr>
          </a:solidFill>
          <a:ln w="9525">
            <a:solidFill>
              <a:schemeClr val="tx1"/>
            </a:solidFill>
            <a:miter lim="800000"/>
            <a:headEnd/>
            <a:tailEnd/>
          </a:ln>
          <a:effectLst/>
        </p:spPr>
        <p:txBody>
          <a:bodyPr wrap="none">
            <a:spAutoFit/>
          </a:bodyPr>
          <a:lstStyle/>
          <a:p>
            <a:r>
              <a:rPr lang="en-US" sz="2400" b="1"/>
              <a:t>You picked three You picked four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8310"/>
                                        </p:tgtEl>
                                        <p:attrNameLst>
                                          <p:attrName>style.visibility</p:attrName>
                                        </p:attrNameLst>
                                      </p:cBhvr>
                                      <p:to>
                                        <p:strVal val="visible"/>
                                      </p:to>
                                    </p:set>
                                    <p:anim calcmode="lin" valueType="num">
                                      <p:cBhvr additive="base">
                                        <p:cTn id="12" dur="500" fill="hold"/>
                                        <p:tgtEl>
                                          <p:spTgt spid="98310"/>
                                        </p:tgtEl>
                                        <p:attrNameLst>
                                          <p:attrName>ppt_x</p:attrName>
                                        </p:attrNameLst>
                                      </p:cBhvr>
                                      <p:tavLst>
                                        <p:tav tm="0">
                                          <p:val>
                                            <p:strVal val="#ppt_x"/>
                                          </p:val>
                                        </p:tav>
                                        <p:tav tm="100000">
                                          <p:val>
                                            <p:strVal val="#ppt_x"/>
                                          </p:val>
                                        </p:tav>
                                      </p:tavLst>
                                    </p:anim>
                                    <p:anim calcmode="lin" valueType="num">
                                      <p:cBhvr additive="base">
                                        <p:cTn id="13" dur="500" fill="hold"/>
                                        <p:tgtEl>
                                          <p:spTgt spid="983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8311"/>
                                        </p:tgtEl>
                                        <p:attrNameLst>
                                          <p:attrName>style.visibility</p:attrName>
                                        </p:attrNameLst>
                                      </p:cBhvr>
                                      <p:to>
                                        <p:strVal val="visible"/>
                                      </p:to>
                                    </p:set>
                                    <p:animEffect transition="in" filter="blinds(horizontal)">
                                      <p:cBhvr>
                                        <p:cTn id="18" dur="5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8310" grpId="0"/>
      <p:bldP spid="983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Lịch sử phát triển</a:t>
            </a:r>
            <a:endParaRPr lang="en-US"/>
          </a:p>
        </p:txBody>
      </p:sp>
      <p:sp>
        <p:nvSpPr>
          <p:cNvPr id="3" name="Content Placeholder 2"/>
          <p:cNvSpPr>
            <a:spLocks noGrp="1"/>
          </p:cNvSpPr>
          <p:nvPr>
            <p:ph idx="1"/>
          </p:nvPr>
        </p:nvSpPr>
        <p:spPr>
          <a:xfrm>
            <a:off x="685800" y="1588168"/>
            <a:ext cx="7775575" cy="4692316"/>
          </a:xfrm>
        </p:spPr>
        <p:txBody>
          <a:bodyPr>
            <a:noAutofit/>
          </a:bodyPr>
          <a:lstStyle/>
          <a:p>
            <a:pPr>
              <a:lnSpc>
                <a:spcPct val="150000"/>
              </a:lnSpc>
            </a:pPr>
            <a:r>
              <a:rPr lang="en-US" sz="1600" b="1" smtClean="0"/>
              <a:t>PHP : </a:t>
            </a:r>
            <a:r>
              <a:rPr lang="en-US" sz="1600" smtClean="0">
                <a:solidFill>
                  <a:srgbClr val="3333FF"/>
                </a:solidFill>
              </a:rPr>
              <a:t>Rasmus Lerdorf </a:t>
            </a:r>
            <a:r>
              <a:rPr lang="en-US" sz="1600" smtClean="0"/>
              <a:t>in 1994 (được phát triển để phát sinh các form đăng nhập sử dụng giao thức HTTP của Unix)</a:t>
            </a:r>
          </a:p>
          <a:p>
            <a:pPr>
              <a:lnSpc>
                <a:spcPct val="150000"/>
              </a:lnSpc>
            </a:pPr>
            <a:r>
              <a:rPr lang="en-US" sz="1600" b="1" smtClean="0"/>
              <a:t>PHP 2 (1995) : </a:t>
            </a:r>
            <a:r>
              <a:rPr lang="en-US" sz="1600" smtClean="0"/>
              <a:t>Chuyển sang </a:t>
            </a:r>
            <a:r>
              <a:rPr lang="en-US" sz="1600" smtClean="0">
                <a:solidFill>
                  <a:srgbClr val="3333FF"/>
                </a:solidFill>
              </a:rPr>
              <a:t>ngôn ngữ script xử lý trên server</a:t>
            </a:r>
            <a:r>
              <a:rPr lang="en-US" sz="1600" smtClean="0"/>
              <a:t>. Hỗ trợ CSDL, Upload File, khai báo biến, mảng, hàm đệ quy, câu điều kiện, biểu thức, …</a:t>
            </a:r>
          </a:p>
          <a:p>
            <a:pPr>
              <a:lnSpc>
                <a:spcPct val="150000"/>
              </a:lnSpc>
            </a:pPr>
            <a:r>
              <a:rPr lang="en-US" sz="1600" b="1" smtClean="0"/>
              <a:t>PHP 3 (1998) : </a:t>
            </a:r>
            <a:r>
              <a:rPr lang="en-US" sz="1600" smtClean="0"/>
              <a:t>Hỗ trợ ODBC, </a:t>
            </a:r>
            <a:r>
              <a:rPr lang="en-US" sz="1600" smtClean="0">
                <a:solidFill>
                  <a:srgbClr val="3333FF"/>
                </a:solidFill>
              </a:rPr>
              <a:t>đa hệ điều hành</a:t>
            </a:r>
            <a:r>
              <a:rPr lang="en-US" sz="1600" smtClean="0"/>
              <a:t>, giao thức email (SNMP, IMAP), bộ phân tích mã PHP (parser) của </a:t>
            </a:r>
            <a:r>
              <a:rPr lang="en-US" sz="1600" smtClean="0">
                <a:solidFill>
                  <a:srgbClr val="3333FF"/>
                </a:solidFill>
              </a:rPr>
              <a:t>Zeev Suraski </a:t>
            </a:r>
            <a:r>
              <a:rPr lang="en-US" sz="1600" smtClean="0"/>
              <a:t>và </a:t>
            </a:r>
            <a:r>
              <a:rPr lang="en-US" sz="1600" smtClean="0">
                <a:solidFill>
                  <a:srgbClr val="3333FF"/>
                </a:solidFill>
              </a:rPr>
              <a:t>Andi Gutmans</a:t>
            </a:r>
          </a:p>
          <a:p>
            <a:pPr>
              <a:lnSpc>
                <a:spcPct val="150000"/>
              </a:lnSpc>
            </a:pPr>
            <a:r>
              <a:rPr lang="en-US" sz="1600" b="1" smtClean="0"/>
              <a:t>PHP 4 (2000) : </a:t>
            </a:r>
            <a:r>
              <a:rPr lang="en-US" sz="1600" smtClean="0"/>
              <a:t>Trợ thành một thành phần độc lập cho các webserver. Parse đổi tên thành </a:t>
            </a:r>
            <a:r>
              <a:rPr lang="en-US" sz="1600" smtClean="0">
                <a:solidFill>
                  <a:srgbClr val="3333FF"/>
                </a:solidFill>
              </a:rPr>
              <a:t>Zend Engine</a:t>
            </a:r>
            <a:r>
              <a:rPr lang="en-US" sz="1600" smtClean="0"/>
              <a:t>. Bổ sung các tính năng bảo mật cho PHP</a:t>
            </a:r>
          </a:p>
          <a:p>
            <a:pPr>
              <a:lnSpc>
                <a:spcPct val="150000"/>
              </a:lnSpc>
            </a:pPr>
            <a:r>
              <a:rPr lang="en-US" sz="1600" b="1" smtClean="0"/>
              <a:t>PHP 5 (2005) : </a:t>
            </a:r>
            <a:r>
              <a:rPr lang="en-US" sz="1600" smtClean="0"/>
              <a:t>Bổ sung Zend Engine II hỗ trợ </a:t>
            </a:r>
            <a:r>
              <a:rPr lang="en-US" sz="1600" smtClean="0">
                <a:solidFill>
                  <a:srgbClr val="3333FF"/>
                </a:solidFill>
              </a:rPr>
              <a:t>lập trình HĐT</a:t>
            </a:r>
            <a:r>
              <a:rPr lang="en-US" sz="1600" smtClean="0"/>
              <a:t>, </a:t>
            </a:r>
            <a:r>
              <a:rPr lang="en-US" sz="1600" smtClean="0">
                <a:solidFill>
                  <a:srgbClr val="3333FF"/>
                </a:solidFill>
              </a:rPr>
              <a:t>XML</a:t>
            </a:r>
            <a:r>
              <a:rPr lang="en-US" sz="1600" smtClean="0"/>
              <a:t>, </a:t>
            </a:r>
            <a:r>
              <a:rPr lang="en-US" sz="1600" smtClean="0">
                <a:solidFill>
                  <a:srgbClr val="3333FF"/>
                </a:solidFill>
              </a:rPr>
              <a:t>SOAP</a:t>
            </a:r>
            <a:r>
              <a:rPr lang="en-US" sz="1600" smtClean="0"/>
              <a:t> cho Web Services, SQLite</a:t>
            </a:r>
          </a:p>
          <a:p>
            <a:pPr>
              <a:lnSpc>
                <a:spcPct val="150000"/>
              </a:lnSpc>
            </a:pPr>
            <a:r>
              <a:rPr lang="en-US" sz="1600" smtClean="0"/>
              <a:t>Phiên bản mới nhất của PHP là version </a:t>
            </a:r>
            <a:r>
              <a:rPr lang="en-US" sz="1600" smtClean="0">
                <a:solidFill>
                  <a:srgbClr val="3333FF"/>
                </a:solidFill>
              </a:rPr>
              <a:t>PHP 5.2.4 </a:t>
            </a:r>
            <a:r>
              <a:rPr lang="en-US" sz="1600" i="1" smtClean="0"/>
              <a:t>(www.php.net)</a:t>
            </a:r>
            <a:endParaRPr lang="en-US" sz="1600" smtClean="0"/>
          </a:p>
        </p:txBody>
      </p:sp>
      <p:pic>
        <p:nvPicPr>
          <p:cNvPr id="4" name="Picture 3" descr="php.gif"/>
          <p:cNvPicPr>
            <a:picLocks noChangeAspect="1"/>
          </p:cNvPicPr>
          <p:nvPr/>
        </p:nvPicPr>
        <p:blipFill>
          <a:blip r:embed="rId3"/>
          <a:stretch>
            <a:fillRect/>
          </a:stretch>
        </p:blipFill>
        <p:spPr>
          <a:xfrm>
            <a:off x="7414348" y="5592577"/>
            <a:ext cx="1490661" cy="832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lide(fromBottom)">
                                      <p:cBhvr>
                                        <p:cTn id="16" dur="500"/>
                                        <p:tgtEl>
                                          <p:spTgt spid="3">
                                            <p:txEl>
                                              <p:pRg st="2" end="2"/>
                                            </p:txEl>
                                          </p:spTgt>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lide(fromBottom)">
                                      <p:cBhvr>
                                        <p:cTn id="20" dur="500"/>
                                        <p:tgtEl>
                                          <p:spTgt spid="3">
                                            <p:txEl>
                                              <p:pRg st="3" end="3"/>
                                            </p:txEl>
                                          </p:spTgt>
                                        </p:tgtEl>
                                      </p:cBhvr>
                                    </p:animEffect>
                                  </p:childTnLst>
                                </p:cTn>
                              </p:par>
                            </p:childTnLst>
                          </p:cTn>
                        </p:par>
                        <p:par>
                          <p:cTn id="21" fill="hold">
                            <p:stCondLst>
                              <p:cond delay="1500"/>
                            </p:stCondLst>
                            <p:childTnLst>
                              <p:par>
                                <p:cTn id="22" presetID="12" presetClass="entr" presetSubtype="4"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slide(fromBottom)">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slide(fromBottom)">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mtClean="0">
                <a:effectLst>
                  <a:outerShdw blurRad="38100" dist="38100" dir="2700000" algn="tl">
                    <a:srgbClr val="C0C0C0"/>
                  </a:outerShdw>
                </a:effectLst>
              </a:rPr>
              <a:t>Vòng lặp for</a:t>
            </a:r>
          </a:p>
        </p:txBody>
      </p:sp>
      <p:sp>
        <p:nvSpPr>
          <p:cNvPr id="3" name="Content Placeholder 2"/>
          <p:cNvSpPr>
            <a:spLocks noGrp="1"/>
          </p:cNvSpPr>
          <p:nvPr>
            <p:ph idx="4294967295"/>
          </p:nvPr>
        </p:nvSpPr>
        <p:spPr>
          <a:xfrm>
            <a:off x="203200" y="1624013"/>
            <a:ext cx="8724232" cy="1585912"/>
          </a:xfrm>
          <a:solidFill>
            <a:srgbClr val="99CCFF">
              <a:alpha val="50195"/>
            </a:srgbClr>
          </a:solidFill>
        </p:spPr>
        <p:txBody>
          <a:bodyPr/>
          <a:lstStyle/>
          <a:p>
            <a:pPr marL="0">
              <a:buFont typeface="Wingdings" pitchFamily="2" charset="2"/>
              <a:buNone/>
            </a:pPr>
            <a:r>
              <a:rPr lang="en-US" sz="1600" b="0" smtClean="0">
                <a:solidFill>
                  <a:srgbClr val="3333FF"/>
                </a:solidFill>
                <a:latin typeface="Courier New" pitchFamily="49" charset="0"/>
                <a:cs typeface="Courier New" pitchFamily="49" charset="0"/>
              </a:rPr>
              <a:t>	</a:t>
            </a:r>
            <a:r>
              <a:rPr lang="en-US" sz="1600" smtClean="0">
                <a:solidFill>
                  <a:srgbClr val="3333FF"/>
                </a:solidFill>
                <a:latin typeface="Courier New" pitchFamily="49" charset="0"/>
                <a:cs typeface="Courier New" pitchFamily="49" charset="0"/>
              </a:rPr>
              <a:t>for</a:t>
            </a:r>
            <a:r>
              <a:rPr lang="en-US" sz="1600" smtClean="0">
                <a:latin typeface="Courier New" pitchFamily="49" charset="0"/>
                <a:cs typeface="Courier New" pitchFamily="49" charset="0"/>
              </a:rPr>
              <a:t> </a:t>
            </a:r>
            <a:r>
              <a:rPr lang="en-US" sz="1600" b="0" smtClean="0">
                <a:latin typeface="Courier New" pitchFamily="49" charset="0"/>
                <a:cs typeface="Courier New" pitchFamily="49" charset="0"/>
              </a:rPr>
              <a:t>(</a:t>
            </a:r>
            <a:r>
              <a:rPr lang="en-US" sz="1600" smtClean="0">
                <a:latin typeface="Courier New" pitchFamily="49" charset="0"/>
                <a:cs typeface="Courier New" pitchFamily="49" charset="0"/>
              </a:rPr>
              <a:t>[</a:t>
            </a:r>
            <a:r>
              <a:rPr lang="en-US" sz="1600" i="1" smtClean="0">
                <a:latin typeface="Courier New" pitchFamily="49" charset="0"/>
                <a:cs typeface="Courier New" pitchFamily="49" charset="0"/>
              </a:rPr>
              <a:t>initial expression</a:t>
            </a:r>
            <a:r>
              <a:rPr lang="en-US" sz="1600" smtClean="0">
                <a:latin typeface="Courier New" pitchFamily="49" charset="0"/>
                <a:cs typeface="Courier New" pitchFamily="49" charset="0"/>
              </a:rPr>
              <a:t>]</a:t>
            </a:r>
            <a:r>
              <a:rPr lang="en-US" sz="1600" b="0" smtClean="0">
                <a:latin typeface="Courier New" pitchFamily="49" charset="0"/>
                <a:cs typeface="Courier New" pitchFamily="49" charset="0"/>
              </a:rPr>
              <a:t>; </a:t>
            </a:r>
            <a:r>
              <a:rPr lang="en-US" sz="1600" smtClean="0">
                <a:latin typeface="Courier New" pitchFamily="49" charset="0"/>
                <a:cs typeface="Courier New" pitchFamily="49" charset="0"/>
              </a:rPr>
              <a:t>[</a:t>
            </a:r>
            <a:r>
              <a:rPr lang="en-US" sz="1600" i="1" smtClean="0">
                <a:latin typeface="Courier New" pitchFamily="49" charset="0"/>
                <a:cs typeface="Courier New" pitchFamily="49" charset="0"/>
              </a:rPr>
              <a:t>condition</a:t>
            </a:r>
            <a:r>
              <a:rPr lang="en-US" sz="1600" smtClean="0">
                <a:latin typeface="Courier New" pitchFamily="49" charset="0"/>
                <a:cs typeface="Courier New" pitchFamily="49" charset="0"/>
              </a:rPr>
              <a:t>]</a:t>
            </a:r>
            <a:r>
              <a:rPr lang="en-US" sz="1600" b="0" smtClean="0">
                <a:latin typeface="Courier New" pitchFamily="49" charset="0"/>
                <a:cs typeface="Courier New" pitchFamily="49" charset="0"/>
              </a:rPr>
              <a:t>; </a:t>
            </a:r>
            <a:r>
              <a:rPr lang="en-US" sz="1600" smtClean="0">
                <a:latin typeface="Courier New" pitchFamily="49" charset="0"/>
                <a:cs typeface="Courier New" pitchFamily="49" charset="0"/>
              </a:rPr>
              <a:t>[</a:t>
            </a:r>
            <a:r>
              <a:rPr lang="en-US" sz="1600" i="1" smtClean="0">
                <a:latin typeface="Courier New" pitchFamily="49" charset="0"/>
                <a:cs typeface="Courier New" pitchFamily="49" charset="0"/>
              </a:rPr>
              <a:t>update expression</a:t>
            </a:r>
            <a:r>
              <a:rPr lang="en-US" sz="1600" smtClean="0">
                <a:latin typeface="Courier New" pitchFamily="49" charset="0"/>
                <a:cs typeface="Courier New" pitchFamily="49" charset="0"/>
              </a:rPr>
              <a:t>]</a:t>
            </a:r>
            <a:r>
              <a:rPr lang="en-US" sz="1600" b="0" smtClean="0">
                <a:latin typeface="Courier New" pitchFamily="49" charset="0"/>
                <a:cs typeface="Courier New" pitchFamily="49" charset="0"/>
              </a:rPr>
              <a:t>) </a:t>
            </a:r>
          </a:p>
          <a:p>
            <a:pPr marL="0">
              <a:buFont typeface="Wingdings" pitchFamily="2" charset="2"/>
              <a:buNone/>
            </a:pPr>
            <a:r>
              <a:rPr lang="en-US" sz="1600" b="0" smtClean="0">
                <a:latin typeface="Courier New" pitchFamily="49" charset="0"/>
                <a:cs typeface="Courier New" pitchFamily="49" charset="0"/>
              </a:rPr>
              <a:t>	</a:t>
            </a:r>
            <a:r>
              <a:rPr lang="en-US" sz="1600" smtClean="0">
                <a:solidFill>
                  <a:srgbClr val="3333FF"/>
                </a:solidFill>
                <a:latin typeface="Courier New" pitchFamily="49" charset="0"/>
                <a:cs typeface="Courier New" pitchFamily="49" charset="0"/>
              </a:rPr>
              <a:t>{</a:t>
            </a:r>
          </a:p>
          <a:p>
            <a:pPr marL="0">
              <a:buFont typeface="Wingdings" pitchFamily="2" charset="2"/>
              <a:buNone/>
            </a:pPr>
            <a:r>
              <a:rPr lang="en-US" sz="1600" i="1" smtClean="0">
                <a:latin typeface="Courier New" pitchFamily="49" charset="0"/>
                <a:cs typeface="Courier New" pitchFamily="49" charset="0"/>
              </a:rPr>
              <a:t>		statement[s] inside loop</a:t>
            </a:r>
          </a:p>
          <a:p>
            <a:pPr marL="0">
              <a:buFont typeface="Wingdings" pitchFamily="2" charset="2"/>
              <a:buNone/>
            </a:pPr>
            <a:r>
              <a:rPr lang="en-US" sz="1600" b="0" smtClean="0">
                <a:solidFill>
                  <a:srgbClr val="3333FF"/>
                </a:solidFill>
                <a:latin typeface="Courier New" pitchFamily="49" charset="0"/>
                <a:cs typeface="Courier New" pitchFamily="49" charset="0"/>
              </a:rPr>
              <a:t>	</a:t>
            </a:r>
            <a:r>
              <a:rPr lang="en-US" sz="1600" smtClean="0">
                <a:solidFill>
                  <a:srgbClr val="3333FF"/>
                </a:solidFill>
                <a:latin typeface="Courier New" pitchFamily="49" charset="0"/>
                <a:cs typeface="Courier New" pitchFamily="49" charset="0"/>
              </a:rPr>
              <a:t>}</a:t>
            </a:r>
          </a:p>
        </p:txBody>
      </p:sp>
      <p:sp>
        <p:nvSpPr>
          <p:cNvPr id="4" name="Content Placeholder 2"/>
          <p:cNvSpPr txBox="1">
            <a:spLocks/>
          </p:cNvSpPr>
          <p:nvPr/>
        </p:nvSpPr>
        <p:spPr bwMode="auto">
          <a:xfrm>
            <a:off x="1300580" y="3318877"/>
            <a:ext cx="4185820" cy="2778125"/>
          </a:xfrm>
          <a:prstGeom prst="rect">
            <a:avLst/>
          </a:prstGeom>
          <a:noFill/>
          <a:ln w="9525">
            <a:noFill/>
            <a:miter lim="800000"/>
            <a:headEnd/>
            <a:tailEnd/>
          </a:ln>
        </p:spPr>
        <p:txBody>
          <a:bodyPr lIns="91424" tIns="45712" rIns="91424" bIns="45712">
            <a:normAutofit/>
          </a:bodyPr>
          <a:lstStyle/>
          <a:p>
            <a:pPr marL="228600" indent="-228600">
              <a:lnSpc>
                <a:spcPct val="80000"/>
              </a:lnSpc>
              <a:spcBef>
                <a:spcPct val="35000"/>
              </a:spcBef>
              <a:spcAft>
                <a:spcPct val="15000"/>
              </a:spcAft>
              <a:buClr>
                <a:srgbClr val="6CA6B8"/>
              </a:buClr>
              <a:buFont typeface="Wingdings" pitchFamily="2" charset="2"/>
              <a:buChar char="§"/>
            </a:pPr>
            <a:r>
              <a:rPr lang="en-US" sz="2200" b="1" u="sng"/>
              <a:t>Ví dụ:</a:t>
            </a:r>
          </a:p>
          <a:p>
            <a:pPr marL="228600" indent="-228600">
              <a:lnSpc>
                <a:spcPct val="80000"/>
              </a:lnSpc>
              <a:spcBef>
                <a:spcPct val="35000"/>
              </a:spcBef>
              <a:spcAft>
                <a:spcPct val="15000"/>
              </a:spcAft>
              <a:buClr>
                <a:srgbClr val="6CA6B8"/>
              </a:buClr>
              <a:buFont typeface="Wingdings" pitchFamily="2" charset="2"/>
              <a:buNone/>
            </a:pPr>
            <a:r>
              <a:rPr lang="en-US" sz="2000"/>
              <a:t>print “&lt;select&gt;”;</a:t>
            </a:r>
          </a:p>
          <a:p>
            <a:pPr marL="228600" indent="-228600">
              <a:lnSpc>
                <a:spcPct val="80000"/>
              </a:lnSpc>
              <a:spcBef>
                <a:spcPct val="35000"/>
              </a:spcBef>
              <a:spcAft>
                <a:spcPct val="15000"/>
              </a:spcAft>
              <a:buClr>
                <a:srgbClr val="6CA6B8"/>
              </a:buClr>
              <a:buFont typeface="Wingdings" pitchFamily="2" charset="2"/>
              <a:buNone/>
            </a:pPr>
            <a:r>
              <a:rPr lang="en-US" sz="2000">
                <a:solidFill>
                  <a:srgbClr val="3333FF"/>
                </a:solidFill>
              </a:rPr>
              <a:t>for</a:t>
            </a:r>
            <a:r>
              <a:rPr lang="en-US" sz="2000"/>
              <a:t> ($i = 1; $i &lt;= 12; $i++) {</a:t>
            </a:r>
          </a:p>
          <a:p>
            <a:pPr marL="228600" indent="-228600">
              <a:lnSpc>
                <a:spcPct val="80000"/>
              </a:lnSpc>
              <a:spcBef>
                <a:spcPct val="35000"/>
              </a:spcBef>
              <a:spcAft>
                <a:spcPct val="15000"/>
              </a:spcAft>
              <a:buClr>
                <a:srgbClr val="6CA6B8"/>
              </a:buClr>
              <a:buFont typeface="Wingdings" pitchFamily="2" charset="2"/>
              <a:buNone/>
            </a:pPr>
            <a:r>
              <a:rPr lang="en-US" sz="2000"/>
              <a:t>	print “&lt;option&gt;$i&lt;/option&gt;”;</a:t>
            </a:r>
          </a:p>
          <a:p>
            <a:pPr marL="228600" indent="-228600">
              <a:lnSpc>
                <a:spcPct val="80000"/>
              </a:lnSpc>
              <a:spcBef>
                <a:spcPct val="35000"/>
              </a:spcBef>
              <a:spcAft>
                <a:spcPct val="15000"/>
              </a:spcAft>
              <a:buClr>
                <a:srgbClr val="6CA6B8"/>
              </a:buClr>
              <a:buFont typeface="Wingdings" pitchFamily="2" charset="2"/>
              <a:buNone/>
            </a:pPr>
            <a:r>
              <a:rPr lang="en-US" sz="2000"/>
              <a:t>} </a:t>
            </a:r>
          </a:p>
          <a:p>
            <a:pPr marL="228600" indent="-228600">
              <a:lnSpc>
                <a:spcPct val="80000"/>
              </a:lnSpc>
              <a:spcBef>
                <a:spcPct val="35000"/>
              </a:spcBef>
              <a:spcAft>
                <a:spcPct val="15000"/>
              </a:spcAft>
              <a:buClr>
                <a:srgbClr val="6CA6B8"/>
              </a:buClr>
              <a:buFont typeface="Wingdings" pitchFamily="2" charset="2"/>
              <a:buNone/>
            </a:pPr>
            <a:r>
              <a:rPr lang="en-US" sz="2000"/>
              <a:t>print “&lt;/select&gt;”;</a:t>
            </a:r>
          </a:p>
        </p:txBody>
      </p:sp>
      <p:pic>
        <p:nvPicPr>
          <p:cNvPr id="99335" name="Picture 7"/>
          <p:cNvPicPr>
            <a:picLocks noChangeAspect="1" noChangeArrowheads="1"/>
          </p:cNvPicPr>
          <p:nvPr/>
        </p:nvPicPr>
        <p:blipFill>
          <a:blip r:embed="rId3"/>
          <a:srcRect/>
          <a:stretch>
            <a:fillRect/>
          </a:stretch>
        </p:blipFill>
        <p:spPr bwMode="auto">
          <a:xfrm>
            <a:off x="5568867" y="3248526"/>
            <a:ext cx="895350" cy="299962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across)">
                                      <p:cBhvr>
                                        <p:cTn id="7" dur="500"/>
                                        <p:tgtEl>
                                          <p:spTgt spid="3">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heckerboard(across)">
                                      <p:cBhvr>
                                        <p:cTn id="10" dur="500"/>
                                        <p:tgtEl>
                                          <p:spTgt spid="3">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heckerboard(across)">
                                      <p:cBhvr>
                                        <p:cTn id="16" dur="500"/>
                                        <p:tgtEl>
                                          <p:spTgt spid="3">
                                            <p:txEl>
                                              <p:pRg st="2" end="2"/>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heckerboard(across)">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9335"/>
                                        </p:tgtEl>
                                        <p:attrNameLst>
                                          <p:attrName>style.visibility</p:attrName>
                                        </p:attrNameLst>
                                      </p:cBhvr>
                                      <p:to>
                                        <p:strVal val="visible"/>
                                      </p:to>
                                    </p:set>
                                    <p:animEffect transition="in" filter="blinds(horizontal)">
                                      <p:cBhvr>
                                        <p:cTn id="29" dur="500"/>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mtClean="0">
                <a:effectLst>
                  <a:outerShdw blurRad="38100" dist="38100" dir="2700000" algn="tl">
                    <a:srgbClr val="C0C0C0"/>
                  </a:outerShdw>
                </a:effectLst>
              </a:rPr>
              <a:t>Vòng lặp while, do…while</a:t>
            </a:r>
          </a:p>
        </p:txBody>
      </p:sp>
      <p:sp>
        <p:nvSpPr>
          <p:cNvPr id="100355" name="Content Placeholder 2"/>
          <p:cNvSpPr>
            <a:spLocks noGrp="1"/>
          </p:cNvSpPr>
          <p:nvPr>
            <p:ph idx="4294967295"/>
          </p:nvPr>
        </p:nvSpPr>
        <p:spPr>
          <a:xfrm>
            <a:off x="450850" y="2027238"/>
            <a:ext cx="3736139" cy="1843087"/>
          </a:xfrm>
          <a:solidFill>
            <a:srgbClr val="99CCFF">
              <a:alpha val="50195"/>
            </a:srgbClr>
          </a:solidFill>
        </p:spPr>
        <p:txBody>
          <a:bodyPr/>
          <a:lstStyle/>
          <a:p>
            <a:pPr>
              <a:lnSpc>
                <a:spcPct val="90000"/>
              </a:lnSpc>
              <a:buFont typeface="Wingdings" pitchFamily="2" charset="2"/>
              <a:buNone/>
            </a:pPr>
            <a:r>
              <a:rPr lang="en-US" sz="2000" smtClean="0">
                <a:solidFill>
                  <a:srgbClr val="3333FF"/>
                </a:solidFill>
                <a:latin typeface="Courier New" pitchFamily="49" charset="0"/>
                <a:cs typeface="Courier New" pitchFamily="49" charset="0"/>
              </a:rPr>
              <a:t>while</a:t>
            </a:r>
            <a:r>
              <a:rPr lang="en-US" sz="2000" b="0" smtClean="0">
                <a:latin typeface="Courier New" pitchFamily="49" charset="0"/>
                <a:cs typeface="Courier New" pitchFamily="49" charset="0"/>
              </a:rPr>
              <a:t> </a:t>
            </a:r>
            <a:r>
              <a:rPr lang="en-US" sz="2000" smtClean="0">
                <a:latin typeface="Courier New" pitchFamily="49" charset="0"/>
                <a:cs typeface="Courier New" pitchFamily="49" charset="0"/>
              </a:rPr>
              <a:t>(</a:t>
            </a:r>
            <a:r>
              <a:rPr lang="en-US" sz="2000" i="1" smtClean="0">
                <a:latin typeface="Courier New" pitchFamily="49" charset="0"/>
                <a:cs typeface="Courier New" pitchFamily="49" charset="0"/>
              </a:rPr>
              <a:t>expression</a:t>
            </a:r>
            <a:r>
              <a:rPr lang="en-US" sz="2000" smtClean="0">
                <a:latin typeface="Courier New" pitchFamily="49" charset="0"/>
                <a:cs typeface="Courier New" pitchFamily="49" charset="0"/>
              </a:rPr>
              <a:t>) </a:t>
            </a:r>
          </a:p>
          <a:p>
            <a:pPr>
              <a:lnSpc>
                <a:spcPct val="90000"/>
              </a:lnSpc>
              <a:buFont typeface="Wingdings" pitchFamily="2" charset="2"/>
              <a:buNone/>
            </a:pPr>
            <a:r>
              <a:rPr lang="en-US" sz="2000" smtClean="0">
                <a:latin typeface="Courier New" pitchFamily="49" charset="0"/>
                <a:cs typeface="Courier New" pitchFamily="49" charset="0"/>
              </a:rPr>
              <a:t>{</a:t>
            </a:r>
          </a:p>
          <a:p>
            <a:pPr>
              <a:lnSpc>
                <a:spcPct val="90000"/>
              </a:lnSpc>
              <a:buFont typeface="Wingdings" pitchFamily="2" charset="2"/>
              <a:buNone/>
            </a:pPr>
            <a:r>
              <a:rPr lang="en-US" sz="2000" i="1" smtClean="0">
                <a:latin typeface="Courier New" pitchFamily="49" charset="0"/>
                <a:cs typeface="Courier New" pitchFamily="49" charset="0"/>
              </a:rPr>
              <a:t>	statements</a:t>
            </a:r>
            <a:endParaRPr lang="en-US" sz="2000" smtClean="0">
              <a:latin typeface="Courier New" pitchFamily="49" charset="0"/>
              <a:cs typeface="Courier New" pitchFamily="49" charset="0"/>
            </a:endParaRPr>
          </a:p>
          <a:p>
            <a:pPr>
              <a:lnSpc>
                <a:spcPct val="90000"/>
              </a:lnSpc>
              <a:buFont typeface="Wingdings" pitchFamily="2" charset="2"/>
              <a:buNone/>
            </a:pPr>
            <a:r>
              <a:rPr lang="en-US" sz="2000" smtClean="0">
                <a:latin typeface="Courier New" pitchFamily="49" charset="0"/>
                <a:cs typeface="Courier New" pitchFamily="49" charset="0"/>
              </a:rPr>
              <a:t>}</a:t>
            </a:r>
            <a:endParaRPr lang="en-US" smtClean="0"/>
          </a:p>
        </p:txBody>
      </p:sp>
      <p:sp>
        <p:nvSpPr>
          <p:cNvPr id="3" name="Content Placeholder 2"/>
          <p:cNvSpPr>
            <a:spLocks/>
          </p:cNvSpPr>
          <p:nvPr/>
        </p:nvSpPr>
        <p:spPr bwMode="auto">
          <a:xfrm>
            <a:off x="434975" y="4195763"/>
            <a:ext cx="3765550" cy="1822450"/>
          </a:xfrm>
          <a:prstGeom prst="rect">
            <a:avLst/>
          </a:prstGeom>
          <a:solidFill>
            <a:srgbClr val="99CCFF">
              <a:alpha val="50195"/>
            </a:srgbClr>
          </a:solidFill>
          <a:ln w="9525">
            <a:noFill/>
            <a:miter lim="800000"/>
            <a:headEnd/>
            <a:tailEnd/>
          </a:ln>
        </p:spPr>
        <p:txBody>
          <a:bodyPr lIns="91424" tIns="45712" rIns="91424" bIns="45712"/>
          <a:lstStyle/>
          <a:p>
            <a:pPr indent="-228600" eaLnBrk="0" hangingPunct="0">
              <a:spcBef>
                <a:spcPct val="35000"/>
              </a:spcBef>
              <a:spcAft>
                <a:spcPct val="15000"/>
              </a:spcAft>
              <a:buClr>
                <a:srgbClr val="6CA6B8"/>
              </a:buClr>
              <a:buFont typeface="Wingdings" pitchFamily="2" charset="2"/>
              <a:buNone/>
            </a:pPr>
            <a:r>
              <a:rPr lang="en-US" sz="2000" b="1" smtClean="0">
                <a:solidFill>
                  <a:srgbClr val="3333FF"/>
                </a:solidFill>
                <a:latin typeface="Courier New" pitchFamily="49" charset="0"/>
                <a:cs typeface="Courier New" pitchFamily="49" charset="0"/>
              </a:rPr>
              <a:t>do</a:t>
            </a:r>
            <a:r>
              <a:rPr lang="en-US" sz="2000" b="1" smtClean="0">
                <a:latin typeface="Courier New" pitchFamily="49" charset="0"/>
                <a:cs typeface="Courier New" pitchFamily="49" charset="0"/>
              </a:rPr>
              <a:t> </a:t>
            </a:r>
            <a:r>
              <a:rPr lang="en-US" sz="2000" b="1">
                <a:latin typeface="Courier New" pitchFamily="49" charset="0"/>
                <a:cs typeface="Courier New" pitchFamily="49" charset="0"/>
              </a:rPr>
              <a:t/>
            </a:r>
            <a:br>
              <a:rPr lang="en-US" sz="2000" b="1">
                <a:latin typeface="Courier New" pitchFamily="49" charset="0"/>
                <a:cs typeface="Courier New" pitchFamily="49" charset="0"/>
              </a:rPr>
            </a:br>
            <a:r>
              <a:rPr lang="en-US" sz="2000" b="1">
                <a:latin typeface="Courier New" pitchFamily="49" charset="0"/>
                <a:cs typeface="Courier New" pitchFamily="49" charset="0"/>
              </a:rPr>
              <a:t>{</a:t>
            </a:r>
          </a:p>
          <a:p>
            <a:pPr indent="-228600" eaLnBrk="0" hangingPunct="0">
              <a:spcBef>
                <a:spcPct val="35000"/>
              </a:spcBef>
              <a:spcAft>
                <a:spcPct val="15000"/>
              </a:spcAft>
              <a:buClr>
                <a:srgbClr val="6CA6B8"/>
              </a:buClr>
              <a:buFont typeface="Wingdings" pitchFamily="2" charset="2"/>
              <a:buNone/>
            </a:pPr>
            <a:r>
              <a:rPr lang="en-US" sz="2000" b="1">
                <a:latin typeface="Courier New" pitchFamily="49" charset="0"/>
                <a:cs typeface="Courier New" pitchFamily="49" charset="0"/>
              </a:rPr>
              <a:t>	</a:t>
            </a:r>
            <a:r>
              <a:rPr lang="en-US" sz="2000" smtClean="0">
                <a:latin typeface="Courier New" pitchFamily="49" charset="0"/>
                <a:cs typeface="Courier New" pitchFamily="49" charset="0"/>
              </a:rPr>
              <a:t>statements</a:t>
            </a:r>
            <a:endParaRPr lang="en-US" sz="2000">
              <a:latin typeface="Courier New" pitchFamily="49" charset="0"/>
              <a:cs typeface="Courier New" pitchFamily="49" charset="0"/>
            </a:endParaRPr>
          </a:p>
          <a:p>
            <a:pPr indent="-228600" eaLnBrk="0" hangingPunct="0">
              <a:spcBef>
                <a:spcPct val="35000"/>
              </a:spcBef>
              <a:spcAft>
                <a:spcPct val="15000"/>
              </a:spcAft>
              <a:buClr>
                <a:srgbClr val="6CA6B8"/>
              </a:buClr>
              <a:buFont typeface="Wingdings" pitchFamily="2" charset="2"/>
              <a:buNone/>
            </a:pPr>
            <a:r>
              <a:rPr lang="en-US" sz="2000" b="1" smtClean="0">
                <a:latin typeface="Courier New" pitchFamily="49" charset="0"/>
                <a:cs typeface="Courier New" pitchFamily="49" charset="0"/>
              </a:rPr>
              <a:t>}</a:t>
            </a:r>
            <a:r>
              <a:rPr lang="en-US" sz="2000" b="1">
                <a:solidFill>
                  <a:srgbClr val="3333FF"/>
                </a:solidFill>
                <a:latin typeface="Courier New" pitchFamily="49" charset="0"/>
                <a:cs typeface="Courier New" pitchFamily="49" charset="0"/>
              </a:rPr>
              <a:t>while</a:t>
            </a:r>
            <a:r>
              <a:rPr lang="en-US" sz="2000">
                <a:latin typeface="Courier New" pitchFamily="49" charset="0"/>
                <a:cs typeface="Courier New" pitchFamily="49" charset="0"/>
              </a:rPr>
              <a:t> (expression);</a:t>
            </a:r>
          </a:p>
        </p:txBody>
      </p:sp>
      <p:sp>
        <p:nvSpPr>
          <p:cNvPr id="100358" name="Rectangle 6"/>
          <p:cNvSpPr>
            <a:spLocks noChangeArrowheads="1"/>
          </p:cNvSpPr>
          <p:nvPr/>
        </p:nvSpPr>
        <p:spPr bwMode="auto">
          <a:xfrm>
            <a:off x="4340225" y="1920875"/>
            <a:ext cx="3396080" cy="3754874"/>
          </a:xfrm>
          <a:prstGeom prst="rect">
            <a:avLst/>
          </a:prstGeom>
          <a:noFill/>
          <a:ln w="9525">
            <a:noFill/>
            <a:miter lim="800000"/>
            <a:headEnd/>
            <a:tailEnd/>
          </a:ln>
          <a:effectLst/>
        </p:spPr>
        <p:txBody>
          <a:bodyPr wrap="square">
            <a:spAutoFit/>
          </a:bodyPr>
          <a:lstStyle/>
          <a:p>
            <a:r>
              <a:rPr lang="en-US" sz="2000" b="1" u="sng"/>
              <a:t>Ví dụ:</a:t>
            </a:r>
          </a:p>
          <a:p>
            <a:endParaRPr lang="en-US" sz="2000" b="1"/>
          </a:p>
          <a:p>
            <a:r>
              <a:rPr lang="en-US" sz="1800" b="1">
                <a:solidFill>
                  <a:srgbClr val="3333FF"/>
                </a:solidFill>
              </a:rPr>
              <a:t>$i = 1; $j = 9;</a:t>
            </a:r>
          </a:p>
          <a:p>
            <a:endParaRPr lang="en-US" sz="1800" b="1">
              <a:solidFill>
                <a:srgbClr val="3333FF"/>
              </a:solidFill>
            </a:endParaRPr>
          </a:p>
          <a:p>
            <a:r>
              <a:rPr lang="en-US" sz="1800" b="1">
                <a:solidFill>
                  <a:srgbClr val="3333FF"/>
                </a:solidFill>
              </a:rPr>
              <a:t>while ($i &lt;= 10) {</a:t>
            </a:r>
          </a:p>
          <a:p>
            <a:endParaRPr lang="en-US" sz="1800" b="1">
              <a:solidFill>
                <a:srgbClr val="3333FF"/>
              </a:solidFill>
            </a:endParaRPr>
          </a:p>
          <a:p>
            <a:r>
              <a:rPr lang="en-US" sz="1800" b="1">
                <a:solidFill>
                  <a:srgbClr val="3333FF"/>
                </a:solidFill>
              </a:rPr>
              <a:t>    $temp = $i * $j;</a:t>
            </a:r>
          </a:p>
          <a:p>
            <a:endParaRPr lang="en-US" sz="1800" b="1">
              <a:solidFill>
                <a:srgbClr val="3333FF"/>
              </a:solidFill>
            </a:endParaRPr>
          </a:p>
          <a:p>
            <a:r>
              <a:rPr lang="en-US" sz="1800" b="1">
                <a:solidFill>
                  <a:srgbClr val="3333FF"/>
                </a:solidFill>
              </a:rPr>
              <a:t>    print </a:t>
            </a:r>
            <a:r>
              <a:rPr lang="en-US" sz="1800" b="1"/>
              <a:t>“$j * $i = $temp&lt;br&gt;";</a:t>
            </a:r>
          </a:p>
          <a:p>
            <a:endParaRPr lang="en-US" sz="1800" b="1">
              <a:solidFill>
                <a:srgbClr val="3333FF"/>
              </a:solidFill>
            </a:endParaRPr>
          </a:p>
          <a:p>
            <a:r>
              <a:rPr lang="en-US" sz="1800" b="1">
                <a:solidFill>
                  <a:srgbClr val="3333FF"/>
                </a:solidFill>
              </a:rPr>
              <a:t>    $i++;</a:t>
            </a:r>
          </a:p>
          <a:p>
            <a:endParaRPr lang="en-US" sz="1800" b="1">
              <a:solidFill>
                <a:srgbClr val="3333FF"/>
              </a:solidFill>
            </a:endParaRPr>
          </a:p>
          <a:p>
            <a:r>
              <a:rPr lang="en-US" sz="1800" b="1">
                <a:solidFill>
                  <a:srgbClr val="3333FF"/>
                </a:solidFill>
              </a:rPr>
              <a:t>}</a:t>
            </a:r>
          </a:p>
        </p:txBody>
      </p:sp>
      <p:pic>
        <p:nvPicPr>
          <p:cNvPr id="100359" name="Picture 7"/>
          <p:cNvPicPr>
            <a:picLocks noChangeAspect="1" noChangeArrowheads="1"/>
          </p:cNvPicPr>
          <p:nvPr/>
        </p:nvPicPr>
        <p:blipFill>
          <a:blip r:embed="rId3"/>
          <a:srcRect/>
          <a:stretch>
            <a:fillRect/>
          </a:stretch>
        </p:blipFill>
        <p:spPr bwMode="auto">
          <a:xfrm>
            <a:off x="7430002" y="441993"/>
            <a:ext cx="1494878" cy="3757027"/>
          </a:xfrm>
          <a:prstGeom prst="rect">
            <a:avLst/>
          </a:prstGeom>
          <a:noFill/>
          <a:ln w="2857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checkerboard(across)">
                                      <p:cBhvr>
                                        <p:cTn id="7" dur="500"/>
                                        <p:tgtEl>
                                          <p:spTgt spid="1003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heckerboard(across)">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 calcmode="lin" valueType="num">
                                      <p:cBhvr additive="base">
                                        <p:cTn id="17" dur="500" fill="hold"/>
                                        <p:tgtEl>
                                          <p:spTgt spid="100358"/>
                                        </p:tgtEl>
                                        <p:attrNameLst>
                                          <p:attrName>ppt_x</p:attrName>
                                        </p:attrNameLst>
                                      </p:cBhvr>
                                      <p:tavLst>
                                        <p:tav tm="0">
                                          <p:val>
                                            <p:strVal val="#ppt_x"/>
                                          </p:val>
                                        </p:tav>
                                        <p:tav tm="100000">
                                          <p:val>
                                            <p:strVal val="#ppt_x"/>
                                          </p:val>
                                        </p:tav>
                                      </p:tavLst>
                                    </p:anim>
                                    <p:anim calcmode="lin" valueType="num">
                                      <p:cBhvr additive="base">
                                        <p:cTn id="18"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0359"/>
                                        </p:tgtEl>
                                        <p:attrNameLst>
                                          <p:attrName>style.visibility</p:attrName>
                                        </p:attrNameLst>
                                      </p:cBhvr>
                                      <p:to>
                                        <p:strVal val="visible"/>
                                      </p:to>
                                    </p:set>
                                    <p:animEffect transition="in" filter="blinds(horizontal)">
                                      <p:cBhvr>
                                        <p:cTn id="23" dur="500"/>
                                        <p:tgtEl>
                                          <p:spTgt spid="10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p:bldP spid="3" grpId="0" build="p" animBg="1"/>
      <p:bldP spid="1003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3988" y="654962"/>
            <a:ext cx="8245475" cy="498475"/>
          </a:xfrm>
        </p:spPr>
        <p:txBody>
          <a:bodyPr/>
          <a:lstStyle/>
          <a:p>
            <a:r>
              <a:rPr lang="en-US" smtClean="0">
                <a:effectLst>
                  <a:outerShdw blurRad="38100" dist="38100" dir="2700000" algn="tl">
                    <a:srgbClr val="C0C0C0"/>
                  </a:outerShdw>
                </a:effectLst>
              </a:rPr>
              <a:t>Vòng lặp foreach</a:t>
            </a:r>
          </a:p>
        </p:txBody>
      </p:sp>
      <p:sp>
        <p:nvSpPr>
          <p:cNvPr id="3" name="Content Placeholder 2"/>
          <p:cNvSpPr>
            <a:spLocks noGrp="1"/>
          </p:cNvSpPr>
          <p:nvPr>
            <p:ph idx="4294967295"/>
          </p:nvPr>
        </p:nvSpPr>
        <p:spPr>
          <a:xfrm>
            <a:off x="1493838" y="1345524"/>
            <a:ext cx="6145212" cy="1558925"/>
          </a:xfrm>
          <a:solidFill>
            <a:srgbClr val="99CCFF">
              <a:alpha val="50195"/>
            </a:srgbClr>
          </a:solidFill>
        </p:spPr>
        <p:txBody>
          <a:bodyPr/>
          <a:lstStyle/>
          <a:p>
            <a:pPr>
              <a:buFont typeface="Wingdings" pitchFamily="2" charset="2"/>
              <a:buNone/>
            </a:pPr>
            <a:r>
              <a:rPr lang="en-US" sz="1800" b="0" smtClean="0">
                <a:solidFill>
                  <a:srgbClr val="3333FF"/>
                </a:solidFill>
                <a:latin typeface="Courier New" pitchFamily="49" charset="0"/>
                <a:cs typeface="Courier New" pitchFamily="49" charset="0"/>
              </a:rPr>
              <a:t>foreach</a:t>
            </a:r>
            <a:r>
              <a:rPr lang="en-US" sz="1800" smtClean="0">
                <a:latin typeface="Courier New" pitchFamily="49" charset="0"/>
                <a:cs typeface="Courier New" pitchFamily="49" charset="0"/>
              </a:rPr>
              <a:t> (array </a:t>
            </a:r>
            <a:r>
              <a:rPr lang="en-US" sz="1800" b="0" smtClean="0">
                <a:solidFill>
                  <a:srgbClr val="3333FF"/>
                </a:solidFill>
                <a:latin typeface="Courier New" pitchFamily="49" charset="0"/>
                <a:cs typeface="Courier New" pitchFamily="49" charset="0"/>
              </a:rPr>
              <a:t>as</a:t>
            </a: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variable</a:t>
            </a:r>
            <a:r>
              <a:rPr lang="en-US" sz="1800" smtClean="0">
                <a:latin typeface="Courier New" pitchFamily="49" charset="0"/>
                <a:cs typeface="Courier New" pitchFamily="49" charset="0"/>
              </a:rPr>
              <a:t>) </a:t>
            </a:r>
          </a:p>
          <a:p>
            <a:pPr>
              <a:buFont typeface="Wingdings" pitchFamily="2" charset="2"/>
              <a:buNone/>
            </a:pPr>
            <a:r>
              <a:rPr lang="en-US" sz="1800" smtClean="0">
                <a:latin typeface="Courier New" pitchFamily="49" charset="0"/>
                <a:cs typeface="Courier New" pitchFamily="49" charset="0"/>
              </a:rPr>
              <a:t>{</a:t>
            </a:r>
            <a:br>
              <a:rPr lang="en-US" sz="1800" smtClean="0">
                <a:latin typeface="Courier New" pitchFamily="49" charset="0"/>
                <a:cs typeface="Courier New" pitchFamily="49" charset="0"/>
              </a:rPr>
            </a:b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statements</a:t>
            </a:r>
            <a:r>
              <a:rPr lang="en-US" sz="1800" smtClean="0">
                <a:latin typeface="Courier New" pitchFamily="49" charset="0"/>
                <a:cs typeface="Courier New" pitchFamily="49" charset="0"/>
              </a:rPr>
              <a:t> </a:t>
            </a:r>
          </a:p>
          <a:p>
            <a:pPr>
              <a:buFont typeface="Wingdings" pitchFamily="2" charset="2"/>
              <a:buNone/>
            </a:pPr>
            <a:r>
              <a:rPr lang="en-US" sz="1800" smtClean="0">
                <a:latin typeface="Courier New" pitchFamily="49" charset="0"/>
                <a:cs typeface="Courier New" pitchFamily="49" charset="0"/>
              </a:rPr>
              <a:t>}</a:t>
            </a:r>
          </a:p>
        </p:txBody>
      </p:sp>
      <p:sp>
        <p:nvSpPr>
          <p:cNvPr id="102405" name="Rectangle 5"/>
          <p:cNvSpPr>
            <a:spLocks noChangeArrowheads="1"/>
          </p:cNvSpPr>
          <p:nvPr/>
        </p:nvSpPr>
        <p:spPr bwMode="auto">
          <a:xfrm>
            <a:off x="1455738" y="3597435"/>
            <a:ext cx="6533229" cy="2862322"/>
          </a:xfrm>
          <a:prstGeom prst="rect">
            <a:avLst/>
          </a:prstGeom>
          <a:noFill/>
          <a:ln w="9525">
            <a:noFill/>
            <a:miter lim="800000"/>
            <a:headEnd/>
            <a:tailEnd/>
          </a:ln>
          <a:effectLst/>
        </p:spPr>
        <p:txBody>
          <a:bodyPr wrap="square">
            <a:spAutoFit/>
          </a:bodyPr>
          <a:lstStyle/>
          <a:p>
            <a:r>
              <a:rPr lang="en-US" sz="1800" b="1" u="sng"/>
              <a:t>Ví dụ:</a:t>
            </a:r>
          </a:p>
          <a:p>
            <a:endParaRPr lang="en-US" sz="1800" b="1">
              <a:solidFill>
                <a:srgbClr val="3333FF"/>
              </a:solidFill>
            </a:endParaRPr>
          </a:p>
          <a:p>
            <a:r>
              <a:rPr lang="en-US">
                <a:solidFill>
                  <a:srgbClr val="3333FF"/>
                </a:solidFill>
              </a:rPr>
              <a:t>$meal = array(</a:t>
            </a:r>
            <a:r>
              <a:rPr lang="en-US"/>
              <a:t>'breakfast' =&gt; 'Walnut Bun',</a:t>
            </a:r>
          </a:p>
          <a:p>
            <a:r>
              <a:rPr lang="en-US"/>
              <a:t>              'lunch' =&gt; 'Cashew Nuts and White Mushrooms',</a:t>
            </a:r>
          </a:p>
          <a:p>
            <a:r>
              <a:rPr lang="en-US"/>
              <a:t>              'dinner' =&gt; 'Eggplant with Chili Sauce</a:t>
            </a:r>
            <a:r>
              <a:rPr lang="en-US">
                <a:solidFill>
                  <a:srgbClr val="3333FF"/>
                </a:solidFill>
              </a:rPr>
              <a:t>');</a:t>
            </a:r>
          </a:p>
          <a:p>
            <a:endParaRPr lang="en-US">
              <a:solidFill>
                <a:srgbClr val="3333FF"/>
              </a:solidFill>
            </a:endParaRPr>
          </a:p>
          <a:p>
            <a:r>
              <a:rPr lang="en-US">
                <a:solidFill>
                  <a:srgbClr val="3333FF"/>
                </a:solidFill>
              </a:rPr>
              <a:t>print </a:t>
            </a:r>
            <a:r>
              <a:rPr lang="en-US"/>
              <a:t>"&lt;table border=‘1’&gt;\n";</a:t>
            </a:r>
          </a:p>
          <a:p>
            <a:r>
              <a:rPr lang="en-US">
                <a:solidFill>
                  <a:srgbClr val="3333FF"/>
                </a:solidFill>
              </a:rPr>
              <a:t>foreach ($meal </a:t>
            </a:r>
            <a:r>
              <a:rPr lang="en-US">
                <a:solidFill>
                  <a:srgbClr val="C00000"/>
                </a:solidFill>
              </a:rPr>
              <a:t>as</a:t>
            </a:r>
            <a:r>
              <a:rPr lang="en-US">
                <a:solidFill>
                  <a:srgbClr val="3333FF"/>
                </a:solidFill>
              </a:rPr>
              <a:t> $key =&gt; $value) {</a:t>
            </a:r>
          </a:p>
          <a:p>
            <a:r>
              <a:rPr lang="en-US">
                <a:solidFill>
                  <a:srgbClr val="3333FF"/>
                </a:solidFill>
              </a:rPr>
              <a:t>    print </a:t>
            </a:r>
            <a:r>
              <a:rPr lang="en-US"/>
              <a:t>"&lt;tr&gt;&lt;td&gt;$key&lt;/td&gt;&lt;td&gt;$value&lt;/td&gt;&lt;/tr&gt;\n";</a:t>
            </a:r>
          </a:p>
          <a:p>
            <a:r>
              <a:rPr lang="en-US">
                <a:solidFill>
                  <a:srgbClr val="3333FF"/>
                </a:solidFill>
              </a:rPr>
              <a:t>}</a:t>
            </a:r>
          </a:p>
          <a:p>
            <a:r>
              <a:rPr lang="en-US">
                <a:solidFill>
                  <a:srgbClr val="3333FF"/>
                </a:solidFill>
              </a:rPr>
              <a:t>print </a:t>
            </a:r>
            <a:r>
              <a:rPr lang="en-US"/>
              <a:t>'&lt;/table&gt;';</a:t>
            </a:r>
          </a:p>
        </p:txBody>
      </p:sp>
      <p:pic>
        <p:nvPicPr>
          <p:cNvPr id="102406" name="Picture 6"/>
          <p:cNvPicPr>
            <a:picLocks noChangeAspect="1" noChangeArrowheads="1"/>
          </p:cNvPicPr>
          <p:nvPr/>
        </p:nvPicPr>
        <p:blipFill>
          <a:blip r:embed="rId3"/>
          <a:srcRect/>
          <a:stretch>
            <a:fillRect/>
          </a:stretch>
        </p:blipFill>
        <p:spPr bwMode="auto">
          <a:xfrm>
            <a:off x="2611939" y="2799008"/>
            <a:ext cx="4185904" cy="120605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across)">
                                      <p:cBhvr>
                                        <p:cTn id="7" dur="500"/>
                                        <p:tgtEl>
                                          <p:spTgt spid="3">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heckerboard(across)">
                                      <p:cBhvr>
                                        <p:cTn id="10" dur="500"/>
                                        <p:tgtEl>
                                          <p:spTgt spid="3">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heckerboard(across)">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2405"/>
                                        </p:tgtEl>
                                        <p:attrNameLst>
                                          <p:attrName>style.visibility</p:attrName>
                                        </p:attrNameLst>
                                      </p:cBhvr>
                                      <p:to>
                                        <p:strVal val="visible"/>
                                      </p:to>
                                    </p:set>
                                    <p:anim calcmode="lin" valueType="num">
                                      <p:cBhvr additive="base">
                                        <p:cTn id="21" dur="500" fill="hold"/>
                                        <p:tgtEl>
                                          <p:spTgt spid="102405"/>
                                        </p:tgtEl>
                                        <p:attrNameLst>
                                          <p:attrName>ppt_x</p:attrName>
                                        </p:attrNameLst>
                                      </p:cBhvr>
                                      <p:tavLst>
                                        <p:tav tm="0">
                                          <p:val>
                                            <p:strVal val="#ppt_x"/>
                                          </p:val>
                                        </p:tav>
                                        <p:tav tm="100000">
                                          <p:val>
                                            <p:strVal val="#ppt_x"/>
                                          </p:val>
                                        </p:tav>
                                      </p:tavLst>
                                    </p:anim>
                                    <p:anim calcmode="lin" valueType="num">
                                      <p:cBhvr additive="base">
                                        <p:cTn id="22"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06"/>
                                        </p:tgtEl>
                                        <p:attrNameLst>
                                          <p:attrName>style.visibility</p:attrName>
                                        </p:attrNameLst>
                                      </p:cBhvr>
                                      <p:to>
                                        <p:strVal val="visible"/>
                                      </p:to>
                                    </p:set>
                                    <p:animEffect transition="in" filter="blinds(horizontal)">
                                      <p:cBhvr>
                                        <p:cTn id="27"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024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&amp; Quy ước trong PHP</a:t>
            </a:r>
            <a:endParaRPr lang="en-US"/>
          </a:p>
        </p:txBody>
      </p:sp>
      <p:sp>
        <p:nvSpPr>
          <p:cNvPr id="3" name="Content Placeholder 2"/>
          <p:cNvSpPr>
            <a:spLocks noGrp="1"/>
          </p:cNvSpPr>
          <p:nvPr>
            <p:ph idx="1"/>
          </p:nvPr>
        </p:nvSpPr>
        <p:spPr/>
        <p:txBody>
          <a:bodyPr/>
          <a:lstStyle/>
          <a:p>
            <a:r>
              <a:rPr lang="en-US" smtClean="0"/>
              <a:t>Quy ước</a:t>
            </a:r>
          </a:p>
          <a:p>
            <a:r>
              <a:rPr lang="en-US" smtClean="0"/>
              <a:t>Khai báo biến</a:t>
            </a:r>
          </a:p>
          <a:p>
            <a:r>
              <a:rPr lang="en-US" smtClean="0"/>
              <a:t>Kiểu dữ liệu</a:t>
            </a:r>
          </a:p>
          <a:p>
            <a:r>
              <a:rPr lang="en-US" smtClean="0"/>
              <a:t>Toán tử</a:t>
            </a:r>
          </a:p>
          <a:p>
            <a:r>
              <a:rPr lang="en-US" smtClean="0"/>
              <a:t>Cấu trúc điều khiển</a:t>
            </a:r>
          </a:p>
          <a:p>
            <a:r>
              <a:rPr lang="en-US" smtClean="0">
                <a:solidFill>
                  <a:srgbClr val="FF9933"/>
                </a:solidFill>
              </a:rPr>
              <a:t>Hàm</a:t>
            </a:r>
          </a:p>
          <a:p>
            <a:r>
              <a:rPr lang="en-US" smtClean="0"/>
              <a:t>Lớp đối tượng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mtClean="0">
                <a:effectLst>
                  <a:outerShdw blurRad="50800" dist="38100" dir="2700000" algn="tl" rotWithShape="0">
                    <a:schemeClr val="bg1">
                      <a:lumMod val="65000"/>
                      <a:alpha val="40000"/>
                    </a:schemeClr>
                  </a:outerShdw>
                </a:effectLst>
              </a:rPr>
              <a:t>Hàm - function</a:t>
            </a:r>
          </a:p>
        </p:txBody>
      </p:sp>
      <p:sp>
        <p:nvSpPr>
          <p:cNvPr id="3" name="Content Placeholder 2"/>
          <p:cNvSpPr>
            <a:spLocks noGrp="1"/>
          </p:cNvSpPr>
          <p:nvPr>
            <p:ph idx="4294967295"/>
          </p:nvPr>
        </p:nvSpPr>
        <p:spPr>
          <a:xfrm>
            <a:off x="685800" y="1776413"/>
            <a:ext cx="7775575" cy="1598612"/>
          </a:xfrm>
          <a:solidFill>
            <a:srgbClr val="99CCFF">
              <a:alpha val="50195"/>
            </a:srgbClr>
          </a:solidFill>
        </p:spPr>
        <p:txBody>
          <a:bodyPr/>
          <a:lstStyle/>
          <a:p>
            <a:pPr marL="0">
              <a:buFont typeface="Wingdings" pitchFamily="2" charset="2"/>
              <a:buNone/>
            </a:pPr>
            <a:r>
              <a:rPr lang="en-US" sz="1800" i="1" smtClean="0">
                <a:solidFill>
                  <a:srgbClr val="3333FF"/>
                </a:solidFill>
                <a:latin typeface="Courier New" pitchFamily="49" charset="0"/>
                <a:cs typeface="Courier New" pitchFamily="49" charset="0"/>
              </a:rPr>
              <a:t>function</a:t>
            </a:r>
            <a:r>
              <a:rPr lang="en-US" sz="1800" i="1" smtClean="0">
                <a:latin typeface="Courier New" pitchFamily="49" charset="0"/>
                <a:cs typeface="Courier New" pitchFamily="49" charset="0"/>
              </a:rPr>
              <a:t> functionName </a:t>
            </a:r>
            <a:r>
              <a:rPr lang="en-US" sz="1800" smtClean="0">
                <a:latin typeface="Courier New" pitchFamily="49" charset="0"/>
                <a:cs typeface="Courier New" pitchFamily="49" charset="0"/>
              </a:rPr>
              <a:t>([</a:t>
            </a:r>
            <a:r>
              <a:rPr lang="en-US" sz="1800" i="1" smtClean="0">
                <a:latin typeface="Courier New" pitchFamily="49" charset="0"/>
                <a:cs typeface="Courier New" pitchFamily="49" charset="0"/>
              </a:rPr>
              <a:t>parameter1</a:t>
            </a:r>
            <a:r>
              <a:rPr lang="en-US" sz="1800" smtClean="0">
                <a:latin typeface="Courier New" pitchFamily="49" charset="0"/>
                <a:cs typeface="Courier New" pitchFamily="49" charset="0"/>
              </a:rPr>
              <a:t>]...[,</a:t>
            </a:r>
            <a:r>
              <a:rPr lang="en-US" sz="1800" i="1" smtClean="0">
                <a:latin typeface="Courier New" pitchFamily="49" charset="0"/>
                <a:cs typeface="Courier New" pitchFamily="49" charset="0"/>
              </a:rPr>
              <a:t>parameterN</a:t>
            </a:r>
            <a:r>
              <a:rPr lang="en-US" sz="1800" smtClean="0">
                <a:latin typeface="Courier New" pitchFamily="49" charset="0"/>
                <a:cs typeface="Courier New" pitchFamily="49" charset="0"/>
              </a:rPr>
              <a:t>]) </a:t>
            </a:r>
            <a:br>
              <a:rPr lang="en-US" sz="1800" smtClean="0">
                <a:latin typeface="Courier New" pitchFamily="49" charset="0"/>
                <a:cs typeface="Courier New" pitchFamily="49" charset="0"/>
              </a:rPr>
            </a:br>
            <a:r>
              <a:rPr lang="en-US" sz="1800" smtClean="0">
                <a:latin typeface="Courier New" pitchFamily="49" charset="0"/>
                <a:cs typeface="Courier New" pitchFamily="49" charset="0"/>
              </a:rPr>
              <a:t>{</a:t>
            </a:r>
          </a:p>
          <a:p>
            <a:pPr marL="0">
              <a:buFont typeface="Wingdings" pitchFamily="2" charset="2"/>
              <a:buNone/>
            </a:pPr>
            <a:r>
              <a:rPr lang="en-US" sz="1800" i="1" smtClean="0">
                <a:latin typeface="Courier New" pitchFamily="49" charset="0"/>
                <a:cs typeface="Courier New" pitchFamily="49" charset="0"/>
              </a:rPr>
              <a:t>	statement[s] ;</a:t>
            </a:r>
          </a:p>
          <a:p>
            <a:pPr marL="0">
              <a:buFont typeface="Wingdings" pitchFamily="2" charset="2"/>
              <a:buNone/>
            </a:pPr>
            <a:r>
              <a:rPr lang="en-US" sz="1800" smtClean="0">
                <a:latin typeface="Courier New" pitchFamily="49" charset="0"/>
                <a:cs typeface="Courier New" pitchFamily="49" charset="0"/>
              </a:rPr>
              <a:t>}</a:t>
            </a:r>
          </a:p>
          <a:p>
            <a:pPr marL="0">
              <a:buFont typeface="Wingdings" pitchFamily="2" charset="2"/>
              <a:buNone/>
            </a:pPr>
            <a:endParaRPr lang="en-US" sz="1800" smtClean="0">
              <a:latin typeface="Courier New" pitchFamily="49" charset="0"/>
              <a:cs typeface="Courier New" pitchFamily="49" charset="0"/>
            </a:endParaRPr>
          </a:p>
        </p:txBody>
      </p:sp>
      <p:sp>
        <p:nvSpPr>
          <p:cNvPr id="4" name="Content Placeholder 2"/>
          <p:cNvSpPr txBox="1">
            <a:spLocks/>
          </p:cNvSpPr>
          <p:nvPr/>
        </p:nvSpPr>
        <p:spPr bwMode="auto">
          <a:xfrm>
            <a:off x="698500" y="4035425"/>
            <a:ext cx="7775575" cy="1974850"/>
          </a:xfrm>
          <a:prstGeom prst="rect">
            <a:avLst/>
          </a:prstGeom>
          <a:solidFill>
            <a:srgbClr val="99CCFF">
              <a:alpha val="50196"/>
            </a:srgbClr>
          </a:solidFill>
          <a:ln w="9525">
            <a:noFill/>
            <a:miter lim="800000"/>
            <a:headEnd/>
            <a:tailEnd/>
          </a:ln>
        </p:spPr>
        <p:txBody>
          <a:bodyPr lIns="91424" tIns="45712" rIns="91424" bIns="45712"/>
          <a:lstStyle/>
          <a:p>
            <a:pPr indent="-228600">
              <a:spcBef>
                <a:spcPct val="35000"/>
              </a:spcBef>
              <a:spcAft>
                <a:spcPct val="15000"/>
              </a:spcAft>
              <a:buClr>
                <a:srgbClr val="6CA6B8"/>
              </a:buClr>
              <a:buFont typeface="Wingdings" pitchFamily="2" charset="2"/>
              <a:buNone/>
            </a:pPr>
            <a:r>
              <a:rPr lang="en-US" sz="1800" i="1" smtClean="0">
                <a:solidFill>
                  <a:srgbClr val="3333FF"/>
                </a:solidFill>
                <a:latin typeface="Courier New" pitchFamily="49" charset="0"/>
                <a:cs typeface="Courier New" pitchFamily="49" charset="0"/>
              </a:rPr>
              <a:t>function</a:t>
            </a:r>
            <a:r>
              <a:rPr lang="en-US" sz="1800" i="1" smtClean="0">
                <a:latin typeface="Courier New" pitchFamily="49" charset="0"/>
                <a:cs typeface="Courier New" pitchFamily="49" charset="0"/>
              </a:rPr>
              <a:t> </a:t>
            </a:r>
            <a:r>
              <a:rPr lang="en-US" sz="1800" i="1">
                <a:latin typeface="Courier New" pitchFamily="49" charset="0"/>
                <a:cs typeface="Courier New" pitchFamily="49" charset="0"/>
              </a:rPr>
              <a:t>functionName </a:t>
            </a:r>
            <a:r>
              <a:rPr lang="en-US" sz="1800">
                <a:latin typeface="Courier New" pitchFamily="49" charset="0"/>
                <a:cs typeface="Courier New" pitchFamily="49" charset="0"/>
              </a:rPr>
              <a:t>([</a:t>
            </a:r>
            <a:r>
              <a:rPr lang="en-US" sz="1800" i="1">
                <a:latin typeface="Courier New" pitchFamily="49" charset="0"/>
                <a:cs typeface="Courier New" pitchFamily="49" charset="0"/>
              </a:rPr>
              <a:t>parameter1</a:t>
            </a:r>
            <a:r>
              <a:rPr lang="en-US" sz="1800">
                <a:latin typeface="Courier New" pitchFamily="49" charset="0"/>
                <a:cs typeface="Courier New" pitchFamily="49" charset="0"/>
              </a:rPr>
              <a:t>]...[,</a:t>
            </a:r>
            <a:r>
              <a:rPr lang="en-US" sz="1800" i="1">
                <a:latin typeface="Courier New" pitchFamily="49" charset="0"/>
                <a:cs typeface="Courier New" pitchFamily="49" charset="0"/>
              </a:rPr>
              <a:t>parameterN</a:t>
            </a:r>
            <a:r>
              <a:rPr lang="en-US" sz="1800">
                <a:latin typeface="Courier New" pitchFamily="49" charset="0"/>
                <a:cs typeface="Courier New" pitchFamily="49" charset="0"/>
              </a:rPr>
              <a:t>]) </a:t>
            </a:r>
            <a:br>
              <a:rPr lang="en-US" sz="1800">
                <a:latin typeface="Courier New" pitchFamily="49" charset="0"/>
                <a:cs typeface="Courier New" pitchFamily="49" charset="0"/>
              </a:rPr>
            </a:br>
            <a:r>
              <a:rPr lang="en-US" sz="1800">
                <a:latin typeface="Courier New" pitchFamily="49" charset="0"/>
                <a:cs typeface="Courier New" pitchFamily="49" charset="0"/>
              </a:rPr>
              <a:t>{</a:t>
            </a:r>
          </a:p>
          <a:p>
            <a:pPr indent="-228600">
              <a:spcBef>
                <a:spcPct val="35000"/>
              </a:spcBef>
              <a:spcAft>
                <a:spcPct val="15000"/>
              </a:spcAft>
              <a:buClr>
                <a:srgbClr val="6CA6B8"/>
              </a:buClr>
              <a:buFont typeface="Wingdings" pitchFamily="2" charset="2"/>
              <a:buNone/>
            </a:pPr>
            <a:r>
              <a:rPr lang="en-US" sz="1800" i="1">
                <a:latin typeface="Courier New" pitchFamily="49" charset="0"/>
                <a:cs typeface="Courier New" pitchFamily="49" charset="0"/>
              </a:rPr>
              <a:t>	</a:t>
            </a:r>
            <a:r>
              <a:rPr lang="en-US" sz="1800" i="1" smtClean="0">
                <a:latin typeface="Courier New" pitchFamily="49" charset="0"/>
                <a:cs typeface="Courier New" pitchFamily="49" charset="0"/>
              </a:rPr>
              <a:t>statement[s</a:t>
            </a:r>
            <a:r>
              <a:rPr lang="en-US" sz="1800" i="1">
                <a:latin typeface="Courier New" pitchFamily="49" charset="0"/>
                <a:cs typeface="Courier New" pitchFamily="49" charset="0"/>
              </a:rPr>
              <a:t>] ;</a:t>
            </a:r>
          </a:p>
          <a:p>
            <a:pPr indent="-228600">
              <a:spcBef>
                <a:spcPct val="35000"/>
              </a:spcBef>
              <a:spcAft>
                <a:spcPct val="15000"/>
              </a:spcAft>
              <a:buClr>
                <a:srgbClr val="6CA6B8"/>
              </a:buClr>
              <a:buFont typeface="Wingdings" pitchFamily="2" charset="2"/>
              <a:buNone/>
            </a:pPr>
            <a:r>
              <a:rPr lang="en-US" sz="1800" i="1">
                <a:latin typeface="Courier New" pitchFamily="49" charset="0"/>
                <a:cs typeface="Courier New" pitchFamily="49" charset="0"/>
              </a:rPr>
              <a:t>	</a:t>
            </a:r>
            <a:r>
              <a:rPr lang="en-US" sz="1800" i="1" smtClean="0">
                <a:solidFill>
                  <a:srgbClr val="3333FF"/>
                </a:solidFill>
                <a:latin typeface="Courier New" pitchFamily="49" charset="0"/>
                <a:cs typeface="Courier New" pitchFamily="49" charset="0"/>
              </a:rPr>
              <a:t>return</a:t>
            </a:r>
            <a:r>
              <a:rPr lang="en-US" sz="1800" i="1" smtClean="0">
                <a:latin typeface="Courier New" pitchFamily="49" charset="0"/>
                <a:cs typeface="Courier New" pitchFamily="49" charset="0"/>
              </a:rPr>
              <a:t> </a:t>
            </a:r>
            <a:r>
              <a:rPr lang="en-US" sz="1800" i="1">
                <a:latin typeface="Courier New" pitchFamily="49" charset="0"/>
                <a:cs typeface="Courier New" pitchFamily="49" charset="0"/>
              </a:rPr>
              <a:t>….. ;</a:t>
            </a:r>
          </a:p>
          <a:p>
            <a:pPr indent="-228600">
              <a:spcBef>
                <a:spcPct val="35000"/>
              </a:spcBef>
              <a:spcAft>
                <a:spcPct val="15000"/>
              </a:spcAft>
              <a:buClr>
                <a:srgbClr val="6CA6B8"/>
              </a:buClr>
              <a:buFont typeface="Wingdings" pitchFamily="2" charset="2"/>
              <a:buNone/>
            </a:pPr>
            <a:r>
              <a:rPr lang="en-US" sz="1800" smtClean="0">
                <a:latin typeface="Courier New" pitchFamily="49" charset="0"/>
                <a:cs typeface="Courier New" pitchFamily="49" charset="0"/>
              </a:rPr>
              <a:t>}</a:t>
            </a:r>
            <a:endParaRPr lang="en-US" sz="1800">
              <a:latin typeface="Courier New" pitchFamily="49" charset="0"/>
              <a:cs typeface="Courier New" pitchFamily="49" charset="0"/>
            </a:endParaRPr>
          </a:p>
          <a:p>
            <a:pPr indent="-228600">
              <a:spcBef>
                <a:spcPct val="35000"/>
              </a:spcBef>
              <a:spcAft>
                <a:spcPct val="15000"/>
              </a:spcAft>
              <a:buClr>
                <a:srgbClr val="6CA6B8"/>
              </a:buClr>
              <a:buFont typeface="Wingdings" pitchFamily="2" charset="2"/>
              <a:buNone/>
            </a:pPr>
            <a:endParaRPr lang="en-US" sz="1800" b="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across)">
                                      <p:cBhvr>
                                        <p:cTn id="7" dur="500"/>
                                        <p:tgtEl>
                                          <p:spTgt spid="3">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heckerboard(across)">
                                      <p:cBhvr>
                                        <p:cTn id="10" dur="500"/>
                                        <p:tgtEl>
                                          <p:spTgt spid="3">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heckerboard(across)">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mtClean="0"/>
              <a:t>Hàm – Phạm vi biến</a:t>
            </a:r>
          </a:p>
        </p:txBody>
      </p:sp>
      <p:sp>
        <p:nvSpPr>
          <p:cNvPr id="173059" name="Rectangle 3"/>
          <p:cNvSpPr>
            <a:spLocks noGrp="1" noChangeArrowheads="1"/>
          </p:cNvSpPr>
          <p:nvPr>
            <p:ph type="body" idx="1"/>
          </p:nvPr>
        </p:nvSpPr>
        <p:spPr>
          <a:xfrm>
            <a:off x="685800" y="1776413"/>
            <a:ext cx="7775575" cy="4435475"/>
          </a:xfrm>
        </p:spPr>
        <p:txBody>
          <a:bodyPr/>
          <a:lstStyle/>
          <a:p>
            <a:pPr>
              <a:lnSpc>
                <a:spcPct val="80000"/>
              </a:lnSpc>
              <a:buFont typeface="Wingdings" pitchFamily="2" charset="2"/>
              <a:buNone/>
            </a:pPr>
            <a:r>
              <a:rPr lang="en-US" sz="2000" smtClean="0">
                <a:solidFill>
                  <a:srgbClr val="3333FF"/>
                </a:solidFill>
              </a:rPr>
              <a:t>&lt;?php</a:t>
            </a:r>
          </a:p>
          <a:p>
            <a:pPr>
              <a:lnSpc>
                <a:spcPct val="80000"/>
              </a:lnSpc>
              <a:buFont typeface="Wingdings" pitchFamily="2" charset="2"/>
              <a:buNone/>
            </a:pPr>
            <a:r>
              <a:rPr lang="en-US" sz="2000" smtClean="0">
                <a:solidFill>
                  <a:srgbClr val="3333FF"/>
                </a:solidFill>
              </a:rPr>
              <a:t>function doublevalue($var=5)</a:t>
            </a:r>
          </a:p>
          <a:p>
            <a:pPr>
              <a:lnSpc>
                <a:spcPct val="80000"/>
              </a:lnSpc>
              <a:buFont typeface="Wingdings" pitchFamily="2" charset="2"/>
              <a:buNone/>
            </a:pPr>
            <a:r>
              <a:rPr lang="en-US" sz="2000" smtClean="0">
                <a:solidFill>
                  <a:srgbClr val="3333FF"/>
                </a:solidFill>
              </a:rPr>
              <a:t>{</a:t>
            </a:r>
          </a:p>
          <a:p>
            <a:pPr>
              <a:lnSpc>
                <a:spcPct val="80000"/>
              </a:lnSpc>
              <a:buFont typeface="Wingdings" pitchFamily="2" charset="2"/>
              <a:buNone/>
            </a:pPr>
            <a:r>
              <a:rPr lang="en-US" sz="2000" smtClean="0">
                <a:solidFill>
                  <a:srgbClr val="FF9933"/>
                </a:solidFill>
              </a:rPr>
              <a:t>	global $temp; </a:t>
            </a:r>
          </a:p>
          <a:p>
            <a:pPr>
              <a:lnSpc>
                <a:spcPct val="80000"/>
              </a:lnSpc>
              <a:buFont typeface="Wingdings" pitchFamily="2" charset="2"/>
              <a:buNone/>
            </a:pPr>
            <a:r>
              <a:rPr lang="en-US" sz="2000" smtClean="0">
                <a:solidFill>
                  <a:srgbClr val="3333FF"/>
                </a:solidFill>
              </a:rPr>
              <a:t>	$temp = $var * 2;</a:t>
            </a:r>
          </a:p>
          <a:p>
            <a:pPr>
              <a:lnSpc>
                <a:spcPct val="80000"/>
              </a:lnSpc>
              <a:buFont typeface="Wingdings" pitchFamily="2" charset="2"/>
              <a:buNone/>
            </a:pPr>
            <a:r>
              <a:rPr lang="en-US" sz="2000" smtClean="0">
                <a:solidFill>
                  <a:srgbClr val="3333FF"/>
                </a:solidFill>
              </a:rPr>
              <a:t>}</a:t>
            </a:r>
          </a:p>
          <a:p>
            <a:pPr>
              <a:lnSpc>
                <a:spcPct val="80000"/>
              </a:lnSpc>
              <a:buFont typeface="Wingdings" pitchFamily="2" charset="2"/>
              <a:buNone/>
            </a:pPr>
            <a:endParaRPr lang="en-US" sz="2000" smtClean="0">
              <a:solidFill>
                <a:srgbClr val="3333FF"/>
              </a:solidFill>
            </a:endParaRPr>
          </a:p>
          <a:p>
            <a:pPr>
              <a:lnSpc>
                <a:spcPct val="80000"/>
              </a:lnSpc>
              <a:buFont typeface="Wingdings" pitchFamily="2" charset="2"/>
              <a:buNone/>
            </a:pPr>
            <a:r>
              <a:rPr lang="en-US" sz="2000" smtClean="0">
                <a:solidFill>
                  <a:srgbClr val="FF9933"/>
                </a:solidFill>
              </a:rPr>
              <a:t>$temp = 5;</a:t>
            </a:r>
          </a:p>
          <a:p>
            <a:pPr>
              <a:lnSpc>
                <a:spcPct val="80000"/>
              </a:lnSpc>
              <a:buFont typeface="Wingdings" pitchFamily="2" charset="2"/>
              <a:buNone/>
            </a:pPr>
            <a:r>
              <a:rPr lang="en-US" sz="2000" smtClean="0">
                <a:solidFill>
                  <a:srgbClr val="3333FF"/>
                </a:solidFill>
              </a:rPr>
              <a:t>doublevalue();</a:t>
            </a:r>
          </a:p>
          <a:p>
            <a:pPr>
              <a:lnSpc>
                <a:spcPct val="80000"/>
              </a:lnSpc>
              <a:buFont typeface="Wingdings" pitchFamily="2" charset="2"/>
              <a:buNone/>
            </a:pPr>
            <a:r>
              <a:rPr lang="en-US" sz="2000" smtClean="0">
                <a:solidFill>
                  <a:srgbClr val="3333FF"/>
                </a:solidFill>
              </a:rPr>
              <a:t>echo "\$temp is: $temp"; 	</a:t>
            </a:r>
          </a:p>
          <a:p>
            <a:pPr>
              <a:lnSpc>
                <a:spcPct val="80000"/>
              </a:lnSpc>
              <a:buFont typeface="Wingdings" pitchFamily="2" charset="2"/>
              <a:buNone/>
            </a:pPr>
            <a:r>
              <a:rPr lang="en-US" sz="2000" smtClean="0">
                <a:solidFill>
                  <a:srgbClr val="3333FF"/>
                </a:solidFill>
              </a:rPr>
              <a:t>?&gt;</a:t>
            </a:r>
          </a:p>
        </p:txBody>
      </p:sp>
      <p:sp>
        <p:nvSpPr>
          <p:cNvPr id="173062" name="Rectangle 6"/>
          <p:cNvSpPr>
            <a:spLocks noChangeArrowheads="1"/>
          </p:cNvSpPr>
          <p:nvPr/>
        </p:nvSpPr>
        <p:spPr bwMode="auto">
          <a:xfrm>
            <a:off x="5627688" y="2454275"/>
            <a:ext cx="1606550" cy="457200"/>
          </a:xfrm>
          <a:prstGeom prst="rect">
            <a:avLst/>
          </a:prstGeom>
          <a:solidFill>
            <a:schemeClr val="accent1">
              <a:alpha val="50999"/>
            </a:schemeClr>
          </a:solidFill>
          <a:ln w="9525">
            <a:noFill/>
            <a:miter lim="800000"/>
            <a:headEnd/>
            <a:tailEnd/>
          </a:ln>
          <a:effectLst/>
        </p:spPr>
        <p:txBody>
          <a:bodyPr wrap="none">
            <a:spAutoFit/>
          </a:bodyPr>
          <a:lstStyle/>
          <a:p>
            <a:r>
              <a:rPr lang="en-US" sz="2400" b="1">
                <a:solidFill>
                  <a:srgbClr val="3333FF"/>
                </a:solidFill>
              </a:rPr>
              <a:t>$temp is: </a:t>
            </a:r>
          </a:p>
        </p:txBody>
      </p:sp>
      <p:sp>
        <p:nvSpPr>
          <p:cNvPr id="173063" name="Rectangle 7"/>
          <p:cNvSpPr>
            <a:spLocks noChangeArrowheads="1"/>
          </p:cNvSpPr>
          <p:nvPr/>
        </p:nvSpPr>
        <p:spPr bwMode="auto">
          <a:xfrm>
            <a:off x="5699125" y="3349625"/>
            <a:ext cx="2643188" cy="457200"/>
          </a:xfrm>
          <a:prstGeom prst="rect">
            <a:avLst/>
          </a:prstGeom>
          <a:solidFill>
            <a:schemeClr val="accent1">
              <a:alpha val="50999"/>
            </a:schemeClr>
          </a:solidFill>
          <a:ln w="9525">
            <a:noFill/>
            <a:miter lim="800000"/>
            <a:headEnd/>
            <a:tailEnd/>
          </a:ln>
          <a:effectLst/>
        </p:spPr>
        <p:txBody>
          <a:bodyPr>
            <a:spAutoFit/>
          </a:bodyPr>
          <a:lstStyle/>
          <a:p>
            <a:r>
              <a:rPr lang="en-US" sz="2400" b="1">
                <a:solidFill>
                  <a:srgbClr val="FF9933"/>
                </a:solidFill>
              </a:rPr>
              <a:t>$temp is: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3062"/>
                                        </p:tgtEl>
                                        <p:attrNameLst>
                                          <p:attrName>style.visibility</p:attrName>
                                        </p:attrNameLst>
                                      </p:cBhvr>
                                      <p:to>
                                        <p:strVal val="visible"/>
                                      </p:to>
                                    </p:set>
                                    <p:anim calcmode="lin" valueType="num">
                                      <p:cBhvr additive="base">
                                        <p:cTn id="7" dur="500" fill="hold"/>
                                        <p:tgtEl>
                                          <p:spTgt spid="173062"/>
                                        </p:tgtEl>
                                        <p:attrNameLst>
                                          <p:attrName>ppt_x</p:attrName>
                                        </p:attrNameLst>
                                      </p:cBhvr>
                                      <p:tavLst>
                                        <p:tav tm="0">
                                          <p:val>
                                            <p:strVal val="#ppt_x"/>
                                          </p:val>
                                        </p:tav>
                                        <p:tav tm="100000">
                                          <p:val>
                                            <p:strVal val="#ppt_x"/>
                                          </p:val>
                                        </p:tav>
                                      </p:tavLst>
                                    </p:anim>
                                    <p:anim calcmode="lin" valueType="num">
                                      <p:cBhvr additive="base">
                                        <p:cTn id="8" dur="500" fill="hold"/>
                                        <p:tgtEl>
                                          <p:spTgt spid="1730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3059">
                                            <p:txEl>
                                              <p:pRg st="3" end="3"/>
                                            </p:txEl>
                                          </p:spTgt>
                                        </p:tgtEl>
                                        <p:attrNameLst>
                                          <p:attrName>style.visibility</p:attrName>
                                        </p:attrNameLst>
                                      </p:cBhvr>
                                      <p:to>
                                        <p:strVal val="visible"/>
                                      </p:to>
                                    </p:set>
                                    <p:animEffect transition="in" filter="blinds(horizontal)">
                                      <p:cBhvr>
                                        <p:cTn id="13" dur="500"/>
                                        <p:tgtEl>
                                          <p:spTgt spid="1730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3059">
                                            <p:txEl>
                                              <p:pRg st="7" end="7"/>
                                            </p:txEl>
                                          </p:spTgt>
                                        </p:tgtEl>
                                        <p:attrNameLst>
                                          <p:attrName>style.visibility</p:attrName>
                                        </p:attrNameLst>
                                      </p:cBhvr>
                                      <p:to>
                                        <p:strVal val="visible"/>
                                      </p:to>
                                    </p:set>
                                    <p:animEffect transition="in" filter="blinds(horizontal)">
                                      <p:cBhvr>
                                        <p:cTn id="16" dur="500"/>
                                        <p:tgtEl>
                                          <p:spTgt spid="173059">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3063"/>
                                        </p:tgtEl>
                                        <p:attrNameLst>
                                          <p:attrName>style.visibility</p:attrName>
                                        </p:attrNameLst>
                                      </p:cBhvr>
                                      <p:to>
                                        <p:strVal val="visible"/>
                                      </p:to>
                                    </p:set>
                                    <p:anim calcmode="lin" valueType="num">
                                      <p:cBhvr additive="base">
                                        <p:cTn id="21" dur="500" fill="hold"/>
                                        <p:tgtEl>
                                          <p:spTgt spid="173063"/>
                                        </p:tgtEl>
                                        <p:attrNameLst>
                                          <p:attrName>ppt_x</p:attrName>
                                        </p:attrNameLst>
                                      </p:cBhvr>
                                      <p:tavLst>
                                        <p:tav tm="0">
                                          <p:val>
                                            <p:strVal val="#ppt_x"/>
                                          </p:val>
                                        </p:tav>
                                        <p:tav tm="100000">
                                          <p:val>
                                            <p:strVal val="#ppt_x"/>
                                          </p:val>
                                        </p:tav>
                                      </p:tavLst>
                                    </p:anim>
                                    <p:anim calcmode="lin" valueType="num">
                                      <p:cBhvr additive="base">
                                        <p:cTn id="22" dur="500" fill="hold"/>
                                        <p:tgtEl>
                                          <p:spTgt spid="173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2" grpId="0" animBg="1"/>
      <p:bldP spid="1730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smtClean="0"/>
              <a:t>Hàm – Tham trị vs Tham biến</a:t>
            </a:r>
          </a:p>
        </p:txBody>
      </p:sp>
      <p:sp>
        <p:nvSpPr>
          <p:cNvPr id="185347" name="Rectangle 3"/>
          <p:cNvSpPr>
            <a:spLocks noGrp="1" noChangeArrowheads="1"/>
          </p:cNvSpPr>
          <p:nvPr>
            <p:ph type="body" idx="1"/>
          </p:nvPr>
        </p:nvSpPr>
        <p:spPr>
          <a:xfrm>
            <a:off x="685800" y="1776413"/>
            <a:ext cx="7775575" cy="4435475"/>
          </a:xfrm>
        </p:spPr>
        <p:txBody>
          <a:bodyPr/>
          <a:lstStyle/>
          <a:p>
            <a:pPr>
              <a:lnSpc>
                <a:spcPct val="80000"/>
              </a:lnSpc>
              <a:buFont typeface="Wingdings" pitchFamily="2" charset="2"/>
              <a:buNone/>
            </a:pPr>
            <a:r>
              <a:rPr lang="en-US" sz="2000" smtClean="0">
                <a:solidFill>
                  <a:srgbClr val="3333FF"/>
                </a:solidFill>
              </a:rPr>
              <a:t>&lt;?php</a:t>
            </a:r>
          </a:p>
          <a:p>
            <a:pPr>
              <a:lnSpc>
                <a:spcPct val="80000"/>
              </a:lnSpc>
              <a:buFont typeface="Wingdings" pitchFamily="2" charset="2"/>
              <a:buNone/>
            </a:pPr>
            <a:r>
              <a:rPr lang="en-US" sz="2000" smtClean="0">
                <a:solidFill>
                  <a:srgbClr val="3333FF"/>
                </a:solidFill>
              </a:rPr>
              <a:t>function doublevalue(    $var)</a:t>
            </a:r>
          </a:p>
          <a:p>
            <a:pPr>
              <a:lnSpc>
                <a:spcPct val="80000"/>
              </a:lnSpc>
              <a:buFont typeface="Wingdings" pitchFamily="2" charset="2"/>
              <a:buNone/>
            </a:pPr>
            <a:r>
              <a:rPr lang="en-US" sz="2000" smtClean="0">
                <a:solidFill>
                  <a:srgbClr val="3333FF"/>
                </a:solidFill>
              </a:rPr>
              <a:t>{</a:t>
            </a:r>
          </a:p>
          <a:p>
            <a:pPr>
              <a:lnSpc>
                <a:spcPct val="80000"/>
              </a:lnSpc>
              <a:buFont typeface="Wingdings" pitchFamily="2" charset="2"/>
              <a:buNone/>
            </a:pPr>
            <a:r>
              <a:rPr lang="en-US" sz="2000" smtClean="0">
                <a:solidFill>
                  <a:srgbClr val="3333FF"/>
                </a:solidFill>
              </a:rPr>
              <a:t>	$var = $var * 2;</a:t>
            </a:r>
          </a:p>
          <a:p>
            <a:pPr>
              <a:lnSpc>
                <a:spcPct val="80000"/>
              </a:lnSpc>
              <a:buFont typeface="Wingdings" pitchFamily="2" charset="2"/>
              <a:buNone/>
            </a:pPr>
            <a:r>
              <a:rPr lang="en-US" sz="2000" smtClean="0">
                <a:solidFill>
                  <a:srgbClr val="3333FF"/>
                </a:solidFill>
              </a:rPr>
              <a:t>}</a:t>
            </a:r>
          </a:p>
          <a:p>
            <a:pPr>
              <a:lnSpc>
                <a:spcPct val="80000"/>
              </a:lnSpc>
              <a:buFont typeface="Wingdings" pitchFamily="2" charset="2"/>
              <a:buNone/>
            </a:pPr>
            <a:endParaRPr lang="en-US" sz="2000" smtClean="0">
              <a:solidFill>
                <a:srgbClr val="3333FF"/>
              </a:solidFill>
            </a:endParaRPr>
          </a:p>
          <a:p>
            <a:pPr>
              <a:lnSpc>
                <a:spcPct val="80000"/>
              </a:lnSpc>
              <a:buFont typeface="Wingdings" pitchFamily="2" charset="2"/>
              <a:buNone/>
            </a:pPr>
            <a:r>
              <a:rPr lang="en-US" sz="2000" smtClean="0">
                <a:solidFill>
                  <a:srgbClr val="3333FF"/>
                </a:solidFill>
              </a:rPr>
              <a:t>$variable = 5;</a:t>
            </a:r>
          </a:p>
          <a:p>
            <a:pPr>
              <a:lnSpc>
                <a:spcPct val="80000"/>
              </a:lnSpc>
              <a:buFont typeface="Wingdings" pitchFamily="2" charset="2"/>
              <a:buNone/>
            </a:pPr>
            <a:r>
              <a:rPr lang="en-US" sz="2000" smtClean="0">
                <a:solidFill>
                  <a:srgbClr val="3333FF"/>
                </a:solidFill>
              </a:rPr>
              <a:t>doublevalue($variable);</a:t>
            </a:r>
          </a:p>
          <a:p>
            <a:pPr>
              <a:lnSpc>
                <a:spcPct val="80000"/>
              </a:lnSpc>
              <a:buFont typeface="Wingdings" pitchFamily="2" charset="2"/>
              <a:buNone/>
            </a:pPr>
            <a:r>
              <a:rPr lang="en-US" sz="2000" smtClean="0">
                <a:solidFill>
                  <a:srgbClr val="3333FF"/>
                </a:solidFill>
              </a:rPr>
              <a:t>echo "\$variable is: $variable"; 	</a:t>
            </a:r>
          </a:p>
          <a:p>
            <a:pPr>
              <a:lnSpc>
                <a:spcPct val="80000"/>
              </a:lnSpc>
              <a:buFont typeface="Wingdings" pitchFamily="2" charset="2"/>
              <a:buNone/>
            </a:pPr>
            <a:r>
              <a:rPr lang="en-US" sz="2000" smtClean="0">
                <a:solidFill>
                  <a:srgbClr val="3333FF"/>
                </a:solidFill>
              </a:rPr>
              <a:t>?&gt;</a:t>
            </a:r>
          </a:p>
        </p:txBody>
      </p:sp>
      <p:sp>
        <p:nvSpPr>
          <p:cNvPr id="185348" name="Rectangle 4"/>
          <p:cNvSpPr>
            <a:spLocks noChangeArrowheads="1"/>
          </p:cNvSpPr>
          <p:nvPr/>
        </p:nvSpPr>
        <p:spPr bwMode="auto">
          <a:xfrm>
            <a:off x="5627688" y="2454275"/>
            <a:ext cx="2200275" cy="457200"/>
          </a:xfrm>
          <a:prstGeom prst="rect">
            <a:avLst/>
          </a:prstGeom>
          <a:solidFill>
            <a:schemeClr val="accent1">
              <a:alpha val="50999"/>
            </a:schemeClr>
          </a:solidFill>
          <a:ln w="9525">
            <a:noFill/>
            <a:miter lim="800000"/>
            <a:headEnd/>
            <a:tailEnd/>
          </a:ln>
          <a:effectLst/>
        </p:spPr>
        <p:txBody>
          <a:bodyPr wrap="none">
            <a:spAutoFit/>
          </a:bodyPr>
          <a:lstStyle/>
          <a:p>
            <a:r>
              <a:rPr lang="en-US" sz="2400" b="1">
                <a:solidFill>
                  <a:srgbClr val="3333FF"/>
                </a:solidFill>
              </a:rPr>
              <a:t>$variable is: 5</a:t>
            </a:r>
          </a:p>
        </p:txBody>
      </p:sp>
      <p:sp>
        <p:nvSpPr>
          <p:cNvPr id="185349" name="Rectangle 5"/>
          <p:cNvSpPr>
            <a:spLocks noChangeArrowheads="1"/>
          </p:cNvSpPr>
          <p:nvPr/>
        </p:nvSpPr>
        <p:spPr bwMode="auto">
          <a:xfrm>
            <a:off x="5699125" y="3349625"/>
            <a:ext cx="2643188" cy="457200"/>
          </a:xfrm>
          <a:prstGeom prst="rect">
            <a:avLst/>
          </a:prstGeom>
          <a:solidFill>
            <a:schemeClr val="accent1">
              <a:alpha val="50999"/>
            </a:schemeClr>
          </a:solidFill>
          <a:ln w="9525">
            <a:noFill/>
            <a:miter lim="800000"/>
            <a:headEnd/>
            <a:tailEnd/>
          </a:ln>
          <a:effectLst/>
        </p:spPr>
        <p:txBody>
          <a:bodyPr>
            <a:spAutoFit/>
          </a:bodyPr>
          <a:lstStyle/>
          <a:p>
            <a:r>
              <a:rPr lang="en-US" sz="2400" b="1">
                <a:solidFill>
                  <a:srgbClr val="FF9933"/>
                </a:solidFill>
              </a:rPr>
              <a:t>$variable is: 10</a:t>
            </a:r>
          </a:p>
        </p:txBody>
      </p:sp>
      <p:sp>
        <p:nvSpPr>
          <p:cNvPr id="185350" name="Rectangle 6"/>
          <p:cNvSpPr>
            <a:spLocks noChangeArrowheads="1"/>
          </p:cNvSpPr>
          <p:nvPr/>
        </p:nvSpPr>
        <p:spPr bwMode="auto">
          <a:xfrm>
            <a:off x="3103396" y="1973263"/>
            <a:ext cx="514350" cy="641350"/>
          </a:xfrm>
          <a:prstGeom prst="rect">
            <a:avLst/>
          </a:prstGeom>
          <a:noFill/>
          <a:ln w="9525">
            <a:noFill/>
            <a:miter lim="800000"/>
            <a:headEnd/>
            <a:tailEnd/>
          </a:ln>
          <a:effectLst/>
        </p:spPr>
        <p:txBody>
          <a:bodyPr wrap="none">
            <a:spAutoFit/>
          </a:bodyPr>
          <a:lstStyle/>
          <a:p>
            <a:r>
              <a:rPr lang="en-US" sz="3600" b="1">
                <a:solidFill>
                  <a:srgbClr val="FF9933"/>
                </a:solidFill>
              </a:rPr>
              <a:t>&amp;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ppt_x"/>
                                          </p:val>
                                        </p:tav>
                                        <p:tav tm="100000">
                                          <p:val>
                                            <p:strVal val="#ppt_x"/>
                                          </p:val>
                                        </p:tav>
                                      </p:tavLst>
                                    </p:anim>
                                    <p:anim calcmode="lin" valueType="num">
                                      <p:cBhvr additive="base">
                                        <p:cTn id="8"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85350"/>
                                        </p:tgtEl>
                                        <p:attrNameLst>
                                          <p:attrName>style.visibility</p:attrName>
                                        </p:attrNameLst>
                                      </p:cBhvr>
                                      <p:to>
                                        <p:strVal val="visible"/>
                                      </p:to>
                                    </p:set>
                                    <p:animEffect transition="in" filter="blinds(horizontal)">
                                      <p:cBhvr>
                                        <p:cTn id="13" dur="500"/>
                                        <p:tgtEl>
                                          <p:spTgt spid="1853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5349"/>
                                        </p:tgtEl>
                                        <p:attrNameLst>
                                          <p:attrName>style.visibility</p:attrName>
                                        </p:attrNameLst>
                                      </p:cBhvr>
                                      <p:to>
                                        <p:strVal val="visible"/>
                                      </p:to>
                                    </p:set>
                                    <p:anim calcmode="lin" valueType="num">
                                      <p:cBhvr additive="base">
                                        <p:cTn id="18" dur="500" fill="hold"/>
                                        <p:tgtEl>
                                          <p:spTgt spid="185349"/>
                                        </p:tgtEl>
                                        <p:attrNameLst>
                                          <p:attrName>ppt_x</p:attrName>
                                        </p:attrNameLst>
                                      </p:cBhvr>
                                      <p:tavLst>
                                        <p:tav tm="0">
                                          <p:val>
                                            <p:strVal val="#ppt_x"/>
                                          </p:val>
                                        </p:tav>
                                        <p:tav tm="100000">
                                          <p:val>
                                            <p:strVal val="#ppt_x"/>
                                          </p:val>
                                        </p:tav>
                                      </p:tavLst>
                                    </p:anim>
                                    <p:anim calcmode="lin" valueType="num">
                                      <p:cBhvr additive="base">
                                        <p:cTn id="19" dur="500" fill="hold"/>
                                        <p:tgtEl>
                                          <p:spTgt spid="185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nimBg="1"/>
      <p:bldP spid="185349" grpId="0" animBg="1"/>
      <p:bldP spid="1853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mtClean="0"/>
              <a:t>Hàm – include &amp; require</a:t>
            </a:r>
          </a:p>
        </p:txBody>
      </p:sp>
      <p:sp>
        <p:nvSpPr>
          <p:cNvPr id="187395" name="Rectangle 3"/>
          <p:cNvSpPr>
            <a:spLocks noGrp="1" noChangeArrowheads="1"/>
          </p:cNvSpPr>
          <p:nvPr>
            <p:ph type="body" idx="1"/>
          </p:nvPr>
        </p:nvSpPr>
        <p:spPr/>
        <p:txBody>
          <a:bodyPr/>
          <a:lstStyle/>
          <a:p>
            <a:endParaRPr lang="en-US" smtClean="0"/>
          </a:p>
        </p:txBody>
      </p:sp>
      <p:sp>
        <p:nvSpPr>
          <p:cNvPr id="187396" name="Rectangle 4"/>
          <p:cNvSpPr>
            <a:spLocks noChangeArrowheads="1"/>
          </p:cNvSpPr>
          <p:nvPr/>
        </p:nvSpPr>
        <p:spPr bwMode="auto">
          <a:xfrm>
            <a:off x="282575" y="2708275"/>
            <a:ext cx="3716338" cy="2014538"/>
          </a:xfrm>
          <a:prstGeom prst="rect">
            <a:avLst/>
          </a:prstGeom>
          <a:solidFill>
            <a:schemeClr val="accent1">
              <a:alpha val="34000"/>
            </a:schemeClr>
          </a:solidFill>
          <a:ln w="9525">
            <a:noFill/>
            <a:miter lim="800000"/>
            <a:headEnd/>
            <a:tailEnd/>
          </a:ln>
          <a:effectLst/>
        </p:spPr>
        <p:txBody>
          <a:bodyPr>
            <a:spAutoFit/>
          </a:bodyPr>
          <a:lstStyle/>
          <a:p>
            <a:r>
              <a:rPr lang="en-US" sz="1800" b="1"/>
              <a:t>// functions.inc</a:t>
            </a:r>
          </a:p>
          <a:p>
            <a:r>
              <a:rPr lang="en-US" sz="1800" b="1">
                <a:solidFill>
                  <a:srgbClr val="3333FF"/>
                </a:solidFill>
              </a:rPr>
              <a:t>&lt;?php</a:t>
            </a:r>
          </a:p>
          <a:p>
            <a:r>
              <a:rPr lang="en-US" sz="1800" b="1">
                <a:solidFill>
                  <a:srgbClr val="3333FF"/>
                </a:solidFill>
              </a:rPr>
              <a:t>function bold($string)</a:t>
            </a:r>
          </a:p>
          <a:p>
            <a:r>
              <a:rPr lang="en-US" sz="1800" b="1">
                <a:solidFill>
                  <a:srgbClr val="3333FF"/>
                </a:solidFill>
              </a:rPr>
              <a:t>{</a:t>
            </a:r>
          </a:p>
          <a:p>
            <a:r>
              <a:rPr lang="en-US" sz="1800" b="1">
                <a:solidFill>
                  <a:srgbClr val="3333FF"/>
                </a:solidFill>
              </a:rPr>
              <a:t>  echo "&lt;b&gt;" . $string . "&lt;/b&gt;\n";</a:t>
            </a:r>
          </a:p>
          <a:p>
            <a:r>
              <a:rPr lang="en-US" sz="1800" b="1">
                <a:solidFill>
                  <a:srgbClr val="3333FF"/>
                </a:solidFill>
              </a:rPr>
              <a:t>}</a:t>
            </a:r>
          </a:p>
          <a:p>
            <a:r>
              <a:rPr lang="en-US" sz="1800" b="1">
                <a:solidFill>
                  <a:srgbClr val="3333FF"/>
                </a:solidFill>
              </a:rPr>
              <a:t>?&gt;</a:t>
            </a:r>
          </a:p>
        </p:txBody>
      </p:sp>
      <p:sp>
        <p:nvSpPr>
          <p:cNvPr id="187397" name="Rectangle 5"/>
          <p:cNvSpPr>
            <a:spLocks noChangeArrowheads="1"/>
          </p:cNvSpPr>
          <p:nvPr/>
        </p:nvSpPr>
        <p:spPr bwMode="auto">
          <a:xfrm>
            <a:off x="4659313" y="1865313"/>
            <a:ext cx="4173537" cy="4211637"/>
          </a:xfrm>
          <a:prstGeom prst="rect">
            <a:avLst/>
          </a:prstGeom>
          <a:solidFill>
            <a:schemeClr val="accent1">
              <a:alpha val="28000"/>
            </a:schemeClr>
          </a:solidFill>
          <a:ln w="9525">
            <a:noFill/>
            <a:miter lim="800000"/>
            <a:headEnd/>
            <a:tailEnd/>
          </a:ln>
          <a:effectLst/>
        </p:spPr>
        <p:txBody>
          <a:bodyPr>
            <a:spAutoFit/>
          </a:bodyPr>
          <a:lstStyle/>
          <a:p>
            <a:r>
              <a:rPr lang="en-US" sz="1800" b="1"/>
              <a:t>// index.php</a:t>
            </a:r>
          </a:p>
          <a:p>
            <a:r>
              <a:rPr lang="en-US" sz="1800" b="1">
                <a:solidFill>
                  <a:srgbClr val="3333FF"/>
                </a:solidFill>
              </a:rPr>
              <a:t>&lt;html&gt;</a:t>
            </a:r>
          </a:p>
          <a:p>
            <a:r>
              <a:rPr lang="en-US" sz="1800" b="1">
                <a:solidFill>
                  <a:srgbClr val="3333FF"/>
                </a:solidFill>
              </a:rPr>
              <a:t>&lt;head&gt;</a:t>
            </a:r>
          </a:p>
          <a:p>
            <a:r>
              <a:rPr lang="en-US" sz="1800" b="1">
                <a:solidFill>
                  <a:srgbClr val="3333FF"/>
                </a:solidFill>
              </a:rPr>
              <a:t>  &lt;title&gt;Simple Function Call&lt;/title&gt;</a:t>
            </a:r>
          </a:p>
          <a:p>
            <a:r>
              <a:rPr lang="en-US" sz="1800" b="1">
                <a:solidFill>
                  <a:srgbClr val="3333FF"/>
                </a:solidFill>
              </a:rPr>
              <a:t>&lt;/head&gt;</a:t>
            </a:r>
          </a:p>
          <a:p>
            <a:r>
              <a:rPr lang="en-US" sz="1800" b="1">
                <a:solidFill>
                  <a:srgbClr val="3333FF"/>
                </a:solidFill>
              </a:rPr>
              <a:t>&lt;body bgcolor="#ffffff"&gt;</a:t>
            </a:r>
          </a:p>
          <a:p>
            <a:r>
              <a:rPr lang="en-US" sz="1800" b="1">
                <a:solidFill>
                  <a:srgbClr val="3333FF"/>
                </a:solidFill>
              </a:rPr>
              <a:t>&lt;?</a:t>
            </a:r>
          </a:p>
          <a:p>
            <a:r>
              <a:rPr lang="en-US" sz="1800" b="1">
                <a:solidFill>
                  <a:srgbClr val="FF0000"/>
                </a:solidFill>
              </a:rPr>
              <a:t>include "functions.inc";</a:t>
            </a:r>
          </a:p>
          <a:p>
            <a:endParaRPr lang="en-US" sz="1800" b="1">
              <a:solidFill>
                <a:srgbClr val="FF0000"/>
              </a:solidFill>
            </a:endParaRPr>
          </a:p>
          <a:p>
            <a:r>
              <a:rPr lang="en-US" sz="1800" b="1">
                <a:solidFill>
                  <a:srgbClr val="3333FF"/>
                </a:solidFill>
              </a:rPr>
              <a:t>bold("this is bold");</a:t>
            </a:r>
          </a:p>
          <a:p>
            <a:endParaRPr lang="en-US" sz="1800" b="1">
              <a:solidFill>
                <a:srgbClr val="3333FF"/>
              </a:solidFill>
            </a:endParaRPr>
          </a:p>
          <a:p>
            <a:r>
              <a:rPr lang="en-US" sz="1800" b="1">
                <a:solidFill>
                  <a:srgbClr val="3333FF"/>
                </a:solidFill>
              </a:rPr>
              <a:t>$myString = "this is bold";</a:t>
            </a:r>
          </a:p>
          <a:p>
            <a:r>
              <a:rPr lang="en-US" sz="1800" b="1">
                <a:solidFill>
                  <a:srgbClr val="3333FF"/>
                </a:solidFill>
              </a:rPr>
              <a:t>bold($myString);</a:t>
            </a:r>
          </a:p>
          <a:p>
            <a:r>
              <a:rPr lang="en-US" sz="1800" b="1">
                <a:solidFill>
                  <a:srgbClr val="3333FF"/>
                </a:solidFill>
              </a:rPr>
              <a:t>?&gt;</a:t>
            </a:r>
          </a:p>
          <a:p>
            <a:r>
              <a:rPr lang="en-US" sz="1800" b="1">
                <a:solidFill>
                  <a:srgbClr val="3333FF"/>
                </a:solidFill>
              </a:rPr>
              <a:t>&lt;/body&gt;&lt;/html&gt;</a:t>
            </a:r>
          </a:p>
        </p:txBody>
      </p:sp>
      <p:sp>
        <p:nvSpPr>
          <p:cNvPr id="187398" name="Rectangle 6"/>
          <p:cNvSpPr>
            <a:spLocks noChangeArrowheads="1"/>
          </p:cNvSpPr>
          <p:nvPr/>
        </p:nvSpPr>
        <p:spPr bwMode="auto">
          <a:xfrm>
            <a:off x="4675188" y="3757613"/>
            <a:ext cx="3019425" cy="396875"/>
          </a:xfrm>
          <a:prstGeom prst="rect">
            <a:avLst/>
          </a:prstGeom>
          <a:solidFill>
            <a:schemeClr val="bg1"/>
          </a:solidFill>
          <a:ln w="9525">
            <a:noFill/>
            <a:miter lim="800000"/>
            <a:headEnd/>
            <a:tailEnd/>
          </a:ln>
          <a:effectLst/>
        </p:spPr>
        <p:txBody>
          <a:bodyPr wrap="none">
            <a:spAutoFit/>
          </a:bodyPr>
          <a:lstStyle/>
          <a:p>
            <a:r>
              <a:rPr lang="en-US" sz="2000" b="1">
                <a:solidFill>
                  <a:srgbClr val="FF0000"/>
                </a:solidFill>
              </a:rPr>
              <a:t>require "functions.inc";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8"/>
                                        </p:tgtEl>
                                        <p:attrNameLst>
                                          <p:attrName>style.visibility</p:attrName>
                                        </p:attrNameLst>
                                      </p:cBhvr>
                                      <p:to>
                                        <p:strVal val="visible"/>
                                      </p:to>
                                    </p:set>
                                    <p:animEffect transition="in" filter="blinds(horizontal)">
                                      <p:cBhvr>
                                        <p:cTn id="7" dur="500"/>
                                        <p:tgtEl>
                                          <p:spTgt spid="18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&amp; Quy ước trong PHP</a:t>
            </a:r>
            <a:endParaRPr lang="en-US"/>
          </a:p>
        </p:txBody>
      </p:sp>
      <p:sp>
        <p:nvSpPr>
          <p:cNvPr id="3" name="Content Placeholder 2"/>
          <p:cNvSpPr>
            <a:spLocks noGrp="1"/>
          </p:cNvSpPr>
          <p:nvPr>
            <p:ph idx="1"/>
          </p:nvPr>
        </p:nvSpPr>
        <p:spPr/>
        <p:txBody>
          <a:bodyPr/>
          <a:lstStyle/>
          <a:p>
            <a:r>
              <a:rPr lang="en-US" smtClean="0"/>
              <a:t>Quy ước</a:t>
            </a:r>
          </a:p>
          <a:p>
            <a:r>
              <a:rPr lang="en-US" smtClean="0"/>
              <a:t>Khai báo biến</a:t>
            </a:r>
          </a:p>
          <a:p>
            <a:r>
              <a:rPr lang="en-US" smtClean="0"/>
              <a:t>Kiểu dữ liệu</a:t>
            </a:r>
          </a:p>
          <a:p>
            <a:r>
              <a:rPr lang="en-US" smtClean="0"/>
              <a:t>Toán tử</a:t>
            </a:r>
          </a:p>
          <a:p>
            <a:r>
              <a:rPr lang="en-US" smtClean="0"/>
              <a:t>Cấu trúc điều khiển</a:t>
            </a:r>
          </a:p>
          <a:p>
            <a:r>
              <a:rPr lang="en-US" smtClean="0"/>
              <a:t>Hàm</a:t>
            </a:r>
          </a:p>
          <a:p>
            <a:r>
              <a:rPr lang="en-US" smtClean="0">
                <a:solidFill>
                  <a:srgbClr val="FF9933"/>
                </a:solidFill>
              </a:rPr>
              <a:t>Lớp đối tượng</a:t>
            </a:r>
            <a:endParaRPr lang="en-US">
              <a:solidFill>
                <a:srgbClr val="FF9933"/>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idx="4294967295"/>
          </p:nvPr>
        </p:nvSpPr>
        <p:spPr/>
        <p:txBody>
          <a:bodyPr/>
          <a:lstStyle/>
          <a:p>
            <a:r>
              <a:rPr lang="en-US" smtClean="0">
                <a:effectLst>
                  <a:outerShdw blurRad="50800" dist="38100" dir="2700000" algn="tl" rotWithShape="0">
                    <a:schemeClr val="bg1">
                      <a:lumMod val="65000"/>
                      <a:alpha val="40000"/>
                    </a:schemeClr>
                  </a:outerShdw>
                </a:effectLst>
              </a:rPr>
              <a:t>Lớp đối tượng - class</a:t>
            </a:r>
          </a:p>
        </p:txBody>
      </p:sp>
      <p:sp>
        <p:nvSpPr>
          <p:cNvPr id="107523" name="Rectangle 3"/>
          <p:cNvSpPr>
            <a:spLocks noGrp="1" noChangeArrowheads="1"/>
          </p:cNvSpPr>
          <p:nvPr>
            <p:ph type="body" idx="4294967295"/>
          </p:nvPr>
        </p:nvSpPr>
        <p:spPr>
          <a:xfrm>
            <a:off x="1071563" y="1655763"/>
            <a:ext cx="7215187" cy="4001079"/>
          </a:xfrm>
          <a:solidFill>
            <a:schemeClr val="accent1">
              <a:alpha val="24001"/>
            </a:schemeClr>
          </a:solidFill>
        </p:spPr>
        <p:txBody>
          <a:bodyPr>
            <a:spAutoFit/>
          </a:bodyPr>
          <a:lstStyle/>
          <a:p>
            <a:pPr>
              <a:spcBef>
                <a:spcPts val="600"/>
              </a:spcBef>
              <a:spcAft>
                <a:spcPts val="300"/>
              </a:spcAft>
              <a:buFont typeface="Wingdings" pitchFamily="2" charset="2"/>
              <a:buNone/>
            </a:pPr>
            <a:r>
              <a:rPr lang="en-US" sz="1800" smtClean="0">
                <a:solidFill>
                  <a:srgbClr val="3333FF"/>
                </a:solidFill>
                <a:latin typeface="Courier New" pitchFamily="49" charset="0"/>
              </a:rPr>
              <a:t>class</a:t>
            </a:r>
            <a:r>
              <a:rPr lang="en-US" sz="1800" smtClean="0">
                <a:latin typeface="Courier New" pitchFamily="49" charset="0"/>
              </a:rPr>
              <a:t> </a:t>
            </a:r>
            <a:r>
              <a:rPr lang="en-US" sz="1800" smtClean="0">
                <a:solidFill>
                  <a:schemeClr val="accent2"/>
                </a:solidFill>
                <a:latin typeface="Courier New" pitchFamily="49" charset="0"/>
              </a:rPr>
              <a:t>class_name</a:t>
            </a:r>
            <a:r>
              <a:rPr lang="en-US" sz="1800" smtClean="0">
                <a:latin typeface="Courier New" pitchFamily="49" charset="0"/>
              </a:rPr>
              <a:t>() [extends </a:t>
            </a:r>
            <a:r>
              <a:rPr lang="en-US" sz="1800" smtClean="0">
                <a:solidFill>
                  <a:schemeClr val="accent2"/>
                </a:solidFill>
                <a:latin typeface="Courier New" pitchFamily="49" charset="0"/>
              </a:rPr>
              <a:t>superclass_name</a:t>
            </a:r>
            <a:r>
              <a:rPr lang="en-US" sz="1800" smtClean="0">
                <a:latin typeface="Courier New" pitchFamily="49" charset="0"/>
              </a:rPr>
              <a:t>]</a:t>
            </a:r>
          </a:p>
          <a:p>
            <a:pPr>
              <a:spcBef>
                <a:spcPts val="600"/>
              </a:spcBef>
              <a:spcAft>
                <a:spcPts val="300"/>
              </a:spcAft>
              <a:buFont typeface="Wingdings" pitchFamily="2" charset="2"/>
              <a:buNone/>
            </a:pPr>
            <a:r>
              <a:rPr lang="en-US" sz="1800" smtClean="0">
                <a:latin typeface="Courier New" pitchFamily="49" charset="0"/>
              </a:rPr>
              <a:t>{</a:t>
            </a:r>
          </a:p>
          <a:p>
            <a:pPr>
              <a:spcBef>
                <a:spcPts val="600"/>
              </a:spcBef>
              <a:spcAft>
                <a:spcPts val="300"/>
              </a:spcAft>
              <a:buFont typeface="Wingdings" pitchFamily="2" charset="2"/>
              <a:buNone/>
            </a:pPr>
            <a:r>
              <a:rPr lang="en-US" sz="1600" smtClean="0">
                <a:solidFill>
                  <a:srgbClr val="008000"/>
                </a:solidFill>
                <a:latin typeface="Courier New" pitchFamily="49" charset="0"/>
              </a:rPr>
              <a:t>	var $</a:t>
            </a:r>
            <a:r>
              <a:rPr lang="en-US" sz="1800" smtClean="0">
                <a:latin typeface="Courier New" pitchFamily="49" charset="0"/>
              </a:rPr>
              <a:t>attribute;</a:t>
            </a:r>
            <a:br>
              <a:rPr lang="en-US" sz="1800" smtClean="0">
                <a:latin typeface="Courier New" pitchFamily="49" charset="0"/>
              </a:rPr>
            </a:br>
            <a:r>
              <a:rPr lang="en-US" sz="1800" smtClean="0">
                <a:latin typeface="Courier New" pitchFamily="49" charset="0"/>
              </a:rPr>
              <a:t>…	</a:t>
            </a:r>
          </a:p>
          <a:p>
            <a:pPr>
              <a:spcBef>
                <a:spcPts val="600"/>
              </a:spcBef>
              <a:spcAft>
                <a:spcPts val="300"/>
              </a:spcAft>
              <a:buFont typeface="Wingdings" pitchFamily="2" charset="2"/>
              <a:buNone/>
            </a:pPr>
            <a:r>
              <a:rPr lang="en-US" sz="1800" smtClean="0">
                <a:latin typeface="Courier New" pitchFamily="49" charset="0"/>
              </a:rPr>
              <a:t>	function </a:t>
            </a:r>
            <a:r>
              <a:rPr lang="en-US" sz="1800" smtClean="0">
                <a:solidFill>
                  <a:schemeClr val="accent2"/>
                </a:solidFill>
                <a:latin typeface="Courier New" pitchFamily="49" charset="0"/>
              </a:rPr>
              <a:t>method_name</a:t>
            </a:r>
            <a:r>
              <a:rPr lang="en-US" sz="1800" smtClean="0">
                <a:latin typeface="Courier New" pitchFamily="49" charset="0"/>
              </a:rPr>
              <a:t>()</a:t>
            </a:r>
            <a:br>
              <a:rPr lang="en-US" sz="1800" smtClean="0">
                <a:latin typeface="Courier New" pitchFamily="49" charset="0"/>
              </a:rPr>
            </a:br>
            <a:r>
              <a:rPr lang="en-US" sz="1800" smtClean="0">
                <a:latin typeface="Courier New" pitchFamily="49" charset="0"/>
              </a:rPr>
              <a:t>{</a:t>
            </a:r>
          </a:p>
          <a:p>
            <a:pPr>
              <a:spcBef>
                <a:spcPts val="600"/>
              </a:spcBef>
              <a:spcAft>
                <a:spcPts val="300"/>
              </a:spcAft>
              <a:buFont typeface="Wingdings" pitchFamily="2" charset="2"/>
              <a:buNone/>
            </a:pPr>
            <a:r>
              <a:rPr lang="en-US" sz="1800" smtClean="0">
                <a:latin typeface="Courier New" pitchFamily="49" charset="0"/>
              </a:rPr>
              <a:t>		$this-&gt;attribute = …;</a:t>
            </a:r>
          </a:p>
          <a:p>
            <a:pPr>
              <a:spcBef>
                <a:spcPts val="600"/>
              </a:spcBef>
              <a:spcAft>
                <a:spcPts val="300"/>
              </a:spcAft>
              <a:buFont typeface="Wingdings" pitchFamily="2" charset="2"/>
              <a:buNone/>
            </a:pPr>
            <a:r>
              <a:rPr lang="en-US" sz="1800" smtClean="0">
                <a:latin typeface="Courier New" pitchFamily="49" charset="0"/>
              </a:rPr>
              <a:t>	}</a:t>
            </a:r>
          </a:p>
          <a:p>
            <a:pPr>
              <a:spcBef>
                <a:spcPts val="600"/>
              </a:spcBef>
              <a:spcAft>
                <a:spcPts val="300"/>
              </a:spcAft>
              <a:buFont typeface="Wingdings" pitchFamily="2" charset="2"/>
              <a:buNone/>
            </a:pPr>
            <a:r>
              <a:rPr lang="en-US" sz="1600" smtClean="0">
                <a:latin typeface="Courier New" pitchFamily="49" charset="0"/>
              </a:rPr>
              <a:t>	…</a:t>
            </a:r>
          </a:p>
          <a:p>
            <a:pPr>
              <a:spcBef>
                <a:spcPts val="600"/>
              </a:spcBef>
              <a:spcAft>
                <a:spcPts val="300"/>
              </a:spcAft>
              <a:buFont typeface="Wingdings" pitchFamily="2" charset="2"/>
              <a:buNone/>
            </a:pPr>
            <a:r>
              <a:rPr lang="en-US" sz="1600" smtClean="0">
                <a:latin typeface="Courier New" pitchFamily="49" charset="0"/>
              </a:rPr>
              <a:t>}</a:t>
            </a:r>
          </a:p>
          <a:p>
            <a:pPr>
              <a:spcBef>
                <a:spcPts val="600"/>
              </a:spcBef>
              <a:spcAft>
                <a:spcPts val="300"/>
              </a:spcAft>
              <a:buFont typeface="Wingdings" pitchFamily="2" charset="2"/>
              <a:buNone/>
            </a:pPr>
            <a:r>
              <a:rPr lang="en-US" sz="1800" smtClean="0">
                <a:latin typeface="Courier New" pitchFamily="49" charset="0"/>
              </a:rPr>
              <a:t>$a = </a:t>
            </a:r>
            <a:r>
              <a:rPr lang="en-US" sz="1800" smtClean="0">
                <a:solidFill>
                  <a:srgbClr val="3333FF"/>
                </a:solidFill>
                <a:latin typeface="Courier New" pitchFamily="49" charset="0"/>
              </a:rPr>
              <a:t>new</a:t>
            </a:r>
            <a:r>
              <a:rPr lang="en-US" sz="1800" smtClean="0">
                <a:latin typeface="Courier New" pitchFamily="49" charset="0"/>
              </a:rPr>
              <a:t> </a:t>
            </a:r>
            <a:r>
              <a:rPr lang="en-US" sz="1800" smtClean="0">
                <a:solidFill>
                  <a:schemeClr val="accent2"/>
                </a:solidFill>
                <a:latin typeface="Courier New" pitchFamily="49" charset="0"/>
              </a:rPr>
              <a:t>class_name</a:t>
            </a:r>
            <a:r>
              <a:rPr lang="en-US" sz="180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PHP là gì ?</a:t>
            </a:r>
            <a:endParaRPr lang="en-US"/>
          </a:p>
        </p:txBody>
      </p:sp>
      <p:sp>
        <p:nvSpPr>
          <p:cNvPr id="3" name="Content Placeholder 2"/>
          <p:cNvSpPr>
            <a:spLocks noGrp="1"/>
          </p:cNvSpPr>
          <p:nvPr>
            <p:ph idx="1"/>
          </p:nvPr>
        </p:nvSpPr>
        <p:spPr>
          <a:xfrm>
            <a:off x="685800" y="1776413"/>
            <a:ext cx="7775575" cy="4467976"/>
          </a:xfrm>
        </p:spPr>
        <p:txBody>
          <a:bodyPr>
            <a:normAutofit/>
          </a:bodyPr>
          <a:lstStyle/>
          <a:p>
            <a:pPr>
              <a:lnSpc>
                <a:spcPct val="150000"/>
              </a:lnSpc>
            </a:pPr>
            <a:r>
              <a:rPr lang="en-US" b="1" smtClean="0">
                <a:solidFill>
                  <a:srgbClr val="3333FF"/>
                </a:solidFill>
              </a:rPr>
              <a:t>PHP</a:t>
            </a:r>
            <a:r>
              <a:rPr lang="en-US" smtClean="0"/>
              <a:t> viết tắt của </a:t>
            </a:r>
            <a:r>
              <a:rPr lang="en-US" b="1" smtClean="0">
                <a:solidFill>
                  <a:srgbClr val="3333FF"/>
                </a:solidFill>
              </a:rPr>
              <a:t>P</a:t>
            </a:r>
            <a:r>
              <a:rPr lang="en-US" smtClean="0"/>
              <a:t>HP </a:t>
            </a:r>
            <a:r>
              <a:rPr lang="en-US" b="1" smtClean="0">
                <a:solidFill>
                  <a:srgbClr val="3333FF"/>
                </a:solidFill>
              </a:rPr>
              <a:t>H</a:t>
            </a:r>
            <a:r>
              <a:rPr lang="en-US" smtClean="0"/>
              <a:t>ypertext </a:t>
            </a:r>
            <a:r>
              <a:rPr lang="en-US" b="1" smtClean="0">
                <a:solidFill>
                  <a:srgbClr val="3333FF"/>
                </a:solidFill>
              </a:rPr>
              <a:t>P</a:t>
            </a:r>
            <a:r>
              <a:rPr lang="en-US" smtClean="0"/>
              <a:t>reprocessor </a:t>
            </a:r>
          </a:p>
          <a:p>
            <a:pPr>
              <a:lnSpc>
                <a:spcPct val="150000"/>
              </a:lnSpc>
            </a:pPr>
            <a:r>
              <a:rPr lang="en-US" smtClean="0"/>
              <a:t>Là ngôn ngữ server-side script, tương tự như ASP, JSP, … thực thi ở phía WebServer</a:t>
            </a:r>
          </a:p>
          <a:p>
            <a:pPr>
              <a:lnSpc>
                <a:spcPct val="150000"/>
              </a:lnSpc>
            </a:pPr>
            <a:r>
              <a:rPr lang="en-US" smtClean="0"/>
              <a:t>Tập tin PHP có phần mở rộng là </a:t>
            </a:r>
            <a:r>
              <a:rPr lang="en-US" smtClean="0">
                <a:solidFill>
                  <a:srgbClr val="C00000"/>
                </a:solidFill>
              </a:rPr>
              <a:t>.php</a:t>
            </a:r>
          </a:p>
          <a:p>
            <a:pPr>
              <a:lnSpc>
                <a:spcPct val="150000"/>
              </a:lnSpc>
            </a:pPr>
            <a:r>
              <a:rPr lang="en-US" smtClean="0"/>
              <a:t>Cú pháp ngôn ngữ giống ngôn ngữ </a:t>
            </a:r>
            <a:r>
              <a:rPr lang="en-US" smtClean="0">
                <a:solidFill>
                  <a:srgbClr val="C00000"/>
                </a:solidFill>
              </a:rPr>
              <a:t>C &amp; Perl</a:t>
            </a:r>
          </a:p>
        </p:txBody>
      </p:sp>
      <p:pic>
        <p:nvPicPr>
          <p:cNvPr id="4" name="Picture 3" descr="php.gif"/>
          <p:cNvPicPr>
            <a:picLocks noChangeAspect="1"/>
          </p:cNvPicPr>
          <p:nvPr/>
        </p:nvPicPr>
        <p:blipFill>
          <a:blip r:embed="rId2"/>
          <a:stretch>
            <a:fillRect/>
          </a:stretch>
        </p:blipFill>
        <p:spPr>
          <a:xfrm>
            <a:off x="7414348" y="5592577"/>
            <a:ext cx="1490661" cy="832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Explosion 2 4"/>
          <p:cNvSpPr/>
          <p:nvPr/>
        </p:nvSpPr>
        <p:spPr bwMode="auto">
          <a:xfrm>
            <a:off x="2983832" y="2201781"/>
            <a:ext cx="3717758" cy="2731168"/>
          </a:xfrm>
          <a:prstGeom prst="irregularSeal2">
            <a:avLst/>
          </a:prstGeom>
          <a:solidFill>
            <a:srgbClr val="CC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tabLst/>
            </a:pPr>
            <a:r>
              <a:rPr lang="en-US" sz="2400" b="1" smtClean="0">
                <a:solidFill>
                  <a:schemeClr val="bg1"/>
                </a:solidFill>
                <a:latin typeface="Arial" charset="0"/>
                <a:ea typeface="MS PGothic" pitchFamily="34" charset="-128"/>
                <a:cs typeface="Arial" charset="0"/>
              </a:rPr>
              <a:t>Ưu điểm</a:t>
            </a:r>
            <a:br>
              <a:rPr lang="en-US" sz="2400" b="1" smtClean="0">
                <a:solidFill>
                  <a:schemeClr val="bg1"/>
                </a:solidFill>
                <a:latin typeface="Arial" charset="0"/>
                <a:ea typeface="MS PGothic" pitchFamily="34" charset="-128"/>
                <a:cs typeface="Arial" charset="0"/>
              </a:rPr>
            </a:br>
            <a:r>
              <a:rPr lang="en-US" sz="2400" b="1" smtClean="0">
                <a:solidFill>
                  <a:schemeClr val="bg1"/>
                </a:solidFill>
                <a:latin typeface="Arial" charset="0"/>
                <a:ea typeface="MS PGothic" pitchFamily="34" charset="-128"/>
                <a:cs typeface="Arial" charset="0"/>
              </a:rPr>
              <a:t>PHP ?</a:t>
            </a:r>
            <a:endParaRPr kumimoji="0" lang="en-US" sz="2400" b="1" i="0" u="none" strike="noStrike" cap="none" normalizeH="0" baseline="0" smtClean="0">
              <a:ln>
                <a:noFill/>
              </a:ln>
              <a:solidFill>
                <a:schemeClr val="bg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mtClean="0"/>
              <a:t>Lớp đối tượng - class</a:t>
            </a:r>
          </a:p>
        </p:txBody>
      </p:sp>
      <p:sp>
        <p:nvSpPr>
          <p:cNvPr id="181251" name="Rectangle 3"/>
          <p:cNvSpPr>
            <a:spLocks noGrp="1" noChangeArrowheads="1"/>
          </p:cNvSpPr>
          <p:nvPr>
            <p:ph type="body" idx="1"/>
          </p:nvPr>
        </p:nvSpPr>
        <p:spPr/>
        <p:txBody>
          <a:bodyPr/>
          <a:lstStyle/>
          <a:p>
            <a:pPr>
              <a:lnSpc>
                <a:spcPct val="80000"/>
              </a:lnSpc>
            </a:pPr>
            <a:r>
              <a:rPr lang="en-US" sz="2000" smtClean="0"/>
              <a:t>Ví dụ:</a:t>
            </a:r>
          </a:p>
        </p:txBody>
      </p:sp>
      <p:sp>
        <p:nvSpPr>
          <p:cNvPr id="181253" name="Rectangle 5"/>
          <p:cNvSpPr>
            <a:spLocks noChangeArrowheads="1"/>
          </p:cNvSpPr>
          <p:nvPr/>
        </p:nvSpPr>
        <p:spPr bwMode="auto">
          <a:xfrm>
            <a:off x="1345449" y="1866733"/>
            <a:ext cx="6035675" cy="4401205"/>
          </a:xfrm>
          <a:prstGeom prst="rect">
            <a:avLst/>
          </a:prstGeom>
          <a:solidFill>
            <a:schemeClr val="accent1">
              <a:alpha val="30000"/>
            </a:schemeClr>
          </a:solidFill>
          <a:ln w="9525">
            <a:noFill/>
            <a:miter lim="800000"/>
            <a:headEnd/>
            <a:tailEnd/>
          </a:ln>
          <a:effectLst/>
        </p:spPr>
        <p:txBody>
          <a:bodyPr>
            <a:spAutoFit/>
          </a:bodyPr>
          <a:lstStyle/>
          <a:p>
            <a:r>
              <a:rPr lang="en-US" sz="2000">
                <a:solidFill>
                  <a:srgbClr val="3333FF"/>
                </a:solidFill>
              </a:rPr>
              <a:t>class </a:t>
            </a:r>
            <a:r>
              <a:rPr lang="en-US" sz="2000"/>
              <a:t>Counter</a:t>
            </a:r>
            <a:r>
              <a:rPr lang="en-US" sz="2000">
                <a:solidFill>
                  <a:srgbClr val="3333FF"/>
                </a:solidFill>
              </a:rPr>
              <a:t>   {</a:t>
            </a:r>
          </a:p>
          <a:p>
            <a:r>
              <a:rPr lang="en-US" sz="2000">
                <a:solidFill>
                  <a:srgbClr val="3333FF"/>
                </a:solidFill>
              </a:rPr>
              <a:t>   var $</a:t>
            </a:r>
            <a:r>
              <a:rPr lang="en-US" sz="2000"/>
              <a:t>count</a:t>
            </a:r>
            <a:r>
              <a:rPr lang="en-US" sz="2000">
                <a:solidFill>
                  <a:srgbClr val="3333FF"/>
                </a:solidFill>
              </a:rPr>
              <a:t> = </a:t>
            </a:r>
            <a:r>
              <a:rPr lang="en-US" sz="2000"/>
              <a:t>0</a:t>
            </a:r>
            <a:r>
              <a:rPr lang="en-US" sz="2000">
                <a:solidFill>
                  <a:srgbClr val="3333FF"/>
                </a:solidFill>
              </a:rPr>
              <a:t>;</a:t>
            </a:r>
          </a:p>
          <a:p>
            <a:r>
              <a:rPr lang="en-US" sz="2000">
                <a:solidFill>
                  <a:srgbClr val="3333FF"/>
                </a:solidFill>
              </a:rPr>
              <a:t>   var $</a:t>
            </a:r>
            <a:r>
              <a:rPr lang="en-US" sz="2000"/>
              <a:t>startPoint</a:t>
            </a:r>
            <a:r>
              <a:rPr lang="en-US" sz="2000">
                <a:solidFill>
                  <a:srgbClr val="3333FF"/>
                </a:solidFill>
              </a:rPr>
              <a:t> = </a:t>
            </a:r>
            <a:r>
              <a:rPr lang="en-US" sz="2000"/>
              <a:t>0</a:t>
            </a:r>
            <a:r>
              <a:rPr lang="en-US" sz="2000">
                <a:solidFill>
                  <a:srgbClr val="3333FF"/>
                </a:solidFill>
              </a:rPr>
              <a:t>;</a:t>
            </a:r>
          </a:p>
          <a:p>
            <a:endParaRPr lang="en-US" sz="2000">
              <a:solidFill>
                <a:srgbClr val="3333FF"/>
              </a:solidFill>
            </a:endParaRPr>
          </a:p>
          <a:p>
            <a:r>
              <a:rPr lang="en-US" sz="2000">
                <a:solidFill>
                  <a:srgbClr val="3333FF"/>
                </a:solidFill>
              </a:rPr>
              <a:t>    function </a:t>
            </a:r>
            <a:r>
              <a:rPr lang="en-US" sz="2000"/>
              <a:t>increment</a:t>
            </a:r>
            <a:r>
              <a:rPr lang="en-US" sz="2000">
                <a:solidFill>
                  <a:srgbClr val="3333FF"/>
                </a:solidFill>
              </a:rPr>
              <a:t>(  )  {</a:t>
            </a:r>
          </a:p>
          <a:p>
            <a:r>
              <a:rPr lang="en-US" sz="2000">
                <a:solidFill>
                  <a:srgbClr val="3333FF"/>
                </a:solidFill>
              </a:rPr>
              <a:t>      $this-&gt;</a:t>
            </a:r>
            <a:r>
              <a:rPr lang="en-US" sz="2000"/>
              <a:t>count</a:t>
            </a:r>
            <a:r>
              <a:rPr lang="en-US" sz="2000">
                <a:solidFill>
                  <a:srgbClr val="3333FF"/>
                </a:solidFill>
              </a:rPr>
              <a:t>++;</a:t>
            </a:r>
          </a:p>
          <a:p>
            <a:r>
              <a:rPr lang="en-US" sz="2000">
                <a:solidFill>
                  <a:srgbClr val="3333FF"/>
                </a:solidFill>
              </a:rPr>
              <a:t>    }</a:t>
            </a:r>
          </a:p>
          <a:p>
            <a:r>
              <a:rPr lang="en-US" sz="2000">
                <a:solidFill>
                  <a:srgbClr val="3333FF"/>
                </a:solidFill>
              </a:rPr>
              <a:t>}</a:t>
            </a:r>
          </a:p>
          <a:p>
            <a:endParaRPr lang="en-US" sz="2000">
              <a:solidFill>
                <a:srgbClr val="3333FF"/>
              </a:solidFill>
            </a:endParaRPr>
          </a:p>
          <a:p>
            <a:r>
              <a:rPr lang="en-US" sz="2000">
                <a:solidFill>
                  <a:srgbClr val="3333FF"/>
                </a:solidFill>
              </a:rPr>
              <a:t>$</a:t>
            </a:r>
            <a:r>
              <a:rPr lang="en-US" sz="2000"/>
              <a:t>aCounter</a:t>
            </a:r>
            <a:r>
              <a:rPr lang="en-US" sz="2000">
                <a:solidFill>
                  <a:srgbClr val="3333FF"/>
                </a:solidFill>
              </a:rPr>
              <a:t> = new </a:t>
            </a:r>
            <a:r>
              <a:rPr lang="en-US" sz="2000"/>
              <a:t>Counter</a:t>
            </a:r>
            <a:r>
              <a:rPr lang="en-US" sz="2000">
                <a:solidFill>
                  <a:srgbClr val="3333FF"/>
                </a:solidFill>
              </a:rPr>
              <a:t>;</a:t>
            </a:r>
          </a:p>
          <a:p>
            <a:r>
              <a:rPr lang="en-US" sz="2000">
                <a:solidFill>
                  <a:srgbClr val="3333FF"/>
                </a:solidFill>
              </a:rPr>
              <a:t>$</a:t>
            </a:r>
            <a:r>
              <a:rPr lang="en-US" sz="2000"/>
              <a:t>aCounter-</a:t>
            </a:r>
            <a:r>
              <a:rPr lang="en-US" sz="2000">
                <a:solidFill>
                  <a:srgbClr val="3333FF"/>
                </a:solidFill>
              </a:rPr>
              <a:t>&gt;increment(  </a:t>
            </a:r>
            <a:r>
              <a:rPr lang="en-US" sz="2000" smtClean="0">
                <a:solidFill>
                  <a:srgbClr val="3333FF"/>
                </a:solidFill>
              </a:rPr>
              <a:t>);</a:t>
            </a:r>
          </a:p>
          <a:p>
            <a:endParaRPr lang="en-US" sz="2000">
              <a:solidFill>
                <a:srgbClr val="3333FF"/>
              </a:solidFill>
            </a:endParaRPr>
          </a:p>
          <a:p>
            <a:r>
              <a:rPr lang="en-US" sz="2000">
                <a:solidFill>
                  <a:srgbClr val="3333FF"/>
                </a:solidFill>
              </a:rPr>
              <a:t>echo $</a:t>
            </a:r>
            <a:r>
              <a:rPr lang="en-US" sz="2000"/>
              <a:t>aCounter-</a:t>
            </a:r>
            <a:r>
              <a:rPr lang="en-US" sz="2000">
                <a:solidFill>
                  <a:srgbClr val="3333FF"/>
                </a:solidFill>
              </a:rPr>
              <a:t>&gt;</a:t>
            </a:r>
            <a:r>
              <a:rPr lang="en-US" sz="2000"/>
              <a:t>count</a:t>
            </a:r>
            <a:r>
              <a:rPr lang="en-US" sz="2000">
                <a:solidFill>
                  <a:srgbClr val="3333FF"/>
                </a:solidFill>
              </a:rPr>
              <a:t>;  </a:t>
            </a:r>
            <a:r>
              <a:rPr lang="en-US" sz="2000">
                <a:solidFill>
                  <a:srgbClr val="006600"/>
                </a:solidFill>
              </a:rPr>
              <a:t>// prints 1</a:t>
            </a:r>
          </a:p>
          <a:p>
            <a:r>
              <a:rPr lang="en-US" sz="2000">
                <a:solidFill>
                  <a:srgbClr val="3333FF"/>
                </a:solidFill>
              </a:rPr>
              <a:t>$</a:t>
            </a:r>
            <a:r>
              <a:rPr lang="en-US" sz="2000"/>
              <a:t>aCounter-</a:t>
            </a:r>
            <a:r>
              <a:rPr lang="en-US" sz="2000">
                <a:solidFill>
                  <a:srgbClr val="3333FF"/>
                </a:solidFill>
              </a:rPr>
              <a:t>&gt;</a:t>
            </a:r>
            <a:r>
              <a:rPr lang="en-US" sz="2000"/>
              <a:t>count</a:t>
            </a:r>
            <a:r>
              <a:rPr lang="en-US" sz="2000">
                <a:solidFill>
                  <a:srgbClr val="3333FF"/>
                </a:solidFill>
              </a:rPr>
              <a:t> = 101;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Ưu điểm 1</a:t>
            </a:r>
            <a:endParaRPr lang="en-US"/>
          </a:p>
        </p:txBody>
      </p:sp>
      <p:sp>
        <p:nvSpPr>
          <p:cNvPr id="3" name="Content Placeholder 2"/>
          <p:cNvSpPr>
            <a:spLocks noGrp="1"/>
          </p:cNvSpPr>
          <p:nvPr>
            <p:ph idx="1"/>
          </p:nvPr>
        </p:nvSpPr>
        <p:spPr/>
        <p:txBody>
          <a:bodyPr/>
          <a:lstStyle/>
          <a:p>
            <a:r>
              <a:rPr lang="en-US" smtClean="0"/>
              <a:t>PHP được sử dụng làm </a:t>
            </a:r>
          </a:p>
          <a:p>
            <a:pPr lvl="1">
              <a:lnSpc>
                <a:spcPct val="200000"/>
              </a:lnSpc>
            </a:pPr>
            <a:r>
              <a:rPr lang="en-US" smtClean="0">
                <a:solidFill>
                  <a:srgbClr val="3333FF"/>
                </a:solidFill>
              </a:rPr>
              <a:t>Server Side Scripting</a:t>
            </a:r>
          </a:p>
          <a:p>
            <a:pPr lvl="1">
              <a:lnSpc>
                <a:spcPct val="200000"/>
              </a:lnSpc>
            </a:pPr>
            <a:r>
              <a:rPr lang="en-US" smtClean="0">
                <a:solidFill>
                  <a:srgbClr val="3333FF"/>
                </a:solidFill>
              </a:rPr>
              <a:t>CommandLine Scripting </a:t>
            </a:r>
            <a:r>
              <a:rPr lang="en-US" smtClean="0"/>
              <a:t>(cron – Linux, Task Scheduler – Windows, Text Processing)</a:t>
            </a:r>
          </a:p>
          <a:p>
            <a:pPr lvl="1">
              <a:lnSpc>
                <a:spcPct val="200000"/>
              </a:lnSpc>
            </a:pPr>
            <a:r>
              <a:rPr lang="en-US" smtClean="0">
                <a:solidFill>
                  <a:srgbClr val="3333FF"/>
                </a:solidFill>
              </a:rPr>
              <a:t>Xây dựng ứng Desktop </a:t>
            </a:r>
            <a:r>
              <a:rPr lang="en-US" smtClean="0"/>
              <a:t>– PHP GTK</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Ưu điểm 2</a:t>
            </a:r>
            <a:endParaRPr lang="en-US"/>
          </a:p>
        </p:txBody>
      </p:sp>
      <p:sp>
        <p:nvSpPr>
          <p:cNvPr id="3" name="Content Placeholder 2"/>
          <p:cNvSpPr>
            <a:spLocks noGrp="1"/>
          </p:cNvSpPr>
          <p:nvPr>
            <p:ph idx="1"/>
          </p:nvPr>
        </p:nvSpPr>
        <p:spPr>
          <a:xfrm>
            <a:off x="661737" y="1523756"/>
            <a:ext cx="7775575" cy="4467976"/>
          </a:xfrm>
        </p:spPr>
        <p:txBody>
          <a:bodyPr>
            <a:normAutofit fontScale="92500"/>
          </a:bodyPr>
          <a:lstStyle/>
          <a:p>
            <a:r>
              <a:rPr lang="en-US" b="1" smtClean="0"/>
              <a:t>Đa môi trường (Multi-Platform)</a:t>
            </a:r>
          </a:p>
          <a:p>
            <a:pPr lvl="1">
              <a:lnSpc>
                <a:spcPct val="150000"/>
              </a:lnSpc>
            </a:pPr>
            <a:r>
              <a:rPr lang="en-US" smtClean="0">
                <a:solidFill>
                  <a:srgbClr val="C00000"/>
                </a:solidFill>
              </a:rPr>
              <a:t>Web Servers: </a:t>
            </a:r>
            <a:r>
              <a:rPr lang="en-US" sz="2000" smtClean="0"/>
              <a:t>Apache, </a:t>
            </a:r>
            <a:r>
              <a:rPr lang="en-US" sz="2000" smtClean="0">
                <a:solidFill>
                  <a:srgbClr val="3333FF"/>
                </a:solidFill>
              </a:rPr>
              <a:t>Microsoft IIS</a:t>
            </a:r>
            <a:r>
              <a:rPr lang="en-US" sz="2000" smtClean="0"/>
              <a:t>, Caudium, Netscape Enterprise Server</a:t>
            </a:r>
            <a:endParaRPr lang="en-US" smtClean="0"/>
          </a:p>
          <a:p>
            <a:pPr lvl="1">
              <a:lnSpc>
                <a:spcPct val="150000"/>
              </a:lnSpc>
            </a:pPr>
            <a:r>
              <a:rPr lang="en-US" smtClean="0">
                <a:solidFill>
                  <a:srgbClr val="C00000"/>
                </a:solidFill>
              </a:rPr>
              <a:t>Hệ điều hành: </a:t>
            </a:r>
            <a:r>
              <a:rPr lang="en-US" sz="2000" smtClean="0"/>
              <a:t>UNIX (HP-UX, OpenBSD, Solaris, Linux), Mac OSX, </a:t>
            </a:r>
            <a:r>
              <a:rPr lang="en-US" sz="2000" smtClean="0">
                <a:solidFill>
                  <a:srgbClr val="3333FF"/>
                </a:solidFill>
              </a:rPr>
              <a:t>Windows NT/98/2000/XP/2003/vista</a:t>
            </a:r>
            <a:endParaRPr lang="en-US" smtClean="0">
              <a:solidFill>
                <a:srgbClr val="3333FF"/>
              </a:solidFill>
            </a:endParaRPr>
          </a:p>
          <a:p>
            <a:pPr lvl="1">
              <a:lnSpc>
                <a:spcPct val="150000"/>
              </a:lnSpc>
            </a:pPr>
            <a:r>
              <a:rPr lang="en-US" smtClean="0">
                <a:solidFill>
                  <a:srgbClr val="C00000"/>
                </a:solidFill>
              </a:rPr>
              <a:t>Hệ QTCSDL</a:t>
            </a:r>
            <a:r>
              <a:rPr lang="en-US" smtClean="0"/>
              <a:t>: </a:t>
            </a:r>
            <a:r>
              <a:rPr lang="en-US" sz="2000" smtClean="0"/>
              <a:t>Adabas D, dBase,Empress, FilePro (read-only), Hyperwave, IBM DB2, Informix, Ingres, InterBase, FrontBase, mSQL, Direct MS-SQL, </a:t>
            </a:r>
            <a:r>
              <a:rPr lang="en-US" sz="2000" smtClean="0">
                <a:solidFill>
                  <a:srgbClr val="3333FF"/>
                </a:solidFill>
              </a:rPr>
              <a:t>MySQL</a:t>
            </a:r>
            <a:r>
              <a:rPr lang="en-US" sz="2000" smtClean="0"/>
              <a:t>, ODBC, Oracle (OCI7 and OCI8), Ovrimos, PostgreSQL, SQLite, Solid, Sybase, Velocis,Unix dbm </a:t>
            </a:r>
            <a:endParaRPr lang="en-US" smtClean="0"/>
          </a:p>
          <a:p>
            <a:pPr lvl="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Ưu điểm 3</a:t>
            </a:r>
            <a:endParaRPr lang="en-US"/>
          </a:p>
        </p:txBody>
      </p:sp>
      <p:sp>
        <p:nvSpPr>
          <p:cNvPr id="3" name="Content Placeholder 2"/>
          <p:cNvSpPr>
            <a:spLocks noGrp="1"/>
          </p:cNvSpPr>
          <p:nvPr>
            <p:ph idx="1"/>
          </p:nvPr>
        </p:nvSpPr>
        <p:spPr>
          <a:xfrm>
            <a:off x="685800" y="1776414"/>
            <a:ext cx="7775575" cy="485524"/>
          </a:xfrm>
        </p:spPr>
        <p:txBody>
          <a:bodyPr/>
          <a:lstStyle/>
          <a:p>
            <a:r>
              <a:rPr lang="en-US" b="1" smtClean="0"/>
              <a:t>Miễn phí </a:t>
            </a:r>
            <a:endParaRPr lang="en-US" b="1"/>
          </a:p>
        </p:txBody>
      </p:sp>
      <p:graphicFrame>
        <p:nvGraphicFramePr>
          <p:cNvPr id="4" name="Group 113"/>
          <p:cNvGraphicFramePr>
            <a:graphicFrameLocks/>
          </p:cNvGraphicFramePr>
          <p:nvPr/>
        </p:nvGraphicFramePr>
        <p:xfrm>
          <a:off x="1561431" y="2452019"/>
          <a:ext cx="6078622" cy="2493963"/>
        </p:xfrm>
        <a:graphic>
          <a:graphicData uri="http://schemas.openxmlformats.org/drawingml/2006/table">
            <a:tbl>
              <a:tblPr>
                <a:effectLst>
                  <a:outerShdw blurRad="40000" dist="23000" dir="5400000" rotWithShape="0">
                    <a:srgbClr val="000000">
                      <a:alpha val="35000"/>
                    </a:srgbClr>
                  </a:outerShdw>
                  <a:reflection blurRad="6350" stA="50000" endA="300" endPos="55500" dist="50800" dir="5400000" sy="-100000" algn="bl" rotWithShape="0"/>
                </a:effectLst>
                <a:tableStyleId>{D113A9D2-9D6B-4929-AA2D-F23B5EE8CBE7}</a:tableStyleId>
              </a:tblPr>
              <a:tblGrid>
                <a:gridCol w="2156931"/>
                <a:gridCol w="3921691"/>
              </a:tblGrid>
              <a:tr h="561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200" u="none" strike="noStrike" cap="none" normalizeH="0" baseline="0" smtClean="0">
                          <a:ln>
                            <a:noFill/>
                          </a:ln>
                          <a:solidFill>
                            <a:srgbClr val="CC6600"/>
                          </a:solidFill>
                          <a:effectLst/>
                        </a:rPr>
                        <a:t>PHP</a:t>
                      </a:r>
                      <a:endParaRPr kumimoji="0" lang="en-US" sz="2200" b="1" i="0" u="none" strike="noStrike" cap="none" normalizeH="0" baseline="0" smtClean="0">
                        <a:ln>
                          <a:noFill/>
                        </a:ln>
                        <a:solidFill>
                          <a:srgbClr val="CC6600"/>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700" u="none" strike="noStrike" cap="none" normalizeH="0" baseline="0" smtClean="0">
                          <a:ln>
                            <a:noFill/>
                          </a:ln>
                          <a:effectLst/>
                        </a:rPr>
                        <a:t>Software</a:t>
                      </a:r>
                      <a:endParaRPr kumimoji="0" lang="en-US" sz="17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700" u="none" strike="noStrike" cap="none" normalizeH="0" baseline="0" smtClean="0">
                          <a:ln>
                            <a:noFill/>
                          </a:ln>
                          <a:effectLst/>
                        </a:rPr>
                        <a:t>Free</a:t>
                      </a:r>
                      <a:endParaRPr kumimoji="0" lang="en-US" sz="17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6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700" u="none" strike="noStrike" cap="none" normalizeH="0" baseline="0" smtClean="0">
                          <a:ln>
                            <a:noFill/>
                          </a:ln>
                          <a:effectLst/>
                        </a:rPr>
                        <a:t>Platform</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7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700" u="none" strike="noStrike" cap="none" normalizeH="0" baseline="0" smtClean="0">
                          <a:ln>
                            <a:noFill/>
                          </a:ln>
                          <a:effectLst/>
                        </a:rPr>
                        <a:t>Free (Linux)</a:t>
                      </a:r>
                      <a:endParaRPr kumimoji="0" lang="en-US" sz="17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62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700" u="none" strike="noStrike" cap="none" normalizeH="0" baseline="0" smtClean="0">
                          <a:ln>
                            <a:noFill/>
                          </a:ln>
                          <a:effectLst/>
                        </a:rPr>
                        <a:t>Development Tools</a:t>
                      </a:r>
                      <a:endParaRPr kumimoji="0" lang="en-US" sz="17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700" u="none" strike="noStrike" cap="none" normalizeH="0" baseline="0" smtClean="0">
                          <a:ln>
                            <a:noFill/>
                          </a:ln>
                          <a:effectLst/>
                        </a:rPr>
                        <a:t>Free (</a:t>
                      </a:r>
                      <a:r>
                        <a:rPr kumimoji="0" lang="en-US" sz="1700" u="none" strike="noStrike" cap="none" normalizeH="0" baseline="0" smtClean="0">
                          <a:ln>
                            <a:noFill/>
                          </a:ln>
                          <a:effectLst/>
                          <a:hlinkClick r:id="rId2"/>
                        </a:rPr>
                        <a:t>PHP Coder</a:t>
                      </a:r>
                      <a:r>
                        <a:rPr kumimoji="0" lang="en-US" sz="1700" u="none" strike="noStrike" cap="none" normalizeH="0" baseline="0" smtClean="0">
                          <a:ln>
                            <a:noFill/>
                          </a:ln>
                          <a:effectLst/>
                        </a:rPr>
                        <a:t>, </a:t>
                      </a:r>
                      <a:r>
                        <a:rPr kumimoji="0" lang="en-US" sz="1700" u="none" strike="noStrike" cap="none" normalizeH="0" baseline="0" smtClean="0">
                          <a:ln>
                            <a:noFill/>
                          </a:ln>
                          <a:effectLst/>
                          <a:hlinkClick r:id="rId3"/>
                        </a:rPr>
                        <a:t>jEdit</a:t>
                      </a:r>
                      <a:r>
                        <a:rPr kumimoji="0" lang="en-US" sz="1700" u="none" strike="noStrike" cap="none" normalizeH="0" baseline="0" smtClean="0">
                          <a:ln>
                            <a:noFill/>
                          </a:ln>
                          <a:effectLst/>
                        </a:rPr>
                        <a:t>, …)</a:t>
                      </a:r>
                      <a:endParaRPr kumimoji="0" lang="en-US" sz="17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PHP – Ưu điểm 4</a:t>
            </a:r>
            <a:endParaRPr lang="en-US"/>
          </a:p>
        </p:txBody>
      </p:sp>
      <p:sp>
        <p:nvSpPr>
          <p:cNvPr id="3" name="Content Placeholder 2"/>
          <p:cNvSpPr>
            <a:spLocks noGrp="1"/>
          </p:cNvSpPr>
          <p:nvPr>
            <p:ph idx="1"/>
          </p:nvPr>
        </p:nvSpPr>
        <p:spPr>
          <a:xfrm>
            <a:off x="673768" y="1511719"/>
            <a:ext cx="7775575" cy="1917282"/>
          </a:xfrm>
        </p:spPr>
        <p:txBody>
          <a:bodyPr/>
          <a:lstStyle/>
          <a:p>
            <a:r>
              <a:rPr lang="en-US" sz="2200" smtClean="0"/>
              <a:t>Được sử dụng rộng rãi trong môi trường phát triển web</a:t>
            </a:r>
          </a:p>
          <a:p>
            <a:pPr lvl="1"/>
            <a:r>
              <a:rPr lang="en-US" smtClean="0">
                <a:solidFill>
                  <a:srgbClr val="3333FF"/>
                </a:solidFill>
              </a:rPr>
              <a:t>20,917,850</a:t>
            </a:r>
            <a:r>
              <a:rPr lang="en-US" smtClean="0"/>
              <a:t> domains (chiếm hơn </a:t>
            </a:r>
            <a:r>
              <a:rPr lang="en-US" smtClean="0">
                <a:solidFill>
                  <a:srgbClr val="3333FF"/>
                </a:solidFill>
              </a:rPr>
              <a:t>32% </a:t>
            </a:r>
            <a:r>
              <a:rPr lang="en-US" smtClean="0"/>
              <a:t>tên miền website)</a:t>
            </a:r>
          </a:p>
          <a:p>
            <a:pPr lvl="1"/>
            <a:r>
              <a:rPr lang="en-US" smtClean="0">
                <a:solidFill>
                  <a:srgbClr val="3333FF"/>
                </a:solidFill>
              </a:rPr>
              <a:t>1,224,183</a:t>
            </a:r>
            <a:r>
              <a:rPr lang="en-US" smtClean="0"/>
              <a:t> IP addresses </a:t>
            </a:r>
          </a:p>
          <a:p>
            <a:pPr lvl="1">
              <a:buNone/>
            </a:pPr>
            <a:r>
              <a:rPr lang="en-US" smtClean="0"/>
              <a:t>	(04/2007 Netcraft Survey – </a:t>
            </a:r>
            <a:r>
              <a:rPr lang="en-US" sz="1800" i="1" smtClean="0">
                <a:solidFill>
                  <a:srgbClr val="3333FF"/>
                </a:solidFill>
              </a:rPr>
              <a:t>http://www.php.net/usage.php</a:t>
            </a:r>
            <a:r>
              <a:rPr lang="en-US" smtClean="0"/>
              <a:t>)</a:t>
            </a:r>
          </a:p>
        </p:txBody>
      </p:sp>
      <p:pic>
        <p:nvPicPr>
          <p:cNvPr id="4" name="Picture 4" descr="phpstats-200408"/>
          <p:cNvPicPr>
            <a:picLocks noChangeAspect="1" noChangeArrowheads="1"/>
          </p:cNvPicPr>
          <p:nvPr/>
        </p:nvPicPr>
        <p:blipFill>
          <a:blip r:embed="rId2"/>
          <a:srcRect/>
          <a:stretch>
            <a:fillRect/>
          </a:stretch>
        </p:blipFill>
        <p:spPr bwMode="auto">
          <a:xfrm>
            <a:off x="1616241" y="3578862"/>
            <a:ext cx="5674717" cy="254521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BM Template">
  <a:themeElements>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System i5 simplify pear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lnDef>
  </a:objectDefaults>
  <a:extraClrSchemeLst>
    <a:extraClrScheme>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System i5 simplify pearl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Template</Template>
  <TotalTime>624</TotalTime>
  <Words>2383</Words>
  <Application>Microsoft Office PowerPoint</Application>
  <PresentationFormat>On-screen Show (4:3)</PresentationFormat>
  <Paragraphs>561</Paragraphs>
  <Slides>50</Slides>
  <Notes>18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IBM Template</vt:lpstr>
      <vt:lpstr>Bài 7 PHP Cơ bản</vt:lpstr>
      <vt:lpstr>Nội dung</vt:lpstr>
      <vt:lpstr>Nội dung</vt:lpstr>
      <vt:lpstr>Giới thiệu về PHP – Lịch sử phát triển</vt:lpstr>
      <vt:lpstr>Giới thiệu về PHP – PHP là gì ?</vt:lpstr>
      <vt:lpstr>Giới thiệu về PHP – Ưu điểm 1</vt:lpstr>
      <vt:lpstr>Giới thiệu về PHP – Ưu điểm 2</vt:lpstr>
      <vt:lpstr>Giới thiệu về PHP – Ưu điểm 3</vt:lpstr>
      <vt:lpstr>Giới thiệu về PHP – Ưu điểm 4</vt:lpstr>
      <vt:lpstr>Giới thiệu về PHP – Một số website lớn</vt:lpstr>
      <vt:lpstr>Giới thiệu về PHP – Cần gì để chạy PHP ?</vt:lpstr>
      <vt:lpstr>Nội dung</vt:lpstr>
      <vt:lpstr>Cơ chế hoạt động của WebServer</vt:lpstr>
      <vt:lpstr>Cơ chế hoạt động của WebServer</vt:lpstr>
      <vt:lpstr>Cơ chế hoạt động của WebServer</vt:lpstr>
      <vt:lpstr>Nội dung</vt:lpstr>
      <vt:lpstr>Cú pháp &amp; Quy ước trong PHP</vt:lpstr>
      <vt:lpstr>Quy ước</vt:lpstr>
      <vt:lpstr>Quy ước</vt:lpstr>
      <vt:lpstr>Cú pháp &amp; Quy ước trong PHP</vt:lpstr>
      <vt:lpstr>Khai báo biến</vt:lpstr>
      <vt:lpstr>Khai báo biến</vt:lpstr>
      <vt:lpstr>Cú pháp &amp; Quy ước trong PHP</vt:lpstr>
      <vt:lpstr>Kiểu dữ liệu</vt:lpstr>
      <vt:lpstr>Kiểu dữ liệu (tt)</vt:lpstr>
      <vt:lpstr>Kiểu dữ liệu (tt)</vt:lpstr>
      <vt:lpstr>Kiểu số - int, float</vt:lpstr>
      <vt:lpstr>Kiểu chuỗi - string</vt:lpstr>
      <vt:lpstr>Ví dụ</vt:lpstr>
      <vt:lpstr>Ví dụ</vt:lpstr>
      <vt:lpstr>Mảng - array</vt:lpstr>
      <vt:lpstr>Mảng - array</vt:lpstr>
      <vt:lpstr>Mảng - array</vt:lpstr>
      <vt:lpstr>Cú pháp &amp; Quy ước trong PHP</vt:lpstr>
      <vt:lpstr>Toán tử</vt:lpstr>
      <vt:lpstr>Cú pháp &amp; Quy ước trong PHP</vt:lpstr>
      <vt:lpstr>Cấu trúc điều khiển</vt:lpstr>
      <vt:lpstr>Điều kiện if</vt:lpstr>
      <vt:lpstr>Điều khiển switch</vt:lpstr>
      <vt:lpstr>Vòng lặp for</vt:lpstr>
      <vt:lpstr>Vòng lặp while, do…while</vt:lpstr>
      <vt:lpstr>Vòng lặp foreach</vt:lpstr>
      <vt:lpstr>Cú pháp &amp; Quy ước trong PHP</vt:lpstr>
      <vt:lpstr>Hàm - function</vt:lpstr>
      <vt:lpstr>Hàm – Phạm vi biến</vt:lpstr>
      <vt:lpstr>Hàm – Tham trị vs Tham biến</vt:lpstr>
      <vt:lpstr>Hàm – include &amp; require</vt:lpstr>
      <vt:lpstr>Cú pháp &amp; Quy ước trong PHP</vt:lpstr>
      <vt:lpstr>Lớp đối tượng - class</vt:lpstr>
      <vt:lpstr>Lớp đối tượng - class</vt:lpstr>
    </vt:vector>
  </TitlesOfParts>
  <Company>Cuc Thue Da Nang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 7 PHP Cơ bản</dc:title>
  <dc:creator>Luong Vi Minh</dc:creator>
  <cp:lastModifiedBy>Vo Duc Thien</cp:lastModifiedBy>
  <cp:revision>99</cp:revision>
  <dcterms:created xsi:type="dcterms:W3CDTF">2007-09-30T01:40:10Z</dcterms:created>
  <dcterms:modified xsi:type="dcterms:W3CDTF">2012-08-01T11:43:58Z</dcterms:modified>
</cp:coreProperties>
</file>