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257" r:id="rId2"/>
    <p:sldId id="258" r:id="rId3"/>
    <p:sldId id="259" r:id="rId4"/>
    <p:sldId id="260" r:id="rId5"/>
    <p:sldId id="262" r:id="rId6"/>
    <p:sldId id="265" r:id="rId7"/>
    <p:sldId id="261" r:id="rId8"/>
    <p:sldId id="267" r:id="rId9"/>
    <p:sldId id="274" r:id="rId10"/>
    <p:sldId id="273" r:id="rId11"/>
    <p:sldId id="269" r:id="rId12"/>
    <p:sldId id="268" r:id="rId13"/>
    <p:sldId id="270" r:id="rId14"/>
    <p:sldId id="271" r:id="rId15"/>
    <p:sldId id="275" r:id="rId16"/>
    <p:sldId id="276" r:id="rId17"/>
    <p:sldId id="272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6" r:id="rId27"/>
    <p:sldId id="287" r:id="rId28"/>
    <p:sldId id="290" r:id="rId29"/>
    <p:sldId id="291" r:id="rId30"/>
    <p:sldId id="292" r:id="rId31"/>
    <p:sldId id="293" r:id="rId32"/>
    <p:sldId id="294" r:id="rId33"/>
    <p:sldId id="295" r:id="rId34"/>
    <p:sldId id="288" r:id="rId35"/>
    <p:sldId id="289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/>
        <a:cs typeface="MS PGothic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MS PGothic"/>
        <a:cs typeface="MS PGothic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MS PGothic"/>
        <a:cs typeface="MS PGothic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MS PGothic"/>
        <a:cs typeface="MS PGothic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MS PGothic"/>
        <a:cs typeface="MS P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009900"/>
    <a:srgbClr val="99FF99"/>
    <a:srgbClr val="FF3300"/>
    <a:srgbClr val="FFFF00"/>
    <a:srgbClr val="CCECFF"/>
    <a:srgbClr val="CC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92" autoAdjust="0"/>
    <p:restoredTop sz="73920" autoAdjust="0"/>
  </p:normalViewPr>
  <p:slideViewPr>
    <p:cSldViewPr snapToGrid="0">
      <p:cViewPr varScale="1">
        <p:scale>
          <a:sx n="54" d="100"/>
          <a:sy n="54" d="100"/>
        </p:scale>
        <p:origin x="-9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168AA-6245-4B1A-B0D6-CC8380C67C12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72668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54417-B2C8-4EC8-96F2-03D72878E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2652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6450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87136"/>
            <a:ext cx="548640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8"/>
            <a:ext cx="297180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72668"/>
            <a:ext cx="297180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937CE10-7980-4D2A-BAA2-A50898F5C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3900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Scrolling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mtClean="0">
                <a:cs typeface="Times New Roman" pitchFamily="18" charset="0"/>
              </a:rPr>
              <a:t>&lt;BODY BACKGROUND=“path/clouds.gif" BGPROPERTIES=FIXED&gt;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6814E-34B3-4BAC-91FE-6615B5A30B32}" type="slidenum">
              <a:rPr lang="en-US" smtClean="0">
                <a:ea typeface="MS PGothic"/>
                <a:cs typeface="MS PGothic"/>
              </a:rPr>
              <a:pPr/>
              <a:t>26</a:t>
            </a:fld>
            <a:endParaRPr lang="en-US" smtClean="0"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XTUR~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90688"/>
            <a:ext cx="9144000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0" y="0"/>
            <a:ext cx="9140825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blackWhite">
          <a:xfrm>
            <a:off x="0" y="5164138"/>
            <a:ext cx="9140825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black">
          <a:xfrm>
            <a:off x="2006600" y="1287463"/>
            <a:ext cx="4103688" cy="306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284" tIns="18284" rIns="18284" bIns="18284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sz="1800">
                <a:solidFill>
                  <a:srgbClr val="FFFFFF"/>
                </a:solidFill>
                <a:ea typeface="MS PGothic" pitchFamily="34" charset="-128"/>
                <a:cs typeface="+mn-cs"/>
              </a:rPr>
              <a:t>Lập trình và Thiết kế Web 1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black">
          <a:xfrm flipV="1">
            <a:off x="1863725" y="4217988"/>
            <a:ext cx="0" cy="9334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black">
          <a:xfrm flipV="1">
            <a:off x="1862138" y="1362075"/>
            <a:ext cx="0" cy="3286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 bwMode="black">
          <a:xfrm>
            <a:off x="390525" y="2291645"/>
            <a:ext cx="7954963" cy="1672344"/>
          </a:xfrm>
        </p:spPr>
        <p:txBody>
          <a:bodyPr anchor="t"/>
          <a:lstStyle>
            <a:lvl1pPr>
              <a:lnSpc>
                <a:spcPct val="15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4106863"/>
            <a:ext cx="6400800" cy="99853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b="0">
                <a:solidFill>
                  <a:srgbClr val="6CA6B8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2024063" y="6221413"/>
            <a:ext cx="2897187" cy="3111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5391150" y="6221413"/>
            <a:ext cx="1619250" cy="311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solidFill>
                  <a:srgbClr val="FFFFFF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646D3-0D07-4DAE-BE7B-D68594D77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4925" y="871538"/>
            <a:ext cx="2076450" cy="480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88" y="871538"/>
            <a:ext cx="6078537" cy="480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D07F3-FFAF-4A35-9ED6-A2858438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871538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76413"/>
            <a:ext cx="3811588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776413"/>
            <a:ext cx="3811587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F2E20-0990-48C6-820F-9F8D668FC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063C4-B5DD-4993-B98F-56D123CFD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7BB78-B5A3-40A0-AD95-51054E4E3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76413"/>
            <a:ext cx="3811588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776413"/>
            <a:ext cx="3811587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9089C-A022-4C46-923B-A35F32B86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B60D9-E9E9-4830-B382-AEBC28721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B220B-DA5E-496D-B121-C59838947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82CFE-E598-4182-895F-7E292F2E8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B5BB3-CB93-46BF-A168-EB2BA5450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76292-58CB-4D62-94B5-541CAF8E9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1"/>
          <p:cNvPicPr>
            <a:picLocks noChangeArrowheads="1"/>
          </p:cNvPicPr>
          <p:nvPr/>
        </p:nvPicPr>
        <p:blipFill>
          <a:blip r:embed="rId14" cstate="print"/>
          <a:srcRect b="467"/>
          <a:stretch>
            <a:fillRect/>
          </a:stretch>
        </p:blipFill>
        <p:spPr bwMode="auto">
          <a:xfrm>
            <a:off x="0" y="6470650"/>
            <a:ext cx="91440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2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871538"/>
            <a:ext cx="8245475" cy="49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76413"/>
            <a:ext cx="7775575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black">
          <a:xfrm>
            <a:off x="990600" y="52388"/>
            <a:ext cx="74342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4" tIns="45712" rIns="91424" bIns="45712">
            <a:spAutoFit/>
          </a:bodyPr>
          <a:lstStyle/>
          <a:p>
            <a:pPr eaLnBrk="0" hangingPunct="0">
              <a:defRPr/>
            </a:pPr>
            <a:r>
              <a:rPr lang="en-US" sz="1400">
                <a:solidFill>
                  <a:srgbClr val="FFFFFF"/>
                </a:solidFill>
                <a:ea typeface="MS PGothic" pitchFamily="34" charset="-128"/>
                <a:cs typeface="+mn-cs"/>
              </a:rPr>
              <a:t>Lập trình và Thiết kế Web 1 – Bài 3 : Thiết kế trang Web – HTML Căn bản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3988" y="6500813"/>
            <a:ext cx="100647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sz="1000" b="1">
                <a:solidFill>
                  <a:srgbClr val="FFFFFF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728BCD7-F135-4D2A-BCDE-9E2A59F2B8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3813" y="6510338"/>
            <a:ext cx="1906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>
                <a:solidFill>
                  <a:srgbClr val="FFFFFF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black">
          <a:xfrm>
            <a:off x="990600" y="147638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black">
          <a:xfrm>
            <a:off x="990600" y="6470650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53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9pPr>
    </p:titleStyle>
    <p:bodyStyle>
      <a:lvl1pPr marL="228600" indent="-228600" algn="l" rtl="0" fontAlgn="base">
        <a:spcBef>
          <a:spcPct val="35000"/>
        </a:spcBef>
        <a:spcAft>
          <a:spcPct val="15000"/>
        </a:spcAft>
        <a:buClr>
          <a:srgbClr val="6CA6B8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7013" algn="l" rtl="0" fontAlgn="base">
        <a:spcBef>
          <a:spcPct val="25000"/>
        </a:spcBef>
        <a:spcAft>
          <a:spcPct val="15000"/>
        </a:spcAft>
        <a:buClr>
          <a:srgbClr val="6CA6B8"/>
        </a:buClr>
        <a:buFont typeface="Arial" charset="0"/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682625" indent="-223838" algn="l" rtl="0" fontAlgn="base">
        <a:spcBef>
          <a:spcPct val="20000"/>
        </a:spcBef>
        <a:spcAft>
          <a:spcPct val="0"/>
        </a:spcAft>
        <a:buClr>
          <a:srgbClr val="6CA6B8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912813" indent="-228600" algn="l" rtl="0" fontAlgn="base">
        <a:spcBef>
          <a:spcPct val="20000"/>
        </a:spcBef>
        <a:spcAft>
          <a:spcPct val="0"/>
        </a:spcAft>
        <a:buClr>
          <a:srgbClr val="6CA6B8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143000" indent="-228600" algn="l" rtl="0" fontAlgn="base">
        <a:spcBef>
          <a:spcPct val="20000"/>
        </a:spcBef>
        <a:spcAft>
          <a:spcPct val="0"/>
        </a:spcAft>
        <a:buClr>
          <a:srgbClr val="6CA6B8"/>
        </a:buClr>
        <a:buFont typeface="Arial" charset="0"/>
        <a:buChar char="&gt;"/>
        <a:defRPr sz="2000">
          <a:solidFill>
            <a:schemeClr val="tx1"/>
          </a:solidFill>
          <a:latin typeface="+mn-lt"/>
          <a:cs typeface="+mn-cs"/>
        </a:defRPr>
      </a:lvl5pPr>
      <a:lvl6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CA6B8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6pPr>
      <a:lvl7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CA6B8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7pPr>
      <a:lvl8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CA6B8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8pPr>
      <a:lvl9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CA6B8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Demohtml/showexampcode2w.asp?tmp=../demohtml/heading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Demohtml/showexampcode2w.asp?tmp=../demohtml/paragraph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Demohtml/showexampcode2w.asp?tmp=../demohtml/hr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Demohtml/showexampcode2w.asp?tmp=../demohtml/dinhdang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Demohtml/showexampcode2w.asp?tmp=../demohtml/dinhdang.htm" TargetMode="External"/><Relationship Id="rId2" Type="http://schemas.openxmlformats.org/officeDocument/2006/relationships/hyperlink" Target="http://localhost/Demohtml/showexampcode2w.asp?tmp=../demohtml/dinhdang2.ht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localhost/Demohtml/showexampcode2w.asp?tmp=../demohtml/tegpre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Demohtml/showexampcode2w.asp?tmp=../demohtml/taghtml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Demohtml/showexampcode2w.asp?tmp=../demohtml/chuthuong.htm" TargetMode="External"/><Relationship Id="rId2" Type="http://schemas.openxmlformats.org/officeDocument/2006/relationships/hyperlink" Target="http://localhost/Demohtml/showexampcode2w.asp?tmp=../demohtml/chuhoa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Demohtml/showexampcode2w.asp?tmp=../demohtml/khoangtrang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0525" y="2292350"/>
            <a:ext cx="7954963" cy="1671638"/>
          </a:xfrm>
        </p:spPr>
        <p:txBody>
          <a:bodyPr/>
          <a:lstStyle/>
          <a:p>
            <a:pPr>
              <a:defRPr/>
            </a:pPr>
            <a:r>
              <a:rPr lang="en-US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Thiết</a:t>
            </a:r>
            <a:r>
              <a:rPr 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kế</a:t>
            </a:r>
            <a:r>
              <a:rPr 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trang</a:t>
            </a:r>
            <a:r>
              <a:rPr 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Web – HTML </a:t>
            </a:r>
            <a:r>
              <a:rPr lang="en-US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Căn</a:t>
            </a:r>
            <a:r>
              <a:rPr 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bản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163458" y="6470684"/>
            <a:ext cx="4937733" cy="387316"/>
          </a:xfrm>
        </p:spPr>
        <p:txBody>
          <a:bodyPr/>
          <a:lstStyle/>
          <a:p>
            <a:r>
              <a:rPr lang="en-US" sz="1800" dirty="0" err="1" smtClean="0">
                <a:solidFill>
                  <a:schemeClr val="bg1"/>
                </a:solidFill>
              </a:rPr>
              <a:t>Nguồn</a:t>
            </a:r>
            <a:r>
              <a:rPr lang="en-US" sz="1800" dirty="0" smtClean="0">
                <a:solidFill>
                  <a:schemeClr val="bg1"/>
                </a:solidFill>
              </a:rPr>
              <a:t>: Khoa CNTT – </a:t>
            </a:r>
            <a:r>
              <a:rPr lang="en-US" sz="1800" dirty="0" err="1" smtClean="0">
                <a:solidFill>
                  <a:schemeClr val="bg1"/>
                </a:solidFill>
              </a:rPr>
              <a:t>Đại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Học</a:t>
            </a:r>
            <a:r>
              <a:rPr lang="en-US" sz="1800" dirty="0" smtClean="0">
                <a:solidFill>
                  <a:schemeClr val="bg1"/>
                </a:solidFill>
              </a:rPr>
              <a:t> KHTN </a:t>
            </a:r>
            <a:r>
              <a:rPr lang="en-US" sz="1800" dirty="0" err="1" smtClean="0">
                <a:solidFill>
                  <a:schemeClr val="bg1"/>
                </a:solidFill>
              </a:rPr>
              <a:t>TpHCM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Giới thiệu về HTML – Thẻ (Tag) HTML.Ví 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6413"/>
            <a:ext cx="5934075" cy="3902075"/>
          </a:xfrm>
        </p:spPr>
        <p:txBody>
          <a:bodyPr/>
          <a:lstStyle/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&lt;TITLE&gt;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Welcome to HTML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&lt;BODY BGCOLOR = lavender&gt;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&lt;H3&gt;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My first HTML document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&lt;/H3&gt;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8688" y="1800225"/>
            <a:ext cx="1263650" cy="392113"/>
          </a:xfrm>
          <a:prstGeom prst="rect">
            <a:avLst/>
          </a:prstGeom>
          <a:solidFill>
            <a:srgbClr val="FF3300">
              <a:alpha val="4784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8688" y="5094288"/>
            <a:ext cx="1263650" cy="392112"/>
          </a:xfrm>
          <a:prstGeom prst="rect">
            <a:avLst/>
          </a:prstGeom>
          <a:solidFill>
            <a:srgbClr val="FF3300">
              <a:alpha val="4784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131888" y="2263775"/>
            <a:ext cx="1263650" cy="392113"/>
          </a:xfrm>
          <a:prstGeom prst="rect">
            <a:avLst/>
          </a:prstGeom>
          <a:solidFill>
            <a:srgbClr val="0066FF">
              <a:alpha val="47451"/>
            </a:srgb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ea typeface="MS PGothic" pitchFamily="34" charset="-128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31888" y="3163888"/>
            <a:ext cx="1263650" cy="392112"/>
          </a:xfrm>
          <a:prstGeom prst="rect">
            <a:avLst/>
          </a:prstGeom>
          <a:solidFill>
            <a:srgbClr val="0066FF">
              <a:alpha val="47451"/>
            </a:srgb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ea typeface="MS PGothic" pitchFamily="34" charset="-128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31888" y="3643313"/>
            <a:ext cx="1263650" cy="392112"/>
          </a:xfrm>
          <a:prstGeom prst="rect">
            <a:avLst/>
          </a:prstGeom>
          <a:solidFill>
            <a:srgbClr val="0000FF">
              <a:alpha val="47451"/>
            </a:srgb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ea typeface="MS PGothic" pitchFamily="34" charset="-128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31888" y="4614863"/>
            <a:ext cx="1263650" cy="392112"/>
          </a:xfrm>
          <a:prstGeom prst="rect">
            <a:avLst/>
          </a:prstGeom>
          <a:solidFill>
            <a:srgbClr val="0000FF">
              <a:alpha val="47451"/>
            </a:srgb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ea typeface="MS PGothic" pitchFamily="34" charset="-128"/>
              <a:cs typeface="Arial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84338" y="2728913"/>
            <a:ext cx="1058862" cy="392112"/>
          </a:xfrm>
          <a:prstGeom prst="rect">
            <a:avLst/>
          </a:prstGeom>
          <a:solidFill>
            <a:srgbClr val="009900">
              <a:alpha val="47450"/>
            </a:srgbClr>
          </a:solidFill>
          <a:ln w="952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978400" y="2728913"/>
            <a:ext cx="1117600" cy="392112"/>
          </a:xfrm>
          <a:prstGeom prst="rect">
            <a:avLst/>
          </a:prstGeom>
          <a:solidFill>
            <a:srgbClr val="009900">
              <a:alpha val="47450"/>
            </a:srgbClr>
          </a:solidFill>
          <a:ln w="952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84338" y="4122738"/>
            <a:ext cx="666750" cy="390525"/>
          </a:xfrm>
          <a:prstGeom prst="rect">
            <a:avLst/>
          </a:prstGeom>
          <a:solidFill>
            <a:srgbClr val="33CC33">
              <a:alpha val="47450"/>
            </a:srgbClr>
          </a:solidFill>
          <a:ln w="952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1775" y="4122738"/>
            <a:ext cx="668338" cy="390525"/>
          </a:xfrm>
          <a:prstGeom prst="rect">
            <a:avLst/>
          </a:prstGeom>
          <a:solidFill>
            <a:srgbClr val="33CC33">
              <a:alpha val="47450"/>
            </a:srgbClr>
          </a:solidFill>
          <a:ln w="952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Nội dung</a:t>
            </a:r>
            <a:endParaRPr lang="en-US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về HTML</a:t>
            </a:r>
          </a:p>
          <a:p>
            <a:r>
              <a:rPr lang="en-US" smtClean="0">
                <a:solidFill>
                  <a:srgbClr val="FF9933"/>
                </a:solidFill>
              </a:rPr>
              <a:t>Cấu trúc của 1 tài liệu HTML</a:t>
            </a:r>
          </a:p>
          <a:p>
            <a:r>
              <a:rPr lang="en-US" smtClean="0"/>
              <a:t>Các Tag cơ bản</a:t>
            </a:r>
          </a:p>
          <a:p>
            <a:r>
              <a:rPr lang="en-US" smtClean="0"/>
              <a:t>Các Tag danh sách</a:t>
            </a:r>
          </a:p>
          <a:p>
            <a:r>
              <a:rPr lang="en-US" smtClean="0"/>
              <a:t>Tag liên kết trang</a:t>
            </a:r>
          </a:p>
          <a:p>
            <a:r>
              <a:rPr lang="en-US" smtClean="0"/>
              <a:t>Tag kẻ bảng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1 tài liệu HTML</a:t>
            </a:r>
            <a:endParaRPr lang="en-US"/>
          </a:p>
        </p:txBody>
      </p:sp>
      <p:grpSp>
        <p:nvGrpSpPr>
          <p:cNvPr id="26626" name="Group 3"/>
          <p:cNvGrpSpPr>
            <a:grpSpLocks/>
          </p:cNvGrpSpPr>
          <p:nvPr/>
        </p:nvGrpSpPr>
        <p:grpSpPr bwMode="auto">
          <a:xfrm>
            <a:off x="446088" y="1735138"/>
            <a:ext cx="1524000" cy="4267200"/>
            <a:chOff x="528" y="1248"/>
            <a:chExt cx="960" cy="2688"/>
          </a:xfrm>
        </p:grpSpPr>
        <p:sp>
          <p:nvSpPr>
            <p:cNvPr id="26660" name="Text Box 4"/>
            <p:cNvSpPr txBox="1">
              <a:spLocks noChangeArrowheads="1"/>
            </p:cNvSpPr>
            <p:nvPr/>
          </p:nvSpPr>
          <p:spPr bwMode="auto">
            <a:xfrm>
              <a:off x="528" y="1248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sz="2400">
                  <a:latin typeface="Tahoma" pitchFamily="34" charset="0"/>
                </a:rPr>
                <a:t>&lt;html&gt;</a:t>
              </a:r>
            </a:p>
          </p:txBody>
        </p:sp>
        <p:sp>
          <p:nvSpPr>
            <p:cNvPr id="26661" name="Text Box 5"/>
            <p:cNvSpPr txBox="1">
              <a:spLocks noChangeArrowheads="1"/>
            </p:cNvSpPr>
            <p:nvPr/>
          </p:nvSpPr>
          <p:spPr bwMode="auto">
            <a:xfrm>
              <a:off x="528" y="3648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sz="2400">
                  <a:latin typeface="Tahoma" pitchFamily="34" charset="0"/>
                </a:rPr>
                <a:t>&lt;/html&gt;</a:t>
              </a:r>
            </a:p>
          </p:txBody>
        </p:sp>
      </p:grpSp>
      <p:grpSp>
        <p:nvGrpSpPr>
          <p:cNvPr id="26627" name="Group 6"/>
          <p:cNvGrpSpPr>
            <a:grpSpLocks/>
          </p:cNvGrpSpPr>
          <p:nvPr/>
        </p:nvGrpSpPr>
        <p:grpSpPr bwMode="auto">
          <a:xfrm>
            <a:off x="827088" y="3563938"/>
            <a:ext cx="1447800" cy="1874837"/>
            <a:chOff x="768" y="2400"/>
            <a:chExt cx="912" cy="1181"/>
          </a:xfrm>
        </p:grpSpPr>
        <p:sp>
          <p:nvSpPr>
            <p:cNvPr id="26658" name="Text Box 7"/>
            <p:cNvSpPr txBox="1">
              <a:spLocks noChangeArrowheads="1"/>
            </p:cNvSpPr>
            <p:nvPr/>
          </p:nvSpPr>
          <p:spPr bwMode="auto">
            <a:xfrm>
              <a:off x="768" y="2400"/>
              <a:ext cx="81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sz="2200">
                  <a:solidFill>
                    <a:srgbClr val="FF99FF"/>
                  </a:solidFill>
                  <a:latin typeface="Tahoma" pitchFamily="34" charset="0"/>
                </a:rPr>
                <a:t>&lt;body&gt;</a:t>
              </a:r>
            </a:p>
          </p:txBody>
        </p:sp>
        <p:sp>
          <p:nvSpPr>
            <p:cNvPr id="26659" name="Text Box 8"/>
            <p:cNvSpPr txBox="1">
              <a:spLocks noChangeArrowheads="1"/>
            </p:cNvSpPr>
            <p:nvPr/>
          </p:nvSpPr>
          <p:spPr bwMode="auto">
            <a:xfrm>
              <a:off x="768" y="3312"/>
              <a:ext cx="9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sz="2200">
                  <a:solidFill>
                    <a:srgbClr val="FF99FF"/>
                  </a:solidFill>
                  <a:latin typeface="Tahoma" pitchFamily="34" charset="0"/>
                </a:rPr>
                <a:t>&lt;/body&gt;</a:t>
              </a:r>
            </a:p>
          </p:txBody>
        </p:sp>
      </p:grpSp>
      <p:grpSp>
        <p:nvGrpSpPr>
          <p:cNvPr id="26628" name="Group 9"/>
          <p:cNvGrpSpPr>
            <a:grpSpLocks/>
          </p:cNvGrpSpPr>
          <p:nvPr/>
        </p:nvGrpSpPr>
        <p:grpSpPr bwMode="auto">
          <a:xfrm>
            <a:off x="750888" y="2192338"/>
            <a:ext cx="1524000" cy="1265237"/>
            <a:chOff x="720" y="1536"/>
            <a:chExt cx="960" cy="797"/>
          </a:xfrm>
        </p:grpSpPr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768" y="1536"/>
              <a:ext cx="81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sz="22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ahoma" pitchFamily="34" charset="0"/>
                  <a:ea typeface="MS PGothic" pitchFamily="34" charset="-128"/>
                  <a:cs typeface="+mn-cs"/>
                </a:rPr>
                <a:t>&lt;head&gt;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720" y="2064"/>
              <a:ext cx="96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sz="22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ahoma" pitchFamily="34" charset="0"/>
                  <a:ea typeface="MS PGothic" pitchFamily="34" charset="-128"/>
                  <a:cs typeface="+mn-cs"/>
                </a:rPr>
                <a:t>&lt;/head&gt;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274888" y="1963738"/>
            <a:ext cx="6477000" cy="3810000"/>
            <a:chOff x="1584" y="1392"/>
            <a:chExt cx="4080" cy="2400"/>
          </a:xfrm>
        </p:grpSpPr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560" y="2016"/>
              <a:ext cx="1104" cy="64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Bắt đầu và Kết thúc của trang HTML</a:t>
              </a:r>
            </a:p>
          </p:txBody>
        </p:sp>
        <p:sp>
          <p:nvSpPr>
            <p:cNvPr id="26652" name="Line 14"/>
            <p:cNvSpPr>
              <a:spLocks noChangeShapeType="1"/>
            </p:cNvSpPr>
            <p:nvPr/>
          </p:nvSpPr>
          <p:spPr bwMode="auto">
            <a:xfrm flipH="1">
              <a:off x="1632" y="3792"/>
              <a:ext cx="350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3" name="Line 15"/>
            <p:cNvSpPr>
              <a:spLocks noChangeShapeType="1"/>
            </p:cNvSpPr>
            <p:nvPr/>
          </p:nvSpPr>
          <p:spPr bwMode="auto">
            <a:xfrm flipH="1">
              <a:off x="1584" y="1392"/>
              <a:ext cx="350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4" name="Line 16"/>
            <p:cNvSpPr>
              <a:spLocks noChangeShapeType="1"/>
            </p:cNvSpPr>
            <p:nvPr/>
          </p:nvSpPr>
          <p:spPr bwMode="auto">
            <a:xfrm>
              <a:off x="5088" y="1392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5" name="Line 17"/>
            <p:cNvSpPr>
              <a:spLocks noChangeShapeType="1"/>
            </p:cNvSpPr>
            <p:nvPr/>
          </p:nvSpPr>
          <p:spPr bwMode="auto">
            <a:xfrm flipV="1">
              <a:off x="5136" y="2688"/>
              <a:ext cx="0" cy="110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579688" y="2344738"/>
            <a:ext cx="4038600" cy="990600"/>
            <a:chOff x="1680" y="1632"/>
            <a:chExt cx="2544" cy="624"/>
          </a:xfrm>
        </p:grpSpPr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168" y="1728"/>
              <a:ext cx="1056" cy="44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Phần đầu trang HTML</a:t>
              </a:r>
            </a:p>
          </p:txBody>
        </p:sp>
        <p:sp>
          <p:nvSpPr>
            <p:cNvPr id="26645" name="Line 20"/>
            <p:cNvSpPr>
              <a:spLocks noChangeShapeType="1"/>
            </p:cNvSpPr>
            <p:nvPr/>
          </p:nvSpPr>
          <p:spPr bwMode="auto">
            <a:xfrm flipH="1">
              <a:off x="1680" y="1632"/>
              <a:ext cx="20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6" name="Line 21"/>
            <p:cNvSpPr>
              <a:spLocks noChangeShapeType="1"/>
            </p:cNvSpPr>
            <p:nvPr/>
          </p:nvSpPr>
          <p:spPr bwMode="auto">
            <a:xfrm flipH="1">
              <a:off x="1680" y="2256"/>
              <a:ext cx="20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7" name="Line 22"/>
            <p:cNvSpPr>
              <a:spLocks noChangeShapeType="1"/>
            </p:cNvSpPr>
            <p:nvPr/>
          </p:nvSpPr>
          <p:spPr bwMode="auto">
            <a:xfrm>
              <a:off x="3696" y="1632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8" name="Line 23"/>
            <p:cNvSpPr>
              <a:spLocks noChangeShapeType="1"/>
            </p:cNvSpPr>
            <p:nvPr/>
          </p:nvSpPr>
          <p:spPr bwMode="auto">
            <a:xfrm flipV="1">
              <a:off x="3696" y="2208"/>
              <a:ext cx="0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2427288" y="3716338"/>
            <a:ext cx="4267200" cy="1600200"/>
            <a:chOff x="2427514" y="3715657"/>
            <a:chExt cx="4267200" cy="1600200"/>
          </a:xfrm>
        </p:grpSpPr>
        <p:grpSp>
          <p:nvGrpSpPr>
            <p:cNvPr id="26634" name="Group 31"/>
            <p:cNvGrpSpPr>
              <a:grpSpLocks/>
            </p:cNvGrpSpPr>
            <p:nvPr/>
          </p:nvGrpSpPr>
          <p:grpSpPr bwMode="auto">
            <a:xfrm>
              <a:off x="2427514" y="3715657"/>
              <a:ext cx="4267200" cy="1600200"/>
              <a:chOff x="2427514" y="3715657"/>
              <a:chExt cx="4267200" cy="1600200"/>
            </a:xfrm>
          </p:grpSpPr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4865914" y="4096657"/>
                <a:ext cx="1828800" cy="7112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sz="2000">
                    <a:solidFill>
                      <a:schemeClr val="bg1"/>
                    </a:solidFill>
                    <a:latin typeface="Tahoma" pitchFamily="34" charset="0"/>
                  </a:rPr>
                  <a:t>Nội dung trang HTML</a:t>
                </a:r>
              </a:p>
            </p:txBody>
          </p:sp>
          <p:sp>
            <p:nvSpPr>
              <p:cNvPr id="26640" name="Line 25"/>
              <p:cNvSpPr>
                <a:spLocks noChangeShapeType="1"/>
              </p:cNvSpPr>
              <p:nvPr/>
            </p:nvSpPr>
            <p:spPr bwMode="auto">
              <a:xfrm flipH="1">
                <a:off x="2427514" y="3715657"/>
                <a:ext cx="32004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641" name="Line 26"/>
              <p:cNvSpPr>
                <a:spLocks noChangeShapeType="1"/>
              </p:cNvSpPr>
              <p:nvPr/>
            </p:nvSpPr>
            <p:spPr bwMode="auto">
              <a:xfrm flipH="1">
                <a:off x="2427514" y="5315857"/>
                <a:ext cx="32004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6635" name="Line 27"/>
            <p:cNvSpPr>
              <a:spLocks noChangeShapeType="1"/>
            </p:cNvSpPr>
            <p:nvPr/>
          </p:nvSpPr>
          <p:spPr bwMode="auto">
            <a:xfrm>
              <a:off x="5627914" y="3715657"/>
              <a:ext cx="0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6" name="Line 28"/>
            <p:cNvSpPr>
              <a:spLocks noChangeShapeType="1"/>
            </p:cNvSpPr>
            <p:nvPr/>
          </p:nvSpPr>
          <p:spPr bwMode="auto">
            <a:xfrm flipV="1">
              <a:off x="5627914" y="4858657"/>
              <a:ext cx="0" cy="457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1208088" y="2633663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MS PGothic" pitchFamily="34" charset="-128"/>
                <a:cs typeface="+mn-cs"/>
              </a:rPr>
              <a:t>&lt;title&gt;</a:t>
            </a:r>
            <a:r>
              <a:rPr kumimoji="1" lang="en-US" sz="2000">
                <a:solidFill>
                  <a:srgbClr val="FF9900"/>
                </a:solidFill>
                <a:latin typeface="Tahoma" pitchFamily="34" charset="0"/>
                <a:ea typeface="MS PGothic" pitchFamily="34" charset="-128"/>
                <a:cs typeface="+mn-cs"/>
              </a:rPr>
              <a:t>Tiêu đề</a:t>
            </a:r>
            <a:r>
              <a:rPr kumimoji="1" lang="en-US" sz="2000">
                <a:latin typeface="Tahoma" pitchFamily="34" charset="0"/>
                <a:ea typeface="MS PGothic" pitchFamily="34" charset="-128"/>
                <a:cs typeface="+mn-cs"/>
              </a:rPr>
              <a:t> </a:t>
            </a:r>
            <a:r>
              <a:rPr kumimoji="1" lang="en-US"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MS PGothic" pitchFamily="34" charset="-128"/>
                <a:cs typeface="+mn-cs"/>
              </a:rPr>
              <a:t>&lt;/title&gt;</a:t>
            </a:r>
          </a:p>
        </p:txBody>
      </p:sp>
      <p:sp>
        <p:nvSpPr>
          <p:cNvPr id="26633" name="Text Box 30"/>
          <p:cNvSpPr txBox="1">
            <a:spLocks noChangeArrowheads="1"/>
          </p:cNvSpPr>
          <p:nvPr/>
        </p:nvSpPr>
        <p:spPr bwMode="auto">
          <a:xfrm>
            <a:off x="1512888" y="4005263"/>
            <a:ext cx="160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2000">
                <a:solidFill>
                  <a:srgbClr val="FF9900"/>
                </a:solidFill>
                <a:latin typeface="Tahoma" pitchFamily="34" charset="0"/>
              </a:rPr>
              <a:t>Nội dung 1 Nội dung 2 Nội dung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1 tài liệu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1200"/>
              </a:spcAft>
              <a:defRPr/>
            </a:pPr>
            <a:r>
              <a:rPr lang="sv-SE" sz="2500" smtClean="0"/>
              <a:t>&lt;html&gt;&lt;/html&gt; : </a:t>
            </a:r>
            <a:r>
              <a:rPr lang="sv-SE" sz="2000" smtClean="0"/>
              <a:t>Định nghĩa phạm vi của văn bản HTML</a:t>
            </a:r>
            <a:endParaRPr lang="sv-SE" sz="2500" b="1" smtClean="0"/>
          </a:p>
          <a:p>
            <a:pPr>
              <a:spcBef>
                <a:spcPts val="1800"/>
              </a:spcBef>
              <a:spcAft>
                <a:spcPts val="1200"/>
              </a:spcAft>
              <a:defRPr/>
            </a:pPr>
            <a:r>
              <a:rPr lang="sv-SE" sz="25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&lt;head&gt;&lt;/head&gt; </a:t>
            </a:r>
            <a:r>
              <a:rPr lang="sv-SE" sz="2500" smtClean="0"/>
              <a:t>: </a:t>
            </a:r>
            <a:r>
              <a:rPr lang="sv-SE" sz="2000" smtClean="0"/>
              <a:t>Định nghĩa các mô tả về trang HTML. Thông tin trong tag này không được hiển thị trên trang web</a:t>
            </a:r>
            <a:endParaRPr lang="en-US" sz="2500" b="1" smtClean="0"/>
          </a:p>
          <a:p>
            <a:pPr>
              <a:spcBef>
                <a:spcPts val="1800"/>
              </a:spcBef>
              <a:spcAft>
                <a:spcPts val="1200"/>
              </a:spcAft>
              <a:defRPr/>
            </a:pPr>
            <a:r>
              <a:rPr lang="en-US" sz="2500" smtClean="0">
                <a:solidFill>
                  <a:schemeClr val="tx2">
                    <a:lumMod val="75000"/>
                  </a:schemeClr>
                </a:solidFill>
              </a:rPr>
              <a:t>&lt;title&gt;&lt;/title&gt; </a:t>
            </a:r>
            <a:r>
              <a:rPr lang="en-US" sz="2500" smtClean="0"/>
              <a:t>: </a:t>
            </a:r>
            <a:r>
              <a:rPr lang="en-US" sz="2000" smtClean="0"/>
              <a:t>Mô tả tiêu đề trang web</a:t>
            </a:r>
            <a:endParaRPr lang="en-US" sz="2000" b="1" smtClean="0"/>
          </a:p>
          <a:p>
            <a:pPr>
              <a:spcBef>
                <a:spcPts val="1800"/>
              </a:spcBef>
              <a:spcAft>
                <a:spcPts val="1200"/>
              </a:spcAft>
              <a:defRPr/>
            </a:pPr>
            <a:r>
              <a:rPr kumimoji="1" lang="en-US" sz="2500" kern="1200" smtClean="0">
                <a:solidFill>
                  <a:srgbClr val="FF99FF"/>
                </a:solidFill>
                <a:latin typeface="Tahoma" pitchFamily="34" charset="0"/>
                <a:ea typeface="MS PGothic" pitchFamily="34" charset="-128"/>
              </a:rPr>
              <a:t>&lt;body&gt;&lt;/body&gt; : </a:t>
            </a:r>
            <a:r>
              <a:rPr lang="en-US" sz="2000" smtClean="0"/>
              <a:t>Xác định vùng thân của trang web, nơi chứa các thông 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1 tài liệu HTML – Ví 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3" y="1762125"/>
            <a:ext cx="4554537" cy="3244850"/>
          </a:xfrm>
          <a:ln>
            <a:solidFill>
              <a:srgbClr val="CC66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&lt;TITLE&gt;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Welcome to HTML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b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&lt;BODY BGCOLOR = lavender&gt;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&lt;H3&gt;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My first HTML document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&lt;/H3&gt;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b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160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6150" y="1827213"/>
            <a:ext cx="42862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942975" y="2511425"/>
            <a:ext cx="3484563" cy="406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645025" y="1814513"/>
            <a:ext cx="1611313" cy="304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957263" y="3730625"/>
            <a:ext cx="3484562" cy="361950"/>
          </a:xfrm>
          <a:prstGeom prst="ellipse">
            <a:avLst/>
          </a:prstGeom>
          <a:noFill/>
          <a:ln w="28575" algn="ctr">
            <a:solidFill>
              <a:srgbClr val="0066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775200" y="2786063"/>
            <a:ext cx="2263775" cy="465137"/>
          </a:xfrm>
          <a:prstGeom prst="ellipse">
            <a:avLst/>
          </a:prstGeom>
          <a:noFill/>
          <a:ln w="28575" algn="ctr">
            <a:solidFill>
              <a:srgbClr val="0066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Nội dung</a:t>
            </a:r>
            <a:endParaRPr lang="en-US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về HTML</a:t>
            </a:r>
          </a:p>
          <a:p>
            <a:r>
              <a:rPr lang="en-US" smtClean="0"/>
              <a:t>Cấu trúc của 1 tài liệu HTML</a:t>
            </a:r>
          </a:p>
          <a:p>
            <a:r>
              <a:rPr lang="en-US" smtClean="0">
                <a:solidFill>
                  <a:srgbClr val="FF9933"/>
                </a:solidFill>
              </a:rPr>
              <a:t>Các Tag cơ bản</a:t>
            </a:r>
          </a:p>
          <a:p>
            <a:r>
              <a:rPr lang="en-US" smtClean="0"/>
              <a:t>Các Tag danh sách</a:t>
            </a:r>
          </a:p>
          <a:p>
            <a:r>
              <a:rPr lang="en-US" smtClean="0"/>
              <a:t>Tag liên kết trang</a:t>
            </a:r>
          </a:p>
          <a:p>
            <a:r>
              <a:rPr lang="en-US" smtClean="0"/>
              <a:t>Tag kẻ bảng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Các Tag Cơ bản</a:t>
            </a:r>
            <a:endParaRPr lang="en-US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Tag xử lý văn bản</a:t>
            </a:r>
          </a:p>
          <a:p>
            <a:r>
              <a:rPr lang="en-US" smtClean="0"/>
              <a:t>Tag hình ảnh</a:t>
            </a:r>
          </a:p>
          <a:p>
            <a:r>
              <a:rPr lang="en-US" smtClean="0"/>
              <a:t>Tag âm thanh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Các tag xử lý văn bản – Khối, chuổi văn bản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Các thẻ định dạng khối văn bản</a:t>
            </a:r>
          </a:p>
          <a:p>
            <a:pPr lvl="1">
              <a:defRPr/>
            </a:pPr>
            <a:r>
              <a:rPr lang="en-US" sz="2400" smtClean="0">
                <a:cs typeface="Times New Roman" pitchFamily="18" charset="0"/>
              </a:rPr>
              <a:t>Tiêu đề (Heading) : 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&lt;h1&gt;, &lt;h2&gt;, &lt;h3&gt;, &lt;h4&gt;, &lt;h5&gt;, &lt;h6&gt;</a:t>
            </a:r>
            <a:endParaRPr lang="en-US" sz="2400" b="1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2400" smtClean="0">
                <a:cs typeface="Times New Roman" pitchFamily="18" charset="0"/>
              </a:rPr>
              <a:t>Đoạn văn bản (Paragraph): 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pPr lvl="1">
              <a:defRPr/>
            </a:pPr>
            <a:r>
              <a:rPr lang="en-US" sz="2400" smtClean="0">
                <a:cs typeface="Times New Roman" pitchFamily="18" charset="0"/>
              </a:rPr>
              <a:t>Danh sách (List Items):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&lt;li&gt;</a:t>
            </a:r>
          </a:p>
          <a:p>
            <a:pPr lvl="1">
              <a:defRPr/>
            </a:pPr>
            <a:r>
              <a:rPr lang="en-US" sz="2400" smtClean="0">
                <a:cs typeface="Times New Roman" pitchFamily="18" charset="0"/>
              </a:rPr>
              <a:t>Đường kẻ ngang (Horizontal Rules): 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&lt;hr&gt;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Các thẻ định dạng chuổi văn bản</a:t>
            </a:r>
          </a:p>
          <a:p>
            <a:pPr lvl="1">
              <a:defRPr/>
            </a:pPr>
            <a:r>
              <a:rPr lang="en-US" sz="2400" smtClean="0">
                <a:cs typeface="Times New Roman" pitchFamily="18" charset="0"/>
              </a:rPr>
              <a:t>Định dạng chữ : 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&lt;em&gt;, &lt;i&gt;, &lt;b&gt; và &lt;font&gt;</a:t>
            </a:r>
          </a:p>
          <a:p>
            <a:pPr lvl="1">
              <a:defRPr/>
            </a:pPr>
            <a:r>
              <a:rPr lang="en-US" sz="2400" smtClean="0">
                <a:cs typeface="Times New Roman" pitchFamily="18" charset="0"/>
              </a:rPr>
              <a:t>Tạo siêu liên kết : 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&lt;a&gt;</a:t>
            </a:r>
          </a:p>
          <a:p>
            <a:pPr lvl="1">
              <a:defRPr/>
            </a:pPr>
            <a:r>
              <a:rPr lang="en-US" sz="2400" smtClean="0">
                <a:cs typeface="Times New Roman" pitchFamily="18" charset="0"/>
              </a:rPr>
              <a:t>Xuống dòng : 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Các tag xử lý văn bản – Ví dụ về Heading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6413"/>
            <a:ext cx="7775575" cy="454183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3600" b="1" smtClean="0">
                <a:latin typeface="Times New Roman" pitchFamily="18" charset="0"/>
                <a:cs typeface="Times New Roman" pitchFamily="18" charset="0"/>
                <a:hlinkClick r:id="rId2"/>
              </a:rPr>
              <a:t>HEADING</a:t>
            </a:r>
            <a:endParaRPr lang="en-US" sz="36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    &lt;HEAD&gt;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TITLE&gt;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Introduction to HTML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    &lt;/HEAD&gt;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    &lt;BODY&gt;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&lt;H1&gt;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Introduction to HTML - H1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&lt;H2&gt;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Introduction to HTML - H2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&lt;/H2&gt;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&lt;H3&gt;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Introduction to HTML - H3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&lt;H4&gt;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Introduction to HTML - H4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&lt;/H4&gt;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&lt;H5&gt;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Introduction to HTML - H5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&lt;/H5&gt;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&lt;H6&gt;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Introduction to HTML - H6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&lt;/H6&gt;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  &lt;/BODY&gt;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Các tag xử lý văn bản – Ví dụ về Paragraph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6413"/>
            <a:ext cx="7775575" cy="46101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3200" b="1" smtClean="0">
                <a:latin typeface="Times New Roman" pitchFamily="18" charset="0"/>
                <a:cs typeface="Times New Roman" pitchFamily="18" charset="0"/>
                <a:hlinkClick r:id="rId2"/>
              </a:rPr>
              <a:t>PARAGRAPH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 -  &lt;P&gt;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    &lt;title&gt;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Welcome to HTML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&lt;body bgcolor=‘lavender’&gt;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    &lt;h3&gt;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My first HTML document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       	This is going to be real fun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		&lt;h2&gt;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Using another heading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&lt;/h2&gt;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&lt;p align=‘center’&gt;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Another paragraph element</a:t>
            </a:r>
            <a:r>
              <a:rPr lang="en-US" sz="2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Nội dung</a:t>
            </a:r>
            <a:endParaRPr lang="en-US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về HTML</a:t>
            </a:r>
          </a:p>
          <a:p>
            <a:r>
              <a:rPr lang="en-US" smtClean="0"/>
              <a:t>Cấu trúc của 1 tài liệu HTML</a:t>
            </a:r>
          </a:p>
          <a:p>
            <a:r>
              <a:rPr lang="en-US" smtClean="0"/>
              <a:t>Các Tag cơ bản</a:t>
            </a:r>
          </a:p>
          <a:p>
            <a:r>
              <a:rPr lang="en-US" smtClean="0"/>
              <a:t>Các Tag danh sách</a:t>
            </a:r>
          </a:p>
          <a:p>
            <a:r>
              <a:rPr lang="en-US" smtClean="0"/>
              <a:t>Tag liên kết trang</a:t>
            </a:r>
          </a:p>
          <a:p>
            <a:r>
              <a:rPr lang="en-US" smtClean="0"/>
              <a:t>Tag kẻ bảng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Các tag xử lý văn bản – Ví dụ về Paragraph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200" b="1" smtClean="0">
                <a:latin typeface="Times New Roman" pitchFamily="18" charset="0"/>
                <a:cs typeface="Times New Roman" pitchFamily="18" charset="0"/>
                <a:hlinkClick r:id="rId2"/>
              </a:rPr>
              <a:t>HORIZONTAL RULES</a:t>
            </a:r>
            <a:endParaRPr lang="en-US" sz="22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&lt;HR …&gt;</a:t>
            </a:r>
          </a:p>
          <a:p>
            <a:pPr lvl="1">
              <a:defRPr/>
            </a:pPr>
            <a:r>
              <a:rPr lang="en-US" sz="2000" smtClean="0"/>
              <a:t>Thuộc tính :</a:t>
            </a:r>
          </a:p>
          <a:p>
            <a:pPr lvl="2">
              <a:defRPr/>
            </a:pPr>
            <a:r>
              <a:rPr lang="en-US" sz="1800" smtClean="0"/>
              <a:t>align : Canh hàng đường kẻ ngang so với trang web</a:t>
            </a:r>
          </a:p>
          <a:p>
            <a:pPr lvl="2">
              <a:defRPr/>
            </a:pPr>
            <a:r>
              <a:rPr lang="en-US" sz="1800" smtClean="0"/>
              <a:t>width : Chiều dài đường kẻ ngang</a:t>
            </a:r>
          </a:p>
          <a:p>
            <a:pPr lvl="2">
              <a:defRPr/>
            </a:pPr>
            <a:r>
              <a:rPr lang="en-US" sz="1800" smtClean="0"/>
              <a:t>size : Bề rộng của đường kẻ ngang</a:t>
            </a:r>
          </a:p>
          <a:p>
            <a:pPr lvl="2">
              <a:defRPr/>
            </a:pPr>
            <a:r>
              <a:rPr lang="en-US" sz="1800" smtClean="0"/>
              <a:t>noshade : Không có bóng</a:t>
            </a:r>
          </a:p>
          <a:p>
            <a:pPr>
              <a:defRPr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&lt;HR noshade size=‘5’ align=‘center’ width=‘40%’&gt;&lt;/HR&gt;</a:t>
            </a:r>
          </a:p>
          <a:p>
            <a:pPr>
              <a:defRPr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&lt;HR size=’15’ align=‘right’ width=‘80%’&gt;&lt;/HR&gt;</a:t>
            </a:r>
          </a:p>
          <a:p>
            <a:pPr lvl="2">
              <a:buFontTx/>
              <a:buNone/>
              <a:defRPr/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Các tag xử lý văn bản – Ví dụ tag Định dạng chữ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6413"/>
            <a:ext cx="7775575" cy="45831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mtClean="0">
                <a:hlinkClick r:id="rId2"/>
              </a:rPr>
              <a:t>Định dạng</a:t>
            </a:r>
            <a:endParaRPr lang="en-US" smtClean="0"/>
          </a:p>
          <a:p>
            <a:pPr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&lt;b&gt;</a:t>
            </a:r>
            <a:r>
              <a:rPr lang="en-US" smtClean="0"/>
              <a:t>This text is bold</a:t>
            </a: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&lt;/b&gt;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&lt;strong&gt;</a:t>
            </a:r>
            <a:r>
              <a:rPr lang="en-US" smtClean="0"/>
              <a:t>This text is strong </a:t>
            </a: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&lt;/strong&gt;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&lt;big&gt;</a:t>
            </a:r>
            <a:r>
              <a:rPr lang="en-US" smtClean="0"/>
              <a:t>This text is big </a:t>
            </a: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&lt;/big&gt;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&lt;em&gt;</a:t>
            </a:r>
            <a:r>
              <a:rPr lang="en-US" smtClean="0"/>
              <a:t>This text is emphasized </a:t>
            </a: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&lt;/em&gt;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&lt;i&gt;</a:t>
            </a:r>
            <a:r>
              <a:rPr lang="en-US" smtClean="0"/>
              <a:t>This text is italic </a:t>
            </a: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&lt;/i&gt;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&lt;small&gt;</a:t>
            </a:r>
            <a:r>
              <a:rPr lang="en-US" smtClean="0"/>
              <a:t>This text is small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&lt;/small&gt;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mtClean="0"/>
              <a:t>This text contains a</a:t>
            </a: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&lt;sub&gt;</a:t>
            </a:r>
            <a:r>
              <a:rPr lang="en-US" smtClean="0"/>
              <a:t>2</a:t>
            </a: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&lt;/sub&gt;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mtClean="0"/>
              <a:t>This text contains x</a:t>
            </a: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&lt;sup&gt;</a:t>
            </a:r>
            <a:r>
              <a:rPr lang="en-US" smtClean="0"/>
              <a:t>2</a:t>
            </a:r>
            <a:r>
              <a:rPr lang="en-US" sz="20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&lt;/sup&gt;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/>
              <a:t>= a x 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Các tag xử lý văn bản – Ví dụ tag Định dạng chữ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6413"/>
            <a:ext cx="7775575" cy="46101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2800" smtClean="0">
                <a:hlinkClick r:id="rId2"/>
              </a:rPr>
              <a:t>Định dạng</a:t>
            </a:r>
            <a:endParaRPr lang="en-US" sz="2800" smtClean="0">
              <a:hlinkClick r:id="rId3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&lt;EM&gt;</a:t>
            </a:r>
            <a:r>
              <a:rPr lang="en-US" smtClean="0">
                <a:cs typeface="Times New Roman" pitchFamily="18" charset="0"/>
              </a:rPr>
              <a:t>Computer Sciences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&lt;/EM&gt;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&lt;STRONG&gt;</a:t>
            </a:r>
            <a:r>
              <a:rPr lang="en-US" smtClean="0">
                <a:cs typeface="Times New Roman" pitchFamily="18" charset="0"/>
              </a:rPr>
              <a:t>Computer Sciences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&lt;/STRONG&gt;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&lt;DFN&gt;</a:t>
            </a:r>
            <a:r>
              <a:rPr lang="en-US" smtClean="0">
                <a:cs typeface="Times New Roman" pitchFamily="18" charset="0"/>
              </a:rPr>
              <a:t>Computer Sciences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&lt;/DFN&gt;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&lt;CODE&gt;</a:t>
            </a:r>
            <a:r>
              <a:rPr lang="en-US" smtClean="0">
                <a:cs typeface="Times New Roman" pitchFamily="18" charset="0"/>
              </a:rPr>
              <a:t>Computer Sciences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&lt;/CODE&gt;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&lt;KBD&gt;</a:t>
            </a:r>
            <a:r>
              <a:rPr lang="en-US" smtClean="0">
                <a:cs typeface="Times New Roman" pitchFamily="18" charset="0"/>
              </a:rPr>
              <a:t>Computer Sciences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&lt;/KBD&gt;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&lt;VAR&gt;</a:t>
            </a:r>
            <a:r>
              <a:rPr lang="en-US" smtClean="0">
                <a:cs typeface="Times New Roman" pitchFamily="18" charset="0"/>
              </a:rPr>
              <a:t>Computer Sciences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&lt;/VAR&gt;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&lt;CITE&gt;</a:t>
            </a:r>
            <a:r>
              <a:rPr lang="en-US" smtClean="0">
                <a:cs typeface="Times New Roman" pitchFamily="18" charset="0"/>
              </a:rPr>
              <a:t>Computer Sciences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&lt;/CITE&gt;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&lt;BLINK&gt;</a:t>
            </a:r>
            <a:r>
              <a:rPr lang="en-US" smtClean="0">
                <a:cs typeface="Times New Roman" pitchFamily="18" charset="0"/>
              </a:rPr>
              <a:t>Computer Sciences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&lt;/BLINK&gt;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&lt;DEL&gt;</a:t>
            </a:r>
            <a:r>
              <a:rPr lang="en-US" smtClean="0">
                <a:cs typeface="Times New Roman" pitchFamily="18" charset="0"/>
              </a:rPr>
              <a:t>Computer Sciences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&lt;/DEL&gt;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&lt;INS&gt;</a:t>
            </a:r>
            <a:r>
              <a:rPr lang="en-US" smtClean="0">
                <a:cs typeface="Times New Roman" pitchFamily="18" charset="0"/>
              </a:rPr>
              <a:t>Computer Sciences</a:t>
            </a:r>
            <a:r>
              <a:rPr lang="en-US" sz="21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&lt;/INS&gt;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Các tag xử lý văn bản – WYSIWYG với tag &lt;pre&gt;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Hiển thị đúng dạng văn bản đã soạn thảo (khoảng trắng, xuống dòng, tag,…)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vi-VN" b="1" smtClean="0">
                <a:hlinkClick r:id="rId2"/>
              </a:rPr>
              <a:t>Ví dụ:</a:t>
            </a:r>
            <a:endParaRPr lang="en-US" b="1" smtClean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&lt;FONT SIZE=4&gt;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&lt;pre&gt;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/>
              <a:t>		Ban co the xuong dong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/>
              <a:t>   		va cach khoang trang     thoai mai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&lt;/pre&gt;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&lt;/FONT&gt;</a:t>
            </a:r>
            <a:endParaRPr lang="vi-VN" sz="180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4988" y="3381375"/>
            <a:ext cx="3529012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 cstate="print"/>
          <a:srcRect l="7407" t="33986" r="17379" b="23484"/>
          <a:stretch>
            <a:fillRect/>
          </a:stretch>
        </p:blipFill>
        <p:spPr bwMode="auto">
          <a:xfrm>
            <a:off x="358775" y="3151188"/>
            <a:ext cx="3724275" cy="1897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25925" y="2543175"/>
            <a:ext cx="4495800" cy="3192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Các tag xử lý văn bản – Ký tự đặc biệt</a:t>
            </a:r>
            <a:endParaRPr lang="en-US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Làm sao hiển thị các ký hiệu đặc biệt ?</a:t>
            </a:r>
          </a:p>
          <a:p>
            <a:r>
              <a:rPr lang="en-US" smtClean="0"/>
              <a:t>Dấu &lt;, &gt;, &amp;</a:t>
            </a:r>
          </a:p>
          <a:p>
            <a:r>
              <a:rPr lang="en-US" smtClean="0"/>
              <a:t>Dấu nháy kép “</a:t>
            </a:r>
          </a:p>
          <a:p>
            <a:r>
              <a:rPr lang="en-US" smtClean="0"/>
              <a:t>Các ký tự đặc biệt : @ © ® </a:t>
            </a:r>
          </a:p>
          <a:p>
            <a:r>
              <a:rPr lang="en-US" smtClean="0"/>
              <a:t>……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529263" y="2898775"/>
          <a:ext cx="1401762" cy="1844675"/>
        </p:xfrm>
        <a:graphic>
          <a:graphicData uri="http://schemas.openxmlformats.org/presentationml/2006/ole">
            <p:oleObj spid="_x0000_s3075" name="Clip" r:id="rId3" imgW="1401775" imgH="184525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Các tag xử lý văn bản – Danh sách Ký tự đặc biệt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09022" y="1747159"/>
          <a:ext cx="7525294" cy="18288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16536"/>
                <a:gridCol w="2197166"/>
                <a:gridCol w="1606678"/>
                <a:gridCol w="200491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Entity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Entity Number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quotation 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&amp;quot;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&amp;#34;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ampersand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&amp;#38;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less-than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&amp;#60;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greater-than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&amp;#62;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4013200"/>
            <a:ext cx="7110413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  <a:ea typeface="+mn-ea"/>
                <a:cs typeface="+mn-cs"/>
              </a:rPr>
              <a:t>Để hiện thị được</a:t>
            </a:r>
          </a:p>
          <a:p>
            <a:pPr>
              <a:defRPr/>
            </a:pPr>
            <a:r>
              <a:rPr lang="en-US" sz="2400">
                <a:latin typeface="+mn-lt"/>
                <a:ea typeface="+mn-ea"/>
                <a:cs typeface="+mn-cs"/>
              </a:rPr>
              <a:t>thì mã HTML tương ứng là :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59163" y="4092575"/>
            <a:ext cx="5180012" cy="3381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fi-FI">
                <a:ea typeface="MS PGothic" pitchFamily="34" charset="-128"/>
                <a:cs typeface="+mn-cs"/>
              </a:rPr>
              <a:t>&lt;Khoa hoa tu nhien&gt;      "Khoa hoc tu nhien"</a:t>
            </a: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600" y="4897438"/>
            <a:ext cx="8632825" cy="3381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>
                    <a:lumMod val="75000"/>
                  </a:schemeClr>
                </a:solidFill>
                <a:ea typeface="MS PGothic" pitchFamily="34" charset="-128"/>
                <a:cs typeface="+mn-cs"/>
              </a:rPr>
              <a:t>&amp;lt;</a:t>
            </a:r>
            <a:r>
              <a:rPr lang="en-US">
                <a:ea typeface="MS PGothic" pitchFamily="34" charset="-128"/>
                <a:cs typeface="+mn-cs"/>
              </a:rPr>
              <a:t>Khoa hoa tu nhien</a:t>
            </a:r>
            <a:r>
              <a:rPr lang="en-US">
                <a:solidFill>
                  <a:schemeClr val="tx2">
                    <a:lumMod val="75000"/>
                  </a:schemeClr>
                </a:solidFill>
                <a:ea typeface="MS PGothic" pitchFamily="34" charset="-128"/>
                <a:cs typeface="+mn-cs"/>
              </a:rPr>
              <a:t>&amp;gt;</a:t>
            </a:r>
            <a:r>
              <a:rPr lang="en-US">
                <a:solidFill>
                  <a:srgbClr val="FF0000"/>
                </a:solidFill>
                <a:ea typeface="MS PGothic" pitchFamily="34" charset="-128"/>
                <a:cs typeface="+mn-cs"/>
              </a:rPr>
              <a:t>&amp;nbsp;&amp;nbsp;&amp;nbsp;&amp;nbsp;</a:t>
            </a:r>
            <a:r>
              <a:rPr lang="en-US">
                <a:ea typeface="MS PGothic" pitchFamily="34" charset="-128"/>
                <a:cs typeface="+mn-cs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ea typeface="MS PGothic" pitchFamily="34" charset="-128"/>
                <a:cs typeface="+mn-cs"/>
              </a:rPr>
              <a:t>&amp;quot;</a:t>
            </a:r>
            <a:r>
              <a:rPr lang="en-US">
                <a:ea typeface="MS PGothic" pitchFamily="34" charset="-128"/>
                <a:cs typeface="+mn-cs"/>
              </a:rPr>
              <a:t>Khoa hoc tu nhien</a:t>
            </a:r>
            <a:r>
              <a:rPr lang="en-US">
                <a:solidFill>
                  <a:schemeClr val="tx2">
                    <a:lumMod val="75000"/>
                  </a:schemeClr>
                </a:solidFill>
                <a:ea typeface="MS PGothic" pitchFamily="34" charset="-128"/>
                <a:cs typeface="+mn-cs"/>
              </a:rPr>
              <a:t>&amp;quot;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hình ảnh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6413"/>
            <a:ext cx="7775575" cy="441483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tag &lt;</a:t>
            </a:r>
            <a:r>
              <a:rPr lang="en-US" dirty="0" err="1" smtClean="0"/>
              <a:t>img</a:t>
            </a:r>
            <a:r>
              <a:rPr lang="en-US" dirty="0" smtClean="0"/>
              <a:t>&gt;:</a:t>
            </a:r>
          </a:p>
          <a:p>
            <a:pPr lvl="1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SRC </a:t>
            </a:r>
            <a:r>
              <a:rPr lang="en-US" dirty="0" smtClean="0"/>
              <a:t>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file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ALT </a:t>
            </a:r>
            <a:r>
              <a:rPr lang="en-US" dirty="0" smtClean="0"/>
              <a:t>: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Position</a:t>
            </a:r>
            <a:r>
              <a:rPr lang="en-US" dirty="0" smtClean="0"/>
              <a:t>: Top, Bottom, Middle</a:t>
            </a:r>
          </a:p>
          <a:p>
            <a:pPr lvl="1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Border </a:t>
            </a:r>
            <a:r>
              <a:rPr lang="en-US" dirty="0" smtClean="0"/>
              <a:t>: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dày</a:t>
            </a:r>
            <a:r>
              <a:rPr lang="en-US" dirty="0" smtClean="0"/>
              <a:t> </a:t>
            </a:r>
            <a:r>
              <a:rPr lang="en-US" dirty="0" err="1" smtClean="0"/>
              <a:t>nét</a:t>
            </a:r>
            <a:r>
              <a:rPr lang="en-US" dirty="0" smtClean="0"/>
              <a:t> </a:t>
            </a:r>
            <a:r>
              <a:rPr lang="en-US" dirty="0" err="1" smtClean="0"/>
              <a:t>viền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(default=0)</a:t>
            </a:r>
          </a:p>
          <a:p>
            <a:pPr>
              <a:defRPr/>
            </a:pP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lvl="1">
              <a:defRPr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&lt;body </a:t>
            </a:r>
            <a:r>
              <a:rPr lang="en-US" dirty="0" smtClean="0">
                <a:solidFill>
                  <a:srgbClr val="FF9933"/>
                </a:solidFill>
              </a:rPr>
              <a:t>Background=‘Image Path’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âm thanh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</a:t>
            </a:r>
            <a:r>
              <a:rPr lang="en-US" dirty="0" err="1" smtClean="0"/>
              <a:t>bgsound</a:t>
            </a:r>
            <a:r>
              <a:rPr lang="en-US" dirty="0" smtClean="0"/>
              <a:t>&gt; 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tag </a:t>
            </a:r>
            <a:r>
              <a:rPr lang="en-US" dirty="0" err="1" smtClean="0"/>
              <a:t>đóng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tag &lt;</a:t>
            </a:r>
            <a:r>
              <a:rPr lang="en-US" dirty="0" err="1" smtClean="0"/>
              <a:t>bgsound</a:t>
            </a:r>
            <a:r>
              <a:rPr lang="en-US" dirty="0" smtClean="0"/>
              <a:t>&gt;</a:t>
            </a:r>
          </a:p>
          <a:p>
            <a:pPr lvl="1">
              <a:defRPr/>
            </a:pPr>
            <a:r>
              <a:rPr lang="en-US" dirty="0" smtClean="0"/>
              <a:t>SRC 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file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Loop 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(</a:t>
            </a:r>
            <a:r>
              <a:rPr lang="en-US" dirty="0" err="1" smtClean="0"/>
              <a:t>bằng</a:t>
            </a:r>
            <a:r>
              <a:rPr lang="en-US" dirty="0" smtClean="0"/>
              <a:t> -1 :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&lt;</a:t>
            </a:r>
            <a:r>
              <a:rPr lang="en-US" dirty="0" err="1" smtClean="0"/>
              <a:t>bgsound</a:t>
            </a:r>
            <a:r>
              <a:rPr lang="en-US" dirty="0" smtClean="0"/>
              <a:t>&gt;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tag &lt;head&gt;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web.</a:t>
            </a:r>
          </a:p>
          <a:p>
            <a:pPr>
              <a:defRPr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&lt;BGSOUND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src</a:t>
            </a:r>
            <a:r>
              <a:rPr lang="en-US" sz="2000" dirty="0" smtClean="0">
                <a:latin typeface="+mj-lt"/>
                <a:cs typeface="Times New Roman" pitchFamily="18" charset="0"/>
              </a:rPr>
              <a:t>=‘batman.mid’ LOOP=‘1’&gt;</a:t>
            </a:r>
            <a:endParaRPr lang="en-US" dirty="0" smtClean="0">
              <a:latin typeface="+mj-lt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Nội dung</a:t>
            </a:r>
            <a:endParaRPr lang="en-US"/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về HTML</a:t>
            </a:r>
          </a:p>
          <a:p>
            <a:r>
              <a:rPr lang="en-US" smtClean="0"/>
              <a:t>Cấu trúc của 1 tài liệu HTML</a:t>
            </a:r>
          </a:p>
          <a:p>
            <a:r>
              <a:rPr lang="en-US" smtClean="0"/>
              <a:t>Các Tag cơ bản</a:t>
            </a:r>
          </a:p>
          <a:p>
            <a:r>
              <a:rPr lang="en-US" smtClean="0">
                <a:solidFill>
                  <a:srgbClr val="FF9933"/>
                </a:solidFill>
              </a:rPr>
              <a:t>Các Tag danh sách</a:t>
            </a:r>
          </a:p>
          <a:p>
            <a:r>
              <a:rPr lang="en-US" smtClean="0"/>
              <a:t>Tag liên kết trang</a:t>
            </a:r>
          </a:p>
          <a:p>
            <a:r>
              <a:rPr lang="en-US" smtClean="0"/>
              <a:t>Tag kẻ bảng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Các tag Danh sách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54063" y="1704975"/>
          <a:ext cx="7784755" cy="175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610"/>
                <a:gridCol w="2026509"/>
                <a:gridCol w="2446636"/>
              </a:tblGrid>
              <a:tr h="4380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Thẻ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Phần</a:t>
                      </a:r>
                      <a:r>
                        <a:rPr lang="en-US" baseline="0" smtClean="0"/>
                        <a:t> tử trong DS</a:t>
                      </a:r>
                      <a:endParaRPr lang="en-US"/>
                    </a:p>
                  </a:txBody>
                  <a:tcPr/>
                </a:tc>
              </a:tr>
              <a:tr h="438062">
                <a:tc>
                  <a:txBody>
                    <a:bodyPr/>
                    <a:lstStyle/>
                    <a:p>
                      <a:r>
                        <a:rPr lang="en-US" sz="1600" smtClean="0"/>
                        <a:t>Danh</a:t>
                      </a:r>
                      <a:r>
                        <a:rPr lang="en-US" sz="1600" baseline="0" smtClean="0"/>
                        <a:t> sách có thứ tự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&lt;OL&gt;</a:t>
                      </a:r>
                      <a:endParaRPr lang="en-US" sz="1600" b="1">
                        <a:solidFill>
                          <a:schemeClr val="tx2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&lt;Li&gt;</a:t>
                      </a:r>
                      <a:endParaRPr lang="en-US" sz="1600" b="1">
                        <a:solidFill>
                          <a:schemeClr val="tx2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8062">
                <a:tc>
                  <a:txBody>
                    <a:bodyPr/>
                    <a:lstStyle/>
                    <a:p>
                      <a:r>
                        <a:rPr lang="en-US" sz="1600" smtClean="0"/>
                        <a:t>Danh sách</a:t>
                      </a:r>
                      <a:r>
                        <a:rPr lang="en-US" sz="1600" baseline="0" smtClean="0"/>
                        <a:t> không có thứ tự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&lt;UL&gt;</a:t>
                      </a:r>
                      <a:endParaRPr lang="en-US" sz="1600" b="1">
                        <a:solidFill>
                          <a:schemeClr val="tx2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&lt;Li&gt;</a:t>
                      </a:r>
                      <a:endParaRPr lang="en-US" sz="1600" b="1">
                        <a:solidFill>
                          <a:schemeClr val="tx2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8062">
                <a:tc>
                  <a:txBody>
                    <a:bodyPr/>
                    <a:lstStyle/>
                    <a:p>
                      <a:r>
                        <a:rPr lang="en-US" sz="1600" smtClean="0"/>
                        <a:t>Danh</a:t>
                      </a:r>
                      <a:r>
                        <a:rPr lang="en-US" sz="1600" baseline="0" smtClean="0"/>
                        <a:t> sách tự định nghĩa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&lt;DL&gt;</a:t>
                      </a:r>
                      <a:endParaRPr lang="en-US" sz="1600" b="1">
                        <a:solidFill>
                          <a:schemeClr val="tx2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Dt</a:t>
                      </a:r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&gt;, &lt;Di&gt;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Nội dung</a:t>
            </a:r>
            <a:endParaRPr lang="en-US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9933"/>
                </a:solidFill>
              </a:rPr>
              <a:t>Giới thiệu về HTML</a:t>
            </a:r>
          </a:p>
          <a:p>
            <a:r>
              <a:rPr lang="en-US" smtClean="0"/>
              <a:t>Cấu trúc của 1 tài liệu HTML</a:t>
            </a:r>
          </a:p>
          <a:p>
            <a:r>
              <a:rPr lang="en-US" smtClean="0"/>
              <a:t>Các Tag cơ bản</a:t>
            </a:r>
          </a:p>
          <a:p>
            <a:r>
              <a:rPr lang="en-US" smtClean="0"/>
              <a:t>Các Tag danh sách</a:t>
            </a:r>
          </a:p>
          <a:p>
            <a:r>
              <a:rPr lang="en-US" smtClean="0"/>
              <a:t>Tag liên kết trang</a:t>
            </a:r>
          </a:p>
          <a:p>
            <a:r>
              <a:rPr lang="en-US" smtClean="0"/>
              <a:t>Tag kẻ bảng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Các tag Danh sách – Danh sách có thứ tự</a:t>
            </a:r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t="16785"/>
          <a:stretch>
            <a:fillRect/>
          </a:stretch>
        </p:blipFill>
        <p:spPr bwMode="auto">
          <a:xfrm>
            <a:off x="593725" y="1544638"/>
            <a:ext cx="4965700" cy="481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 t="15063"/>
          <a:stretch>
            <a:fillRect/>
          </a:stretch>
        </p:blipFill>
        <p:spPr bwMode="auto">
          <a:xfrm>
            <a:off x="5945188" y="1531938"/>
            <a:ext cx="2252662" cy="485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50913" y="2570163"/>
            <a:ext cx="1668462" cy="79057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3938" y="2347913"/>
            <a:ext cx="1125537" cy="79057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50913" y="3521075"/>
            <a:ext cx="1668462" cy="792163"/>
          </a:xfrm>
          <a:prstGeom prst="rect">
            <a:avLst/>
          </a:prstGeom>
          <a:noFill/>
          <a:ln w="952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03938" y="3533775"/>
            <a:ext cx="1125537" cy="790575"/>
          </a:xfrm>
          <a:prstGeom prst="rect">
            <a:avLst/>
          </a:prstGeom>
          <a:noFill/>
          <a:ln w="952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50913" y="4448175"/>
            <a:ext cx="1668462" cy="790575"/>
          </a:xfrm>
          <a:prstGeom prst="rect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3938" y="4745038"/>
            <a:ext cx="1125537" cy="790575"/>
          </a:xfrm>
          <a:prstGeom prst="rect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Các tag Danh sách – Danh sách có thứ tự</a:t>
            </a:r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 t="15923" b="5976"/>
          <a:stretch>
            <a:fillRect/>
          </a:stretch>
        </p:blipFill>
        <p:spPr bwMode="auto">
          <a:xfrm>
            <a:off x="212725" y="1420813"/>
            <a:ext cx="4257675" cy="5140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 t="12579"/>
          <a:stretch>
            <a:fillRect/>
          </a:stretch>
        </p:blipFill>
        <p:spPr bwMode="auto">
          <a:xfrm>
            <a:off x="4614863" y="1531938"/>
            <a:ext cx="4257675" cy="4938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3725" y="2162175"/>
            <a:ext cx="1666875" cy="728663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5038" y="2211388"/>
            <a:ext cx="1123950" cy="79057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8325" y="3040063"/>
            <a:ext cx="3298825" cy="976312"/>
          </a:xfrm>
          <a:prstGeom prst="rect">
            <a:avLst/>
          </a:prstGeom>
          <a:solidFill>
            <a:srgbClr val="CCFFCC">
              <a:alpha val="38039"/>
            </a:srgbClr>
          </a:solidFill>
          <a:ln w="952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45038" y="3348038"/>
            <a:ext cx="2149475" cy="1025525"/>
          </a:xfrm>
          <a:prstGeom prst="rect">
            <a:avLst/>
          </a:prstGeom>
          <a:solidFill>
            <a:srgbClr val="CCFFCC">
              <a:alpha val="38039"/>
            </a:srgbClr>
          </a:solidFill>
          <a:ln w="952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1025" y="4324350"/>
            <a:ext cx="3386138" cy="1704975"/>
          </a:xfrm>
          <a:prstGeom prst="rect">
            <a:avLst/>
          </a:prstGeom>
          <a:solidFill>
            <a:srgbClr val="CCECFF">
              <a:alpha val="25882"/>
            </a:srgbClr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45038" y="4757738"/>
            <a:ext cx="2854325" cy="1074737"/>
          </a:xfrm>
          <a:prstGeom prst="rect">
            <a:avLst/>
          </a:prstGeom>
          <a:solidFill>
            <a:srgbClr val="CCECFF">
              <a:alpha val="25882"/>
            </a:srgbClr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Các tag Danh sách – Danh sách không có thứ tự</a:t>
            </a:r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 t="19203"/>
          <a:stretch>
            <a:fillRect/>
          </a:stretch>
        </p:blipFill>
        <p:spPr bwMode="auto">
          <a:xfrm>
            <a:off x="935038" y="1606550"/>
            <a:ext cx="4078287" cy="467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 t="14936"/>
          <a:stretch>
            <a:fillRect/>
          </a:stretch>
        </p:blipFill>
        <p:spPr bwMode="auto">
          <a:xfrm>
            <a:off x="5341938" y="1519238"/>
            <a:ext cx="2444750" cy="492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570038" y="2495550"/>
            <a:ext cx="1098550" cy="296863"/>
          </a:xfrm>
          <a:prstGeom prst="ellipse">
            <a:avLst/>
          </a:prstGeom>
          <a:noFill/>
          <a:ln w="2857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593850" y="3422650"/>
            <a:ext cx="1100138" cy="296863"/>
          </a:xfrm>
          <a:prstGeom prst="ellipse">
            <a:avLst/>
          </a:prstGeom>
          <a:noFill/>
          <a:ln w="2857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593850" y="4362450"/>
            <a:ext cx="1100138" cy="295275"/>
          </a:xfrm>
          <a:prstGeom prst="ellipse">
            <a:avLst/>
          </a:prstGeom>
          <a:noFill/>
          <a:ln w="2857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Các tag Danh sách – Danh sách tự định nghĩa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t="26165"/>
          <a:stretch>
            <a:fillRect/>
          </a:stretch>
        </p:blipFill>
        <p:spPr bwMode="auto">
          <a:xfrm>
            <a:off x="341313" y="1730375"/>
            <a:ext cx="4872037" cy="3881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 t="23970"/>
          <a:stretch>
            <a:fillRect/>
          </a:stretch>
        </p:blipFill>
        <p:spPr bwMode="auto">
          <a:xfrm>
            <a:off x="4379913" y="2533650"/>
            <a:ext cx="3997325" cy="353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Nội dung</a:t>
            </a:r>
            <a:endParaRPr lang="en-US"/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về HTML</a:t>
            </a:r>
          </a:p>
          <a:p>
            <a:r>
              <a:rPr lang="en-US" smtClean="0"/>
              <a:t>Cấu trúc của 1 tài liệu HTML</a:t>
            </a:r>
          </a:p>
          <a:p>
            <a:r>
              <a:rPr lang="en-US" smtClean="0"/>
              <a:t>Các Tag cơ bản</a:t>
            </a:r>
          </a:p>
          <a:p>
            <a:r>
              <a:rPr lang="en-US" smtClean="0"/>
              <a:t>Các Tag danh sách</a:t>
            </a:r>
          </a:p>
          <a:p>
            <a:r>
              <a:rPr lang="en-US" smtClean="0">
                <a:solidFill>
                  <a:srgbClr val="FF9933"/>
                </a:solidFill>
              </a:rPr>
              <a:t>Tag liên kết trang</a:t>
            </a:r>
          </a:p>
          <a:p>
            <a:r>
              <a:rPr lang="en-US" smtClean="0"/>
              <a:t>Tag kẻ bảng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liên kết trang - URL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protocol://site address/directory/filename</a:t>
            </a:r>
          </a:p>
          <a:p>
            <a:pPr>
              <a:defRPr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HTTP: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TH1: </a:t>
            </a:r>
            <a:r>
              <a:rPr lang="en-US" dirty="0" smtClean="0">
                <a:solidFill>
                  <a:srgbClr val="009900"/>
                </a:solidFill>
              </a:rPr>
              <a:t>http://</a:t>
            </a:r>
            <a:r>
              <a:rPr lang="en-US" i="1" dirty="0" smtClean="0">
                <a:solidFill>
                  <a:srgbClr val="009900"/>
                </a:solidFill>
              </a:rPr>
              <a:t>server</a:t>
            </a:r>
            <a:r>
              <a:rPr lang="en-US" dirty="0" smtClean="0">
                <a:solidFill>
                  <a:srgbClr val="009900"/>
                </a:solidFill>
              </a:rPr>
              <a:t>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/>
              <a:t> 	      </a:t>
            </a:r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  </a:t>
            </a:r>
            <a:r>
              <a:rPr lang="en-US" dirty="0" smtClean="0"/>
              <a:t>http://www.yahoo.com/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TH2: </a:t>
            </a:r>
            <a:r>
              <a:rPr lang="en-US" dirty="0" smtClean="0">
                <a:solidFill>
                  <a:srgbClr val="009900"/>
                </a:solidFill>
              </a:rPr>
              <a:t>http://</a:t>
            </a:r>
            <a:r>
              <a:rPr lang="en-US" i="1" dirty="0" smtClean="0">
                <a:solidFill>
                  <a:srgbClr val="009900"/>
                </a:solidFill>
              </a:rPr>
              <a:t>server</a:t>
            </a:r>
            <a:r>
              <a:rPr lang="en-US" dirty="0" smtClean="0">
                <a:solidFill>
                  <a:srgbClr val="009900"/>
                </a:solidFill>
              </a:rPr>
              <a:t>/</a:t>
            </a:r>
            <a:r>
              <a:rPr lang="en-US" i="1" dirty="0" smtClean="0">
                <a:solidFill>
                  <a:srgbClr val="009900"/>
                </a:solidFill>
              </a:rPr>
              <a:t>file</a:t>
            </a:r>
            <a:endParaRPr lang="en-US" dirty="0" smtClean="0">
              <a:solidFill>
                <a:srgbClr val="009900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/>
              <a:t> 	      </a:t>
            </a:r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 </a:t>
            </a:r>
            <a:r>
              <a:rPr lang="en-US" dirty="0" smtClean="0"/>
              <a:t>http://games.yahoo.com/index.php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TH3: </a:t>
            </a:r>
            <a:r>
              <a:rPr lang="en-US" dirty="0" smtClean="0">
                <a:solidFill>
                  <a:srgbClr val="009900"/>
                </a:solidFill>
              </a:rPr>
              <a:t>http://</a:t>
            </a:r>
            <a:r>
              <a:rPr lang="en-US" i="1" dirty="0" smtClean="0">
                <a:solidFill>
                  <a:srgbClr val="009900"/>
                </a:solidFill>
              </a:rPr>
              <a:t>server</a:t>
            </a:r>
            <a:r>
              <a:rPr lang="en-US" dirty="0" smtClean="0">
                <a:solidFill>
                  <a:srgbClr val="009900"/>
                </a:solidFill>
              </a:rPr>
              <a:t>/</a:t>
            </a:r>
            <a:r>
              <a:rPr lang="en-US" i="1" dirty="0" smtClean="0">
                <a:solidFill>
                  <a:srgbClr val="009900"/>
                </a:solidFill>
              </a:rPr>
              <a:t>directory</a:t>
            </a:r>
            <a:r>
              <a:rPr lang="en-US" dirty="0" smtClean="0">
                <a:solidFill>
                  <a:srgbClr val="009900"/>
                </a:solidFill>
              </a:rPr>
              <a:t>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/>
              <a:t> 	      </a:t>
            </a:r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  </a:t>
            </a:r>
            <a:r>
              <a:rPr lang="en-US" dirty="0" smtClean="0"/>
              <a:t>http://games.yahoo.com/games/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TH4: </a:t>
            </a:r>
            <a:r>
              <a:rPr lang="en-US" dirty="0" smtClean="0">
                <a:solidFill>
                  <a:srgbClr val="009900"/>
                </a:solidFill>
              </a:rPr>
              <a:t>http://</a:t>
            </a:r>
            <a:r>
              <a:rPr lang="en-US" i="1" dirty="0" smtClean="0">
                <a:solidFill>
                  <a:srgbClr val="009900"/>
                </a:solidFill>
              </a:rPr>
              <a:t>server</a:t>
            </a:r>
            <a:r>
              <a:rPr lang="en-US" dirty="0" smtClean="0">
                <a:solidFill>
                  <a:srgbClr val="009900"/>
                </a:solidFill>
              </a:rPr>
              <a:t>/</a:t>
            </a:r>
            <a:r>
              <a:rPr lang="en-US" i="1" dirty="0" smtClean="0">
                <a:solidFill>
                  <a:srgbClr val="009900"/>
                </a:solidFill>
              </a:rPr>
              <a:t>directory</a:t>
            </a:r>
            <a:r>
              <a:rPr lang="en-US" dirty="0" smtClean="0">
                <a:solidFill>
                  <a:srgbClr val="009900"/>
                </a:solidFill>
              </a:rPr>
              <a:t>/</a:t>
            </a:r>
            <a:r>
              <a:rPr lang="en-US" i="1" dirty="0" smtClean="0">
                <a:solidFill>
                  <a:srgbClr val="009900"/>
                </a:solidFill>
              </a:rPr>
              <a:t>file</a:t>
            </a:r>
            <a:r>
              <a:rPr lang="en-US" dirty="0" smtClean="0">
                <a:solidFill>
                  <a:srgbClr val="009900"/>
                </a:solidFill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/>
              <a:t>	     </a:t>
            </a:r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   </a:t>
            </a:r>
            <a:r>
              <a:rPr lang="en-US" dirty="0" smtClean="0"/>
              <a:t>http://games.yahoo.com/download/ Dominoes.exe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liên kết trang - URL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776413"/>
            <a:ext cx="8315325" cy="39020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b="1" smtClean="0">
                <a:solidFill>
                  <a:srgbClr val="FF0000"/>
                </a:solidFill>
              </a:rPr>
              <a:t>TH5: </a:t>
            </a:r>
            <a:r>
              <a:rPr lang="en-US" sz="1900" smtClean="0">
                <a:solidFill>
                  <a:srgbClr val="009900"/>
                </a:solidFill>
              </a:rPr>
              <a:t>http://server/directory/file</a:t>
            </a:r>
            <a:r>
              <a:rPr lang="en-US" sz="1900" smtClean="0">
                <a:solidFill>
                  <a:schemeClr val="tx2">
                    <a:lumMod val="75000"/>
                  </a:schemeClr>
                </a:solidFill>
              </a:rPr>
              <a:t>#marker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900" b="1" smtClean="0"/>
              <a:t>  	      Ví dụ :  </a:t>
            </a:r>
            <a:r>
              <a:rPr lang="en-US" sz="2000" smtClean="0"/>
              <a:t>http://games.yahoo.com/index.php# Puzzle</a:t>
            </a:r>
            <a:endParaRPr lang="en-US" sz="1900" smtClean="0"/>
          </a:p>
          <a:p>
            <a:pPr>
              <a:buFont typeface="Wingdings" pitchFamily="2" charset="2"/>
              <a:buNone/>
              <a:defRPr/>
            </a:pPr>
            <a:r>
              <a:rPr lang="en-US" sz="1900" b="1" smtClean="0">
                <a:solidFill>
                  <a:srgbClr val="FF0000"/>
                </a:solidFill>
              </a:rPr>
              <a:t>TH6: </a:t>
            </a:r>
            <a:r>
              <a:rPr lang="en-US" sz="1900" smtClean="0">
                <a:solidFill>
                  <a:srgbClr val="009900"/>
                </a:solidFill>
              </a:rPr>
              <a:t>http://</a:t>
            </a:r>
            <a:r>
              <a:rPr lang="en-US" sz="1900" i="1" smtClean="0">
                <a:solidFill>
                  <a:srgbClr val="009900"/>
                </a:solidFill>
              </a:rPr>
              <a:t>server/directory/file</a:t>
            </a:r>
            <a:r>
              <a:rPr lang="en-US" sz="1900" i="1" smtClean="0">
                <a:solidFill>
                  <a:schemeClr val="tx2">
                    <a:lumMod val="75000"/>
                  </a:schemeClr>
                </a:solidFill>
              </a:rPr>
              <a:t>?parameters</a:t>
            </a:r>
            <a:r>
              <a:rPr lang="en-US" sz="190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900" b="1" smtClean="0"/>
              <a:t>  	      Ví dụ :  </a:t>
            </a:r>
            <a:r>
              <a:rPr lang="en-US" sz="1900" smtClean="0"/>
              <a:t> http://www.google.com.vn/search?hl=vi&amp;q=Teach&amp;meta=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900" b="1" smtClean="0">
                <a:solidFill>
                  <a:srgbClr val="FF0000"/>
                </a:solidFill>
              </a:rPr>
              <a:t>TH7: </a:t>
            </a:r>
            <a:r>
              <a:rPr lang="en-US" sz="1900" smtClean="0">
                <a:solidFill>
                  <a:srgbClr val="009900"/>
                </a:solidFill>
              </a:rPr>
              <a:t>http://server</a:t>
            </a:r>
            <a:r>
              <a:rPr lang="en-US" sz="1900" smtClean="0">
                <a:solidFill>
                  <a:schemeClr val="tx2">
                    <a:lumMod val="75000"/>
                  </a:schemeClr>
                </a:solidFill>
              </a:rPr>
              <a:t>:port</a:t>
            </a:r>
            <a:r>
              <a:rPr lang="en-US" sz="1900" smtClean="0">
                <a:solidFill>
                  <a:srgbClr val="009900"/>
                </a:solidFill>
              </a:rPr>
              <a:t>/directory/file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900" b="1" smtClean="0"/>
              <a:t>         Ví dụ : </a:t>
            </a:r>
            <a:r>
              <a:rPr lang="en-US" sz="1900" smtClean="0"/>
              <a:t>http://www.microsoft.com:8080/products/greetings.html</a:t>
            </a:r>
          </a:p>
          <a:p>
            <a:pPr>
              <a:buFont typeface="Wingdings" pitchFamily="2" charset="2"/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liên kết trang – Tag &lt;a&gt; (anchor)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5738"/>
            <a:ext cx="7775575" cy="39449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Cú pháp :</a:t>
            </a:r>
          </a:p>
          <a:p>
            <a:pPr lvl="1">
              <a:buFont typeface="Arial" charset="0"/>
              <a:buNone/>
              <a:defRPr/>
            </a:pPr>
            <a:r>
              <a:rPr lang="en-US" sz="1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 href="URL“ target=‘……’&gt; </a:t>
            </a:r>
            <a:r>
              <a:rPr lang="en-US" sz="2000" smtClean="0"/>
              <a:t>Linked content </a:t>
            </a:r>
            <a:r>
              <a:rPr lang="en-US" sz="1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&lt;/a&gt; </a:t>
            </a:r>
          </a:p>
          <a:p>
            <a:pPr>
              <a:defRPr/>
            </a:pPr>
            <a:r>
              <a:rPr lang="en-US" smtClean="0"/>
              <a:t>Thuộc tính target của tag &lt;a&gt;</a:t>
            </a:r>
          </a:p>
          <a:p>
            <a:pPr lvl="1">
              <a:defRPr/>
            </a:pPr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sz="1600" smtClean="0"/>
              <a:t>: tải trang web vào frame có tên NAME</a:t>
            </a:r>
          </a:p>
          <a:p>
            <a:pPr lvl="1">
              <a:defRPr/>
            </a:pPr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_blank</a:t>
            </a:r>
            <a:r>
              <a:rPr lang="en-US" sz="1600" smtClean="0"/>
              <a:t>: tải trang web vào cửa sổ mới</a:t>
            </a:r>
          </a:p>
          <a:p>
            <a:pPr lvl="1">
              <a:defRPr/>
            </a:pPr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_parent</a:t>
            </a:r>
            <a:r>
              <a:rPr lang="en-US" sz="1600" smtClean="0"/>
              <a:t>: tải trang web vào cửa sổ cha của nó</a:t>
            </a:r>
          </a:p>
          <a:p>
            <a:pPr lvl="1">
              <a:defRPr/>
            </a:pPr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_self</a:t>
            </a:r>
            <a:r>
              <a:rPr lang="en-US" sz="1600" smtClean="0"/>
              <a:t>: tải trang web vào chính cửa sổ hiện hành</a:t>
            </a:r>
          </a:p>
          <a:p>
            <a:pPr lvl="1">
              <a:defRPr/>
            </a:pPr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_top</a:t>
            </a:r>
            <a:r>
              <a:rPr lang="en-US" sz="1600" smtClean="0"/>
              <a:t>: tải trang web vào cửa số cao nhất</a:t>
            </a:r>
          </a:p>
          <a:p>
            <a:pPr>
              <a:defRPr/>
            </a:pPr>
            <a:r>
              <a:rPr lang="en-US" smtClean="0"/>
              <a:t>Ví dụ :</a:t>
            </a:r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5292725"/>
            <a:ext cx="4619625" cy="89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0663" y="4414838"/>
            <a:ext cx="3486150" cy="247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98700" y="5572125"/>
            <a:ext cx="1062038" cy="273050"/>
          </a:xfrm>
          <a:prstGeom prst="rect">
            <a:avLst/>
          </a:prstGeom>
          <a:solidFill>
            <a:srgbClr val="FFFF00">
              <a:alpha val="34901"/>
            </a:srgbClr>
          </a:solidFill>
          <a:ln w="9525" algn="ctr">
            <a:solidFill>
              <a:srgbClr val="FF9933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9963" y="5584825"/>
            <a:ext cx="1062037" cy="273050"/>
          </a:xfrm>
          <a:prstGeom prst="rect">
            <a:avLst/>
          </a:prstGeom>
          <a:solidFill>
            <a:srgbClr val="99FF99">
              <a:alpha val="34901"/>
            </a:srgbClr>
          </a:solidFill>
          <a:ln w="9525" algn="ctr">
            <a:solidFill>
              <a:srgbClr val="0099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49888" y="5411788"/>
            <a:ext cx="1062037" cy="273050"/>
          </a:xfrm>
          <a:prstGeom prst="rect">
            <a:avLst/>
          </a:prstGeom>
          <a:noFill/>
          <a:ln w="9525" algn="ctr">
            <a:solidFill>
              <a:srgbClr val="FF33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marL="457200" indent="-227013"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liên kết trang – Phân loại liên kết</a:t>
            </a:r>
            <a:endParaRPr lang="en-US"/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Phân loại :</a:t>
            </a:r>
          </a:p>
          <a:p>
            <a:pPr lvl="1"/>
            <a:r>
              <a:rPr lang="en-US" smtClean="0"/>
              <a:t>Liên kết ngoại (external link)</a:t>
            </a:r>
          </a:p>
          <a:p>
            <a:pPr lvl="1"/>
            <a:r>
              <a:rPr lang="en-US" smtClean="0"/>
              <a:t>Liên kết nội (internal link)</a:t>
            </a:r>
          </a:p>
          <a:p>
            <a:pPr lvl="1"/>
            <a:r>
              <a:rPr lang="en-US" smtClean="0"/>
              <a:t>Liên kết email (email link)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liên kết trang – Liên kết ngoại (External Link)</a:t>
            </a:r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219200" y="2855913"/>
            <a:ext cx="2590800" cy="3521075"/>
            <a:chOff x="768" y="1824"/>
            <a:chExt cx="1632" cy="2218"/>
          </a:xfrm>
        </p:grpSpPr>
        <p:sp>
          <p:nvSpPr>
            <p:cNvPr id="56331" name="Rectangle 4"/>
            <p:cNvSpPr>
              <a:spLocks noChangeArrowheads="1"/>
            </p:cNvSpPr>
            <p:nvPr/>
          </p:nvSpPr>
          <p:spPr bwMode="auto">
            <a:xfrm>
              <a:off x="768" y="1824"/>
              <a:ext cx="1632" cy="16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sz="24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/>
              <a:r>
                <a:rPr kumimoji="1" lang="en-US" sz="24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/>
              <a:r>
                <a:rPr kumimoji="1" lang="en-US" sz="24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/>
              <a:r>
                <a:rPr kumimoji="1" lang="en-US" sz="2200" u="sng">
                  <a:solidFill>
                    <a:schemeClr val="bg1"/>
                  </a:solidFill>
                  <a:latin typeface="Tahoma" pitchFamily="34" charset="0"/>
                </a:rPr>
                <a:t>Bài học 2</a:t>
              </a:r>
            </a:p>
            <a:p>
              <a:pPr algn="ctr"/>
              <a:r>
                <a:rPr kumimoji="1" lang="en-US" sz="24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/>
              <a:r>
                <a:rPr kumimoji="1" lang="en-US" sz="24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816" y="3504"/>
              <a:ext cx="148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sz="2000">
                  <a:latin typeface="Tahoma" pitchFamily="34" charset="0"/>
                  <a:ea typeface="MS PGothic" pitchFamily="34" charset="-128"/>
                  <a:cs typeface="+mn-cs"/>
                </a:rPr>
                <a:t>Trang hiện tại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kumimoji="1" lang="en-US" sz="200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MS PGothic" pitchFamily="34" charset="-128"/>
                  <a:cs typeface="+mn-cs"/>
                </a:rPr>
                <a:t>baihoc1.htm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791200" y="2017713"/>
            <a:ext cx="2590800" cy="3825875"/>
            <a:chOff x="3648" y="1824"/>
            <a:chExt cx="1632" cy="2410"/>
          </a:xfrm>
        </p:grpSpPr>
        <p:sp>
          <p:nvSpPr>
            <p:cNvPr id="56329" name="Rectangle 7"/>
            <p:cNvSpPr>
              <a:spLocks noChangeArrowheads="1"/>
            </p:cNvSpPr>
            <p:nvPr/>
          </p:nvSpPr>
          <p:spPr bwMode="auto">
            <a:xfrm>
              <a:off x="3648" y="1824"/>
              <a:ext cx="1632" cy="16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sz="24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/>
              <a:r>
                <a:rPr kumimoji="1" lang="en-US" sz="24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/>
              <a:r>
                <a:rPr kumimoji="1" lang="en-US" sz="24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/>
              <a:r>
                <a:rPr kumimoji="1" lang="en-US" sz="24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/>
              <a:r>
                <a:rPr kumimoji="1" lang="en-US" sz="24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/>
              <a:r>
                <a:rPr kumimoji="1" lang="en-US" sz="24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696" y="3504"/>
              <a:ext cx="148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sz="2000">
                  <a:latin typeface="Tahoma" pitchFamily="34" charset="0"/>
                  <a:ea typeface="MS PGothic" pitchFamily="34" charset="-128"/>
                  <a:cs typeface="+mn-cs"/>
                </a:rPr>
                <a:t>Trang có địa chỉ xác định từ URL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kumimoji="1" lang="en-US" sz="200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MS PGothic" pitchFamily="34" charset="-128"/>
                  <a:cs typeface="+mn-cs"/>
                </a:rPr>
                <a:t>baihoc2.htm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505200" y="2855913"/>
            <a:ext cx="2292350" cy="1600200"/>
            <a:chOff x="2208" y="1824"/>
            <a:chExt cx="1444" cy="1008"/>
          </a:xfrm>
        </p:grpSpPr>
        <p:sp>
          <p:nvSpPr>
            <p:cNvPr id="56326" name="Arc 10"/>
            <p:cNvSpPr>
              <a:spLocks/>
            </p:cNvSpPr>
            <p:nvPr/>
          </p:nvSpPr>
          <p:spPr bwMode="auto">
            <a:xfrm flipV="1">
              <a:off x="2975" y="1824"/>
              <a:ext cx="677" cy="622"/>
            </a:xfrm>
            <a:custGeom>
              <a:avLst/>
              <a:gdLst>
                <a:gd name="T0" fmla="*/ 677 w 21751"/>
                <a:gd name="T1" fmla="*/ 622 h 21600"/>
                <a:gd name="T2" fmla="*/ 0 w 21751"/>
                <a:gd name="T3" fmla="*/ 18 h 21600"/>
                <a:gd name="T4" fmla="*/ 672 w 2175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51"/>
                <a:gd name="T10" fmla="*/ 0 h 21600"/>
                <a:gd name="T11" fmla="*/ 21751 w 217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1" h="21600" fill="none" extrusionOk="0">
                  <a:moveTo>
                    <a:pt x="21751" y="21599"/>
                  </a:moveTo>
                  <a:cubicBezTo>
                    <a:pt x="21697" y="21599"/>
                    <a:pt x="21644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</a:path>
                <a:path w="21751" h="21600" stroke="0" extrusionOk="0">
                  <a:moveTo>
                    <a:pt x="21751" y="21599"/>
                  </a:moveTo>
                  <a:cubicBezTo>
                    <a:pt x="21697" y="21599"/>
                    <a:pt x="21644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  <a:lnTo>
                    <a:pt x="2159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headEnd type="stealth" w="lg" len="lg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7" name="Arc 11"/>
            <p:cNvSpPr>
              <a:spLocks/>
            </p:cNvSpPr>
            <p:nvPr/>
          </p:nvSpPr>
          <p:spPr bwMode="auto">
            <a:xfrm flipV="1">
              <a:off x="2208" y="2400"/>
              <a:ext cx="768" cy="432"/>
            </a:xfrm>
            <a:custGeom>
              <a:avLst/>
              <a:gdLst>
                <a:gd name="T0" fmla="*/ 0 w 21600"/>
                <a:gd name="T1" fmla="*/ 0 h 21600"/>
                <a:gd name="T2" fmla="*/ 768 w 21600"/>
                <a:gd name="T3" fmla="*/ 432 h 21600"/>
                <a:gd name="T4" fmla="*/ 0 w 21600"/>
                <a:gd name="T5" fmla="*/ 43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8" name="Text Box 12"/>
            <p:cNvSpPr txBox="1">
              <a:spLocks noChangeArrowheads="1"/>
            </p:cNvSpPr>
            <p:nvPr/>
          </p:nvSpPr>
          <p:spPr bwMode="auto">
            <a:xfrm>
              <a:off x="2880" y="2160"/>
              <a:ext cx="7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sz="2000">
                  <a:latin typeface="Tahoma" pitchFamily="34" charset="0"/>
                </a:rPr>
                <a:t>Click chuột</a:t>
              </a:r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0338" y="1646238"/>
            <a:ext cx="5276850" cy="417512"/>
          </a:xfrm>
          <a:prstGeom prst="rect">
            <a:avLst/>
          </a:prstGeom>
          <a:solidFill>
            <a:srgbClr val="FFCC99">
              <a:alpha val="40000"/>
            </a:srgbClr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lIns="0"/>
          <a:lstStyle/>
          <a:p>
            <a:pPr lvl="1" indent="-227013" eaLnBrk="0" hangingPunct="0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None/>
              <a:defRPr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&lt;a 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href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=“URL”&gt; </a:t>
            </a:r>
            <a:r>
              <a:rPr lang="en-US" sz="2400">
                <a:ea typeface="MS PGothic" pitchFamily="34" charset="-128"/>
                <a:cs typeface="+mn-cs"/>
              </a:rPr>
              <a:t>Text đại diện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Giới thiệu về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mtClean="0">
                <a:solidFill>
                  <a:srgbClr val="FF9933"/>
                </a:solidFill>
              </a:rPr>
              <a:t>HTML </a:t>
            </a:r>
            <a:r>
              <a:rPr lang="en-US" smtClean="0"/>
              <a:t>(Hyper Text Markup Language) - Ngôn ngữ đánh dấu siêu văn bản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Là một ngôn ngữ dùng để xây dựng một trang Web. 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Chứa các thành phần định dạng để báo cho trình duyệt Web biết cách để hiển thị một trang Web.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Một trang web thông thường gồm có 2 thành phần chính: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smtClean="0"/>
              <a:t>Dữ liệu của trang web (văn bản, âm thanh, hình ảnh...)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smtClean="0"/>
              <a:t>Các thẻ (tag) HTML dùng để định dạng mô tả cách thức các dữ liệu trên hiển thị trên trình duyệt.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liên kết trang – Liên kết nội (Internal Link)</a:t>
            </a: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7488" y="1708150"/>
            <a:ext cx="4997450" cy="776288"/>
          </a:xfrm>
          <a:prstGeom prst="rect">
            <a:avLst/>
          </a:prstGeom>
          <a:solidFill>
            <a:srgbClr val="FFCC99">
              <a:alpha val="30196"/>
            </a:srgbClr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lIns="0"/>
          <a:lstStyle/>
          <a:p>
            <a:pPr lvl="1" indent="-227013" eaLnBrk="0" hangingPunct="0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None/>
              <a:defRPr/>
            </a:pPr>
            <a:r>
              <a:rPr lang="en-US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&lt;a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name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=“TenViTri"&gt;</a:t>
            </a:r>
            <a:r>
              <a:rPr lang="en-US" b="1">
                <a:solidFill>
                  <a:schemeClr val="folHlink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</a:t>
            </a:r>
            <a:r>
              <a:rPr lang="en-US" sz="2000">
                <a:ea typeface="MS PGothic" pitchFamily="34" charset="-128"/>
                <a:cs typeface="+mn-cs"/>
              </a:rPr>
              <a:t>Vi tri bat dau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&lt;/a&gt;</a:t>
            </a:r>
          </a:p>
          <a:p>
            <a:pPr lvl="1" indent="-227013" eaLnBrk="0" hangingPunct="0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None/>
              <a:defRPr/>
            </a:pPr>
            <a:r>
              <a:rPr lang="en-US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&lt;a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href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=“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#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TenViTri"&gt; </a:t>
            </a:r>
            <a:r>
              <a:rPr lang="en-US" sz="2000">
                <a:ea typeface="MS PGothic" pitchFamily="34" charset="-128"/>
                <a:cs typeface="+mn-cs"/>
              </a:rPr>
              <a:t>Text đại diện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&lt;/a&gt;</a:t>
            </a:r>
          </a:p>
        </p:txBody>
      </p:sp>
      <p:grpSp>
        <p:nvGrpSpPr>
          <p:cNvPr id="57347" name="Group 8"/>
          <p:cNvGrpSpPr>
            <a:grpSpLocks/>
          </p:cNvGrpSpPr>
          <p:nvPr/>
        </p:nvGrpSpPr>
        <p:grpSpPr bwMode="auto">
          <a:xfrm>
            <a:off x="990600" y="3657600"/>
            <a:ext cx="3048000" cy="2895600"/>
            <a:chOff x="384" y="2112"/>
            <a:chExt cx="1920" cy="1824"/>
          </a:xfrm>
        </p:grpSpPr>
        <p:sp>
          <p:nvSpPr>
            <p:cNvPr id="57356" name="Rectangle 9"/>
            <p:cNvSpPr>
              <a:spLocks noChangeArrowheads="1"/>
            </p:cNvSpPr>
            <p:nvPr/>
          </p:nvSpPr>
          <p:spPr bwMode="auto">
            <a:xfrm>
              <a:off x="960" y="2112"/>
              <a:ext cx="1344" cy="18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 u="sng">
                  <a:solidFill>
                    <a:schemeClr val="bg1"/>
                  </a:solidFill>
                  <a:latin typeface="Tahoma" pitchFamily="34" charset="0"/>
                </a:rPr>
                <a:t>Text đại diện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Vi tri bat dau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.…abcdefgh…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...01234567…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.…………………</a:t>
              </a:r>
            </a:p>
          </p:txBody>
        </p:sp>
        <p:sp>
          <p:nvSpPr>
            <p:cNvPr id="57357" name="Text Box 10"/>
            <p:cNvSpPr txBox="1">
              <a:spLocks noChangeArrowheads="1"/>
            </p:cNvSpPr>
            <p:nvPr/>
          </p:nvSpPr>
          <p:spPr bwMode="auto">
            <a:xfrm>
              <a:off x="384" y="2256"/>
              <a:ext cx="52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sz="2000">
                  <a:latin typeface="Tahoma" pitchFamily="34" charset="0"/>
                </a:rPr>
                <a:t>Nội dung trang khi chưa liên kết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689600" y="3606800"/>
            <a:ext cx="3200400" cy="2895600"/>
            <a:chOff x="3600" y="1680"/>
            <a:chExt cx="2016" cy="1824"/>
          </a:xfrm>
        </p:grpSpPr>
        <p:sp>
          <p:nvSpPr>
            <p:cNvPr id="57354" name="Rectangle 13"/>
            <p:cNvSpPr>
              <a:spLocks noChangeArrowheads="1"/>
            </p:cNvSpPr>
            <p:nvPr/>
          </p:nvSpPr>
          <p:spPr bwMode="auto">
            <a:xfrm>
              <a:off x="3600" y="1680"/>
              <a:ext cx="1344" cy="18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 u="sng">
                  <a:solidFill>
                    <a:schemeClr val="bg1"/>
                  </a:solidFill>
                  <a:latin typeface="Tahoma" pitchFamily="34" charset="0"/>
                </a:rPr>
                <a:t>Text đại diện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Vi tri bat dau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.…abcdefgh…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...01234567…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.…………………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sz="2000">
                  <a:solidFill>
                    <a:schemeClr val="bg1"/>
                  </a:solidFill>
                  <a:latin typeface="Tahoma" pitchFamily="34" charset="0"/>
                </a:rPr>
                <a:t>.…………………</a:t>
              </a:r>
            </a:p>
          </p:txBody>
        </p:sp>
        <p:sp>
          <p:nvSpPr>
            <p:cNvPr id="57355" name="Text Box 14"/>
            <p:cNvSpPr txBox="1">
              <a:spLocks noChangeArrowheads="1"/>
            </p:cNvSpPr>
            <p:nvPr/>
          </p:nvSpPr>
          <p:spPr bwMode="auto">
            <a:xfrm>
              <a:off x="5088" y="1872"/>
              <a:ext cx="52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sz="2000">
                  <a:latin typeface="Tahoma" pitchFamily="34" charset="0"/>
                </a:rPr>
                <a:t>Nội dung trang khi  bấm liên kết</a:t>
              </a:r>
            </a:p>
          </p:txBody>
        </p: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828800" y="3581400"/>
            <a:ext cx="2286000" cy="1600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613400" y="3554413"/>
            <a:ext cx="2286000" cy="1600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810000" y="3657600"/>
            <a:ext cx="1703388" cy="1006475"/>
            <a:chOff x="2400" y="1728"/>
            <a:chExt cx="1073" cy="634"/>
          </a:xfrm>
        </p:grpSpPr>
        <p:sp>
          <p:nvSpPr>
            <p:cNvPr id="57352" name="Arc 5"/>
            <p:cNvSpPr>
              <a:spLocks/>
            </p:cNvSpPr>
            <p:nvPr/>
          </p:nvSpPr>
          <p:spPr bwMode="auto">
            <a:xfrm flipV="1">
              <a:off x="2400" y="1728"/>
              <a:ext cx="1073" cy="526"/>
            </a:xfrm>
            <a:custGeom>
              <a:avLst/>
              <a:gdLst>
                <a:gd name="T0" fmla="*/ 1073 w 34465"/>
                <a:gd name="T1" fmla="*/ 422 h 21600"/>
                <a:gd name="T2" fmla="*/ 0 w 34465"/>
                <a:gd name="T3" fmla="*/ 15 h 21600"/>
                <a:gd name="T4" fmla="*/ 672 w 34465"/>
                <a:gd name="T5" fmla="*/ 0 h 21600"/>
                <a:gd name="T6" fmla="*/ 0 60000 65536"/>
                <a:gd name="T7" fmla="*/ 0 60000 65536"/>
                <a:gd name="T8" fmla="*/ 0 60000 65536"/>
                <a:gd name="T9" fmla="*/ 0 w 34465"/>
                <a:gd name="T10" fmla="*/ 0 h 21600"/>
                <a:gd name="T11" fmla="*/ 34465 w 3446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65" h="21600" fill="none" extrusionOk="0">
                  <a:moveTo>
                    <a:pt x="34465" y="17344"/>
                  </a:moveTo>
                  <a:cubicBezTo>
                    <a:pt x="30741" y="20107"/>
                    <a:pt x="26227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</a:path>
                <a:path w="34465" h="21600" stroke="0" extrusionOk="0">
                  <a:moveTo>
                    <a:pt x="34465" y="17344"/>
                  </a:moveTo>
                  <a:cubicBezTo>
                    <a:pt x="30741" y="20107"/>
                    <a:pt x="26227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  <a:lnTo>
                    <a:pt x="2159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headEnd type="stealth" w="lg" len="lg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3" name="Text Box 6"/>
            <p:cNvSpPr txBox="1">
              <a:spLocks noChangeArrowheads="1"/>
            </p:cNvSpPr>
            <p:nvPr/>
          </p:nvSpPr>
          <p:spPr bwMode="auto">
            <a:xfrm>
              <a:off x="2688" y="1920"/>
              <a:ext cx="7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sz="2000">
                  <a:latin typeface="Tahoma" pitchFamily="34" charset="0"/>
                </a:rPr>
                <a:t>Click chuột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-0.00121 -0.1928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9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205288" y="1589088"/>
            <a:ext cx="4729162" cy="2835275"/>
            <a:chOff x="4205623" y="1589518"/>
            <a:chExt cx="4728312" cy="2834202"/>
          </a:xfrm>
        </p:grpSpPr>
        <p:pic>
          <p:nvPicPr>
            <p:cNvPr id="440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05623" y="1589518"/>
              <a:ext cx="4728312" cy="28342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5128054" y="3534032"/>
              <a:ext cx="3012363" cy="338554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en-US" b="1" cap="all">
                  <a:ln w="0"/>
                  <a:solidFill>
                    <a:srgbClr val="FF9933"/>
                  </a:solidFill>
                  <a:effectLst>
                    <a:reflection blurRad="12700" stA="50000" endPos="50000" dist="5000" dir="5400000" sy="-100000" rotWithShape="0"/>
                  </a:effectLst>
                  <a:ea typeface="MS PGothic" pitchFamily="34" charset="-128"/>
                  <a:cs typeface="+mn-cs"/>
                </a:rPr>
                <a:t>Microsoft Outlook 2007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liên kết trang – Liên kết Email</a:t>
            </a:r>
            <a:endParaRPr lang="en-US"/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663575" y="2695575"/>
            <a:ext cx="2590800" cy="2590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sz="2400">
                <a:solidFill>
                  <a:schemeClr val="bg1"/>
                </a:solidFill>
                <a:latin typeface="Tahoma" pitchFamily="34" charset="0"/>
              </a:rPr>
              <a:t>…………………</a:t>
            </a:r>
          </a:p>
          <a:p>
            <a:pPr algn="ctr"/>
            <a:r>
              <a:rPr kumimoji="1" lang="en-US" sz="2400">
                <a:solidFill>
                  <a:schemeClr val="bg1"/>
                </a:solidFill>
                <a:latin typeface="Tahoma" pitchFamily="34" charset="0"/>
              </a:rPr>
              <a:t>…………………</a:t>
            </a:r>
          </a:p>
          <a:p>
            <a:pPr algn="ctr"/>
            <a:r>
              <a:rPr kumimoji="1" lang="en-US" sz="2400">
                <a:solidFill>
                  <a:schemeClr val="bg1"/>
                </a:solidFill>
                <a:latin typeface="Tahoma" pitchFamily="34" charset="0"/>
              </a:rPr>
              <a:t>…………………</a:t>
            </a:r>
          </a:p>
          <a:p>
            <a:pPr algn="ctr"/>
            <a:r>
              <a:rPr kumimoji="1" lang="en-US" sz="2200" u="sng">
                <a:solidFill>
                  <a:schemeClr val="bg1"/>
                </a:solidFill>
                <a:latin typeface="Tahoma" pitchFamily="34" charset="0"/>
              </a:rPr>
              <a:t>Liên hệ Admin</a:t>
            </a:r>
          </a:p>
          <a:p>
            <a:pPr algn="ctr"/>
            <a:r>
              <a:rPr kumimoji="1" lang="en-US" sz="2400">
                <a:solidFill>
                  <a:schemeClr val="bg1"/>
                </a:solidFill>
                <a:latin typeface="Tahoma" pitchFamily="34" charset="0"/>
              </a:rPr>
              <a:t>…………………</a:t>
            </a:r>
          </a:p>
          <a:p>
            <a:pPr algn="ctr"/>
            <a:r>
              <a:rPr kumimoji="1" lang="en-US" sz="2400">
                <a:solidFill>
                  <a:schemeClr val="bg1"/>
                </a:solidFill>
                <a:latin typeface="Tahoma" pitchFamily="34" charset="0"/>
              </a:rPr>
              <a:t>…………………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887663" y="2695575"/>
            <a:ext cx="2292350" cy="1600200"/>
            <a:chOff x="2208" y="1824"/>
            <a:chExt cx="1444" cy="1008"/>
          </a:xfrm>
        </p:grpSpPr>
        <p:sp>
          <p:nvSpPr>
            <p:cNvPr id="58374" name="Arc 10"/>
            <p:cNvSpPr>
              <a:spLocks/>
            </p:cNvSpPr>
            <p:nvPr/>
          </p:nvSpPr>
          <p:spPr bwMode="auto">
            <a:xfrm flipV="1">
              <a:off x="2975" y="1824"/>
              <a:ext cx="677" cy="622"/>
            </a:xfrm>
            <a:custGeom>
              <a:avLst/>
              <a:gdLst>
                <a:gd name="T0" fmla="*/ 677 w 21751"/>
                <a:gd name="T1" fmla="*/ 622 h 21600"/>
                <a:gd name="T2" fmla="*/ 0 w 21751"/>
                <a:gd name="T3" fmla="*/ 18 h 21600"/>
                <a:gd name="T4" fmla="*/ 672 w 2175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51"/>
                <a:gd name="T10" fmla="*/ 0 h 21600"/>
                <a:gd name="T11" fmla="*/ 21751 w 217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1" h="21600" fill="none" extrusionOk="0">
                  <a:moveTo>
                    <a:pt x="21751" y="21599"/>
                  </a:moveTo>
                  <a:cubicBezTo>
                    <a:pt x="21697" y="21599"/>
                    <a:pt x="21644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</a:path>
                <a:path w="21751" h="21600" stroke="0" extrusionOk="0">
                  <a:moveTo>
                    <a:pt x="21751" y="21599"/>
                  </a:moveTo>
                  <a:cubicBezTo>
                    <a:pt x="21697" y="21599"/>
                    <a:pt x="21644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  <a:lnTo>
                    <a:pt x="2159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headEnd type="stealth" w="lg" len="lg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5" name="Arc 11"/>
            <p:cNvSpPr>
              <a:spLocks/>
            </p:cNvSpPr>
            <p:nvPr/>
          </p:nvSpPr>
          <p:spPr bwMode="auto">
            <a:xfrm flipV="1">
              <a:off x="2208" y="2400"/>
              <a:ext cx="768" cy="432"/>
            </a:xfrm>
            <a:custGeom>
              <a:avLst/>
              <a:gdLst>
                <a:gd name="T0" fmla="*/ 0 w 21600"/>
                <a:gd name="T1" fmla="*/ 0 h 21600"/>
                <a:gd name="T2" fmla="*/ 768 w 21600"/>
                <a:gd name="T3" fmla="*/ 432 h 21600"/>
                <a:gd name="T4" fmla="*/ 0 w 21600"/>
                <a:gd name="T5" fmla="*/ 43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6" name="Text Box 12"/>
            <p:cNvSpPr txBox="1">
              <a:spLocks noChangeArrowheads="1"/>
            </p:cNvSpPr>
            <p:nvPr/>
          </p:nvSpPr>
          <p:spPr bwMode="auto">
            <a:xfrm>
              <a:off x="2335" y="2129"/>
              <a:ext cx="7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sz="2000">
                  <a:latin typeface="Tahoma" pitchFamily="34" charset="0"/>
                </a:rPr>
                <a:t>Click chuột</a:t>
              </a: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2150" y="5548313"/>
            <a:ext cx="6759575" cy="333375"/>
          </a:xfrm>
          <a:prstGeom prst="rect">
            <a:avLst/>
          </a:prstGeom>
          <a:solidFill>
            <a:srgbClr val="FFCC99">
              <a:alpha val="52941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lIns="0"/>
          <a:lstStyle/>
          <a:p>
            <a:pPr lvl="1" indent="-227013" eaLnBrk="0" hangingPunct="0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None/>
              <a:defRPr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&lt;a 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href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=“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mailto:emailAddress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"&gt;Liên hệ Admin&lt;/a&gt;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liên kết trang – Phân loại địa chỉ URL</a:t>
            </a:r>
            <a:endParaRPr lang="en-US"/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685800" y="2085975"/>
            <a:ext cx="7775575" cy="1793875"/>
          </a:xfrm>
        </p:spPr>
        <p:txBody>
          <a:bodyPr/>
          <a:lstStyle/>
          <a:p>
            <a:r>
              <a:rPr lang="en-US" smtClean="0"/>
              <a:t>Địa chỉ URL phân làm 2 loại :</a:t>
            </a:r>
          </a:p>
          <a:p>
            <a:pPr lvl="1"/>
            <a:r>
              <a:rPr lang="en-US" smtClean="0"/>
              <a:t>Địa chỉ tuyệt đối : Là vị trí tuyệt đối so với Mạng Internet</a:t>
            </a:r>
          </a:p>
          <a:p>
            <a:pPr lvl="1"/>
            <a:r>
              <a:rPr lang="en-US" smtClean="0"/>
              <a:t>Địa chỉ tương đối : Là vị trí tương đối so với trang web hiện hành đang chứ liên kết.</a:t>
            </a:r>
          </a:p>
        </p:txBody>
      </p:sp>
      <p:sp>
        <p:nvSpPr>
          <p:cNvPr id="4" name="Rectangle 3"/>
          <p:cNvSpPr/>
          <p:nvPr/>
        </p:nvSpPr>
        <p:spPr>
          <a:xfrm>
            <a:off x="828675" y="1611313"/>
            <a:ext cx="6486525" cy="368300"/>
          </a:xfrm>
          <a:prstGeom prst="rect">
            <a:avLst/>
          </a:prstGeom>
          <a:solidFill>
            <a:srgbClr val="FFCC99">
              <a:alpha val="40000"/>
            </a:srgbClr>
          </a:solidFill>
          <a:ln>
            <a:solidFill>
              <a:srgbClr val="FF9933"/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&lt;a href="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URL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“ target=‘……’&gt; </a:t>
            </a:r>
            <a:r>
              <a:rPr lang="en-US" sz="1800">
                <a:ea typeface="MS PGothic" pitchFamily="34" charset="-128"/>
                <a:cs typeface="+mn-cs"/>
              </a:rPr>
              <a:t>Linked content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&lt;/a&gt; </a:t>
            </a:r>
          </a:p>
        </p:txBody>
      </p:sp>
      <p:graphicFrame>
        <p:nvGraphicFramePr>
          <p:cNvPr id="5" name="Group 34"/>
          <p:cNvGraphicFramePr>
            <a:graphicFrameLocks/>
          </p:cNvGraphicFramePr>
          <p:nvPr/>
        </p:nvGraphicFramePr>
        <p:xfrm>
          <a:off x="992188" y="4659313"/>
          <a:ext cx="7775575" cy="15392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32028"/>
                <a:gridCol w="6543547"/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6CA6B8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Ký hiệu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458788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CA6B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Ý nghĩa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6CA6B8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6CA6B8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Trở về thư mục gốc của website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6CA6B8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./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6CA6B8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Thư mục hiện tại của trang web sử dụng link (mặc định)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6CA6B8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../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6CA6B8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Quay ra thư mục cha / đi ngược lại 1 cấp thư mục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77863" y="4038600"/>
            <a:ext cx="52292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Char char="§"/>
              <a:defRPr/>
            </a:pPr>
            <a:r>
              <a:rPr lang="en-US" sz="2400">
                <a:latin typeface="+mn-lt"/>
                <a:ea typeface="+mn-ea"/>
                <a:cs typeface="+mn-cs"/>
              </a:rPr>
              <a:t>Một số ký hiệu đường dẫn đặc biệt: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" y="654050"/>
            <a:ext cx="8245475" cy="498475"/>
          </a:xfrm>
        </p:spPr>
        <p:txBody>
          <a:bodyPr/>
          <a:lstStyle/>
          <a:p>
            <a:pPr>
              <a:defRPr/>
            </a:pPr>
            <a:r>
              <a:rPr lang="en-US" smtClean="0"/>
              <a:t>Ví dụ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81000" y="1295400"/>
          <a:ext cx="3744913" cy="5105400"/>
        </p:xfrm>
        <a:graphic>
          <a:graphicData uri="http://schemas.openxmlformats.org/presentationml/2006/ole">
            <p:oleObj spid="_x0000_s45059" name="Bitmap Image" r:id="rId3" imgW="1809524" imgH="2467319" progId="PBrush">
              <p:embed/>
            </p:oleObj>
          </a:graphicData>
        </a:graphic>
      </p:graphicFrame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429000" y="1676400"/>
            <a:ext cx="5257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file A có link đến file B, vậy trong file A có HTML element: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&lt;a href=“URL”&gt;liên kết đến B&lt;/a&gt;</a:t>
            </a: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4200525" y="3505200"/>
            <a:ext cx="476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http://127.0.0.1/demo/Thu muc 1/file B.htm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667125" y="31242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URL = </a:t>
            </a:r>
          </a:p>
        </p:txBody>
      </p:sp>
      <p:sp>
        <p:nvSpPr>
          <p:cNvPr id="262151" name="Text Box 7"/>
          <p:cNvSpPr txBox="1">
            <a:spLocks noChangeArrowheads="1"/>
          </p:cNvSpPr>
          <p:nvPr/>
        </p:nvSpPr>
        <p:spPr bwMode="auto">
          <a:xfrm>
            <a:off x="4200525" y="4114800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/demo/Thu muc 1/file B.htm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600200" y="1219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# 127.0.0.1/demo</a:t>
            </a:r>
          </a:p>
        </p:txBody>
      </p:sp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4200525" y="5486400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Thu muc 1/file B.htm</a:t>
            </a:r>
          </a:p>
        </p:txBody>
      </p:sp>
      <p:sp>
        <p:nvSpPr>
          <p:cNvPr id="262154" name="Text Box 10"/>
          <p:cNvSpPr txBox="1">
            <a:spLocks noChangeArrowheads="1"/>
          </p:cNvSpPr>
          <p:nvPr/>
        </p:nvSpPr>
        <p:spPr bwMode="auto">
          <a:xfrm>
            <a:off x="4200525" y="4800600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./Thu muc 1/file B.htm</a:t>
            </a:r>
          </a:p>
        </p:txBody>
      </p:sp>
      <p:sp>
        <p:nvSpPr>
          <p:cNvPr id="45067" name="AutoShape 12"/>
          <p:cNvSpPr>
            <a:spLocks noChangeArrowheads="1"/>
          </p:cNvSpPr>
          <p:nvPr/>
        </p:nvSpPr>
        <p:spPr bwMode="auto">
          <a:xfrm>
            <a:off x="2438400" y="1752600"/>
            <a:ext cx="609600" cy="990600"/>
          </a:xfrm>
          <a:prstGeom prst="curvedLeftArrow">
            <a:avLst>
              <a:gd name="adj1" fmla="val 32500"/>
              <a:gd name="adj2" fmla="val 65000"/>
              <a:gd name="adj3" fmla="val 33333"/>
            </a:avLst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9" grpId="0"/>
      <p:bldP spid="262151" grpId="0"/>
      <p:bldP spid="262153" grpId="0"/>
      <p:bldP spid="26215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398463"/>
            <a:ext cx="7772400" cy="914400"/>
          </a:xfrm>
        </p:spPr>
        <p:txBody>
          <a:bodyPr anchor="ctr"/>
          <a:lstStyle/>
          <a:p>
            <a:pPr>
              <a:defRPr/>
            </a:pPr>
            <a:r>
              <a:rPr lang="en-US" smtClean="0"/>
              <a:t>Ví dụ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76200" y="1295400"/>
          <a:ext cx="3744913" cy="5105400"/>
        </p:xfrm>
        <a:graphic>
          <a:graphicData uri="http://schemas.openxmlformats.org/presentationml/2006/ole">
            <p:oleObj spid="_x0000_s46083" name="Bitmap Image" r:id="rId3" imgW="1809524" imgH="2467319" progId="PBrush">
              <p:embed/>
            </p:oleObj>
          </a:graphicData>
        </a:graphic>
      </p:graphicFrame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124200" y="1676400"/>
            <a:ext cx="5257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file B có link đến file C, vậy trong file B có HTML element: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&lt;a href=“URL”&gt;liên kết đến C&lt;/a&gt;</a:t>
            </a: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4121150" y="3517900"/>
            <a:ext cx="57912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http://127.0.0.1/demo/Thu muc 1/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		</a:t>
            </a: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Thu muc 1_1/file C.htm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3587750" y="31369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URL = </a:t>
            </a:r>
          </a:p>
        </p:txBody>
      </p:sp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4121150" y="4508500"/>
            <a:ext cx="556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/demo/Thu muc 1/Thu muc 1_1/file C.htm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295400" y="1219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# 127.0.0.1/demo</a:t>
            </a:r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4121150" y="5651500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Thu muc 1_1/file C.htm</a:t>
            </a: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4121150" y="5118100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./Thu muc 1_1/file C.htm</a:t>
            </a:r>
          </a:p>
        </p:txBody>
      </p:sp>
      <p:sp>
        <p:nvSpPr>
          <p:cNvPr id="46091" name="AutoShape 12"/>
          <p:cNvSpPr>
            <a:spLocks noChangeArrowheads="1"/>
          </p:cNvSpPr>
          <p:nvPr/>
        </p:nvSpPr>
        <p:spPr bwMode="auto">
          <a:xfrm>
            <a:off x="2438400" y="2590800"/>
            <a:ext cx="609600" cy="990600"/>
          </a:xfrm>
          <a:prstGeom prst="curvedLeftArrow">
            <a:avLst>
              <a:gd name="adj1" fmla="val 32500"/>
              <a:gd name="adj2" fmla="val 65000"/>
              <a:gd name="adj3" fmla="val 33333"/>
            </a:avLst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3" grpId="0"/>
      <p:bldP spid="263175" grpId="0"/>
      <p:bldP spid="263177" grpId="0"/>
      <p:bldP spid="26317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4338"/>
            <a:ext cx="7772400" cy="914400"/>
          </a:xfrm>
        </p:spPr>
        <p:txBody>
          <a:bodyPr anchor="ctr"/>
          <a:lstStyle/>
          <a:p>
            <a:pPr>
              <a:defRPr/>
            </a:pPr>
            <a:r>
              <a:rPr lang="en-US" smtClean="0"/>
              <a:t>Ví dụ</a:t>
            </a: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76200" y="1295400"/>
          <a:ext cx="3744913" cy="5105400"/>
        </p:xfrm>
        <a:graphic>
          <a:graphicData uri="http://schemas.openxmlformats.org/presentationml/2006/ole">
            <p:oleObj spid="_x0000_s47107" name="Bitmap Image" r:id="rId3" imgW="1809524" imgH="2467319" progId="PBrush">
              <p:embed/>
            </p:oleObj>
          </a:graphicData>
        </a:graphic>
      </p:graphicFrame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124200" y="1676400"/>
            <a:ext cx="5257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file C có link đến file D, vậy trong file D có HTML element: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&lt;a href=“URL”&gt;liên kết đến D&lt;/a&gt;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3817938" y="3519488"/>
            <a:ext cx="57912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http://127.0.0.1/demo/Thu muc 1/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		</a:t>
            </a: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Thu muc 1_2/file D.htm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284538" y="3138488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URL = </a:t>
            </a:r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3817938" y="4510088"/>
            <a:ext cx="556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/demo/Thu muc 1/Thu muc 1_2/file D.htm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1295400" y="1219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# 127.0.0.1/demo</a:t>
            </a: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3817938" y="5653088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../Thu muc 1_2/file D.htm</a:t>
            </a:r>
          </a:p>
        </p:txBody>
      </p:sp>
      <p:sp>
        <p:nvSpPr>
          <p:cNvPr id="264202" name="Text Box 10"/>
          <p:cNvSpPr txBox="1">
            <a:spLocks noChangeArrowheads="1"/>
          </p:cNvSpPr>
          <p:nvPr/>
        </p:nvSpPr>
        <p:spPr bwMode="auto">
          <a:xfrm>
            <a:off x="3817938" y="5119688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./../Thu muc 1_2/file D.htm</a:t>
            </a:r>
          </a:p>
        </p:txBody>
      </p:sp>
      <p:sp>
        <p:nvSpPr>
          <p:cNvPr id="47115" name="AutoShape 12"/>
          <p:cNvSpPr>
            <a:spLocks noChangeArrowheads="1"/>
          </p:cNvSpPr>
          <p:nvPr/>
        </p:nvSpPr>
        <p:spPr bwMode="auto">
          <a:xfrm>
            <a:off x="2514600" y="3276600"/>
            <a:ext cx="609600" cy="990600"/>
          </a:xfrm>
          <a:prstGeom prst="curvedLeftArrow">
            <a:avLst>
              <a:gd name="adj1" fmla="val 32500"/>
              <a:gd name="adj2" fmla="val 65000"/>
              <a:gd name="adj3" fmla="val 33333"/>
            </a:avLst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7" grpId="0"/>
      <p:bldP spid="264199" grpId="0"/>
      <p:bldP spid="264201" grpId="0"/>
      <p:bldP spid="26420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9888"/>
            <a:ext cx="7772400" cy="914400"/>
          </a:xfrm>
        </p:spPr>
        <p:txBody>
          <a:bodyPr anchor="ctr"/>
          <a:lstStyle/>
          <a:p>
            <a:pPr>
              <a:defRPr/>
            </a:pPr>
            <a:r>
              <a:rPr lang="en-US" smtClean="0"/>
              <a:t>Ví dụ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76200" y="1295400"/>
          <a:ext cx="3744913" cy="5105400"/>
        </p:xfrm>
        <a:graphic>
          <a:graphicData uri="http://schemas.openxmlformats.org/presentationml/2006/ole">
            <p:oleObj spid="_x0000_s48131" name="Bitmap Image" r:id="rId3" imgW="1809524" imgH="2467319" progId="PBrush">
              <p:embed/>
            </p:oleObj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124200" y="1676400"/>
            <a:ext cx="5257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file D có link đến file F, vậy trong file F có HTML element: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&lt;a href=“URL”&gt;liên kết đến F&lt;/a&gt;</a:t>
            </a:r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3738563" y="3648075"/>
            <a:ext cx="579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http://127.0.0.1/demo/Thu muc 2/file F.htm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5163" y="3267075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URL = 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3814763" y="4257675"/>
            <a:ext cx="556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/demo/Thu muc 2/file F.htm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1295400" y="1219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# 127.0.0.1/demo</a:t>
            </a:r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3738563" y="5553075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../../Thu muc 2/file F.htm</a:t>
            </a: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3814763" y="4867275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./../../Thu muc 2/file F.htm</a:t>
            </a:r>
          </a:p>
        </p:txBody>
      </p:sp>
      <p:sp>
        <p:nvSpPr>
          <p:cNvPr id="48139" name="AutoShape 12"/>
          <p:cNvSpPr>
            <a:spLocks noChangeArrowheads="1"/>
          </p:cNvSpPr>
          <p:nvPr/>
        </p:nvSpPr>
        <p:spPr bwMode="auto">
          <a:xfrm>
            <a:off x="381000" y="4038600"/>
            <a:ext cx="762000" cy="2057400"/>
          </a:xfrm>
          <a:prstGeom prst="curvedRightArrow">
            <a:avLst>
              <a:gd name="adj1" fmla="val 54000"/>
              <a:gd name="adj2" fmla="val 108000"/>
              <a:gd name="adj3" fmla="val 33333"/>
            </a:avLst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1" grpId="0"/>
      <p:bldP spid="265223" grpId="0"/>
      <p:bldP spid="265225" grpId="0"/>
      <p:bldP spid="2652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441325"/>
            <a:ext cx="7772400" cy="914400"/>
          </a:xfrm>
        </p:spPr>
        <p:txBody>
          <a:bodyPr anchor="ctr"/>
          <a:lstStyle/>
          <a:p>
            <a:pPr>
              <a:defRPr/>
            </a:pPr>
            <a:r>
              <a:rPr lang="en-US" smtClean="0"/>
              <a:t>Ví dụ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76200" y="1295400"/>
          <a:ext cx="3744913" cy="5105400"/>
        </p:xfrm>
        <a:graphic>
          <a:graphicData uri="http://schemas.openxmlformats.org/presentationml/2006/ole">
            <p:oleObj spid="_x0000_s49155" name="Bitmap Image" r:id="rId3" imgW="1809524" imgH="2467319" progId="PBrush">
              <p:embed/>
            </p:oleObj>
          </a:graphicData>
        </a:graphic>
      </p:graphicFrame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124200" y="1676400"/>
            <a:ext cx="5257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file F có link đến file E, vậy trong file F có HTML element: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&lt;a href=“URL”&gt;liên kết đến E&lt;/a&gt;</a:t>
            </a: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3787775" y="3533775"/>
            <a:ext cx="57912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http://127.0.0.1/demo/Thu muc 1/ Thu muc 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		</a:t>
            </a: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1_2/Thu muc 1_2_1/file E.htm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254375" y="3152775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URL = </a:t>
            </a:r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3863975" y="4524375"/>
            <a:ext cx="5867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/demo/Thu muc 1/Thu muc 1_2/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		</a:t>
            </a: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 Thu muc 1_2_1/file E.htm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1295400" y="1219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# 127.0.0.1/demo</a:t>
            </a:r>
          </a:p>
        </p:txBody>
      </p:sp>
      <p:sp>
        <p:nvSpPr>
          <p:cNvPr id="266249" name="Text Box 9"/>
          <p:cNvSpPr txBox="1">
            <a:spLocks noChangeArrowheads="1"/>
          </p:cNvSpPr>
          <p:nvPr/>
        </p:nvSpPr>
        <p:spPr bwMode="auto">
          <a:xfrm>
            <a:off x="3787775" y="5576888"/>
            <a:ext cx="57912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../Thu muc 1 /Thu muc 1_2/Thu muc1_2_1/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				</a:t>
            </a:r>
            <a:r>
              <a:rPr lang="en-US" sz="2000" u="sng">
                <a:solidFill>
                  <a:srgbClr val="0000FF"/>
                </a:solidFill>
                <a:latin typeface="Times New Roman" pitchFamily="18" charset="0"/>
              </a:rPr>
              <a:t>file E.htm</a:t>
            </a:r>
          </a:p>
        </p:txBody>
      </p:sp>
      <p:sp>
        <p:nvSpPr>
          <p:cNvPr id="49162" name="AutoShape 10"/>
          <p:cNvSpPr>
            <a:spLocks noChangeArrowheads="1"/>
          </p:cNvSpPr>
          <p:nvPr/>
        </p:nvSpPr>
        <p:spPr bwMode="auto">
          <a:xfrm rot="-8139922">
            <a:off x="2397125" y="4757738"/>
            <a:ext cx="396875" cy="1447800"/>
          </a:xfrm>
          <a:prstGeom prst="curvedRightArrow">
            <a:avLst>
              <a:gd name="adj1" fmla="val 72960"/>
              <a:gd name="adj2" fmla="val 145920"/>
              <a:gd name="adj3" fmla="val 33333"/>
            </a:avLst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/>
      <p:bldP spid="266247" grpId="0"/>
      <p:bldP spid="26624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42913"/>
            <a:ext cx="7772400" cy="914400"/>
          </a:xfrm>
        </p:spPr>
        <p:txBody>
          <a:bodyPr anchor="ctr"/>
          <a:lstStyle/>
          <a:p>
            <a:pPr>
              <a:defRPr/>
            </a:pPr>
            <a:r>
              <a:rPr lang="en-US" smtClean="0"/>
              <a:t>Ví dụ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0" y="1295400"/>
          <a:ext cx="3744913" cy="5105400"/>
        </p:xfrm>
        <a:graphic>
          <a:graphicData uri="http://schemas.openxmlformats.org/presentationml/2006/ole">
            <p:oleObj spid="_x0000_s50179" name="Bitmap Image" r:id="rId3" imgW="1809524" imgH="2467319" progId="PBrush">
              <p:embed/>
            </p:oleObj>
          </a:graphicData>
        </a:graphic>
      </p:graphicFrame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048000" y="1676400"/>
            <a:ext cx="52578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file E có link đến file A ở vị trí xác định, vậy trong file A có HTML element: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&lt;a name=“positionB”&gt;&lt;/a&gt;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&lt;a href=“URL”&gt;liên kết đến A tai vi tri B&lt;/a&gt;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048000" y="4800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URL = 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219200" y="1219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# 127.0.0.1/demo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4114800" y="4800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u="sng">
                <a:solidFill>
                  <a:srgbClr val="0000FF"/>
                </a:solidFill>
                <a:latin typeface="Times New Roman" pitchFamily="18" charset="0"/>
              </a:rPr>
              <a:t>../../../file A.htm#positionB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Bài tập</a:t>
            </a:r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2586038" y="490538"/>
          <a:ext cx="2600325" cy="5921375"/>
        </p:xfrm>
        <a:graphic>
          <a:graphicData uri="http://schemas.openxmlformats.org/presentationml/2006/ole">
            <p:oleObj spid="_x0000_s70659" name="Bitmap Image" r:id="rId3" imgW="1343212" imgH="4533333" progId="PBrush">
              <p:embed/>
            </p:oleObj>
          </a:graphicData>
        </a:graphic>
      </p:graphicFrame>
      <p:sp>
        <p:nvSpPr>
          <p:cNvPr id="706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về HTML – Trình duyệt, trình soạn thảo</a:t>
            </a:r>
          </a:p>
        </p:txBody>
      </p:sp>
      <p:sp>
        <p:nvSpPr>
          <p:cNvPr id="19458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Trình duyệt web (Browser)</a:t>
            </a:r>
          </a:p>
        </p:txBody>
      </p:sp>
      <p:sp>
        <p:nvSpPr>
          <p:cNvPr id="19459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Trình soạn thảo (Editor)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014413" y="2311400"/>
            <a:ext cx="2336800" cy="2224088"/>
            <a:chOff x="1137762" y="2261285"/>
            <a:chExt cx="2337038" cy="2224217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7762" y="2261285"/>
              <a:ext cx="2337038" cy="222421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71193" y="2755027"/>
              <a:ext cx="1379679" cy="14955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088" y="4597400"/>
            <a:ext cx="2925762" cy="226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4287838" y="2211388"/>
            <a:ext cx="2520950" cy="2174875"/>
            <a:chOff x="4287792" y="2211858"/>
            <a:chExt cx="2520593" cy="217479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87792" y="2646816"/>
              <a:ext cx="2520593" cy="17398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4843848" y="2211858"/>
              <a:ext cx="1415772" cy="461665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en-US" sz="2400" b="1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ea typeface="MS PGothic" pitchFamily="34" charset="-128"/>
                  <a:cs typeface="+mn-cs"/>
                </a:rPr>
                <a:t>Notepad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953250" y="2249488"/>
            <a:ext cx="1943100" cy="2119312"/>
            <a:chOff x="6953896" y="2248930"/>
            <a:chExt cx="1942970" cy="212048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953896" y="2647613"/>
              <a:ext cx="1942970" cy="17218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8" name="TextBox 17"/>
            <p:cNvSpPr txBox="1"/>
            <p:nvPr/>
          </p:nvSpPr>
          <p:spPr>
            <a:xfrm>
              <a:off x="7191631" y="2248930"/>
              <a:ext cx="1565365" cy="369332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en-US" sz="1800" b="1" cap="all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  <a:ea typeface="MS PGothic" pitchFamily="34" charset="-128"/>
                  <a:cs typeface="+mn-cs"/>
                </a:rPr>
                <a:t>Notepad++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627563" y="4659313"/>
            <a:ext cx="3719512" cy="2198687"/>
            <a:chOff x="4435878" y="4659138"/>
            <a:chExt cx="3720244" cy="219886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435878" y="4659138"/>
              <a:ext cx="2497628" cy="219886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36360" y="4903632"/>
              <a:ext cx="2219762" cy="1954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2" name="TextBox 21"/>
            <p:cNvSpPr txBox="1"/>
            <p:nvPr/>
          </p:nvSpPr>
          <p:spPr>
            <a:xfrm>
              <a:off x="4996248" y="5612426"/>
              <a:ext cx="2910605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ea typeface="MS PGothic" pitchFamily="34" charset="-128"/>
                  <a:cs typeface="+mn-cs"/>
                </a:rPr>
                <a:t>Visual Studio .NET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665288" y="1600200"/>
            <a:ext cx="6604000" cy="5054600"/>
            <a:chOff x="5597355" y="4634808"/>
            <a:chExt cx="2998097" cy="2223192"/>
          </a:xfrm>
        </p:grpSpPr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597355" y="4634808"/>
              <a:ext cx="2459016" cy="22231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062531" y="5516684"/>
              <a:ext cx="1532921" cy="7233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Nội dung</a:t>
            </a:r>
            <a:endParaRPr lang="en-US"/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về HTML</a:t>
            </a:r>
          </a:p>
          <a:p>
            <a:r>
              <a:rPr lang="en-US" smtClean="0"/>
              <a:t>Cấu trúc của 1 tài liệu HTML</a:t>
            </a:r>
          </a:p>
          <a:p>
            <a:r>
              <a:rPr lang="en-US" smtClean="0"/>
              <a:t>Các Tag cơ bản</a:t>
            </a:r>
          </a:p>
          <a:p>
            <a:r>
              <a:rPr lang="en-US" smtClean="0"/>
              <a:t>Các Tag danh sách</a:t>
            </a:r>
          </a:p>
          <a:p>
            <a:r>
              <a:rPr lang="en-US" smtClean="0"/>
              <a:t>Tag liên kết trang</a:t>
            </a:r>
          </a:p>
          <a:p>
            <a:r>
              <a:rPr lang="en-US" smtClean="0">
                <a:solidFill>
                  <a:srgbClr val="FF9933"/>
                </a:solidFill>
              </a:rPr>
              <a:t>Tag kẻ bảng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kẻ bảng - Table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747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305800" cy="46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kẻ bảng – Table (tt)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7577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29600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 kẻ bảng – Table (tt)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7680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525" y="1692275"/>
            <a:ext cx="7756525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56004" name="Picture 4" descr="frames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802" y="1149255"/>
            <a:ext cx="7724775" cy="4487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54980" name="Picture 4" descr="fram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438" y="1787525"/>
            <a:ext cx="7726362" cy="3921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80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913" y="1839913"/>
            <a:ext cx="6999287" cy="3960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8089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1744663"/>
            <a:ext cx="6999288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0" name="Rectangle 5"/>
          <p:cNvSpPr>
            <a:spLocks noChangeArrowheads="1"/>
          </p:cNvSpPr>
          <p:nvPr/>
        </p:nvSpPr>
        <p:spPr bwMode="auto">
          <a:xfrm>
            <a:off x="1058863" y="1800225"/>
            <a:ext cx="6997700" cy="3889375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Line 6"/>
          <p:cNvSpPr>
            <a:spLocks noChangeShapeType="1"/>
          </p:cNvSpPr>
          <p:nvPr/>
        </p:nvSpPr>
        <p:spPr bwMode="auto">
          <a:xfrm>
            <a:off x="1058863" y="2062163"/>
            <a:ext cx="70104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2" name="Line 7"/>
          <p:cNvSpPr>
            <a:spLocks noChangeShapeType="1"/>
          </p:cNvSpPr>
          <p:nvPr/>
        </p:nvSpPr>
        <p:spPr bwMode="auto">
          <a:xfrm>
            <a:off x="1052513" y="5434013"/>
            <a:ext cx="70104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3" name="Line 8"/>
          <p:cNvSpPr>
            <a:spLocks noChangeShapeType="1"/>
          </p:cNvSpPr>
          <p:nvPr/>
        </p:nvSpPr>
        <p:spPr bwMode="auto">
          <a:xfrm flipH="1">
            <a:off x="1308100" y="1785938"/>
            <a:ext cx="28575" cy="3889375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4" name="Line 9"/>
          <p:cNvSpPr>
            <a:spLocks noChangeShapeType="1"/>
          </p:cNvSpPr>
          <p:nvPr/>
        </p:nvSpPr>
        <p:spPr bwMode="auto">
          <a:xfrm flipH="1">
            <a:off x="7786688" y="1808163"/>
            <a:ext cx="28575" cy="3889375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5" name="Line 11"/>
          <p:cNvSpPr>
            <a:spLocks noChangeShapeType="1"/>
          </p:cNvSpPr>
          <p:nvPr/>
        </p:nvSpPr>
        <p:spPr bwMode="auto">
          <a:xfrm>
            <a:off x="841375" y="1436688"/>
            <a:ext cx="334963" cy="465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284163" y="1019175"/>
            <a:ext cx="1290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Topleft.png</a:t>
            </a:r>
          </a:p>
        </p:txBody>
      </p:sp>
      <p:sp>
        <p:nvSpPr>
          <p:cNvPr id="80907" name="Text Box 13"/>
          <p:cNvSpPr txBox="1">
            <a:spLocks noChangeArrowheads="1"/>
          </p:cNvSpPr>
          <p:nvPr/>
        </p:nvSpPr>
        <p:spPr bwMode="auto">
          <a:xfrm>
            <a:off x="7548563" y="1012825"/>
            <a:ext cx="1436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Topright.png</a:t>
            </a:r>
          </a:p>
        </p:txBody>
      </p:sp>
      <p:sp>
        <p:nvSpPr>
          <p:cNvPr id="80908" name="Text Box 14"/>
          <p:cNvSpPr txBox="1">
            <a:spLocks noChangeArrowheads="1"/>
          </p:cNvSpPr>
          <p:nvPr/>
        </p:nvSpPr>
        <p:spPr bwMode="auto">
          <a:xfrm>
            <a:off x="0" y="5932488"/>
            <a:ext cx="1608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bottomleft.png</a:t>
            </a:r>
          </a:p>
        </p:txBody>
      </p:sp>
      <p:sp>
        <p:nvSpPr>
          <p:cNvPr id="80909" name="Text Box 15"/>
          <p:cNvSpPr txBox="1">
            <a:spLocks noChangeArrowheads="1"/>
          </p:cNvSpPr>
          <p:nvPr/>
        </p:nvSpPr>
        <p:spPr bwMode="auto">
          <a:xfrm>
            <a:off x="7127875" y="5989638"/>
            <a:ext cx="1754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bottomright.png</a:t>
            </a:r>
          </a:p>
        </p:txBody>
      </p:sp>
      <p:sp>
        <p:nvSpPr>
          <p:cNvPr id="80910" name="Text Box 16"/>
          <p:cNvSpPr txBox="1">
            <a:spLocks noChangeArrowheads="1"/>
          </p:cNvSpPr>
          <p:nvPr/>
        </p:nvSpPr>
        <p:spPr bwMode="auto">
          <a:xfrm>
            <a:off x="3730625" y="923925"/>
            <a:ext cx="984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Top.png</a:t>
            </a:r>
          </a:p>
        </p:txBody>
      </p:sp>
      <p:sp>
        <p:nvSpPr>
          <p:cNvPr id="80911" name="Text Box 17"/>
          <p:cNvSpPr txBox="1">
            <a:spLocks noChangeArrowheads="1"/>
          </p:cNvSpPr>
          <p:nvPr/>
        </p:nvSpPr>
        <p:spPr bwMode="auto">
          <a:xfrm>
            <a:off x="3905250" y="5961063"/>
            <a:ext cx="1323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Bottom.png</a:t>
            </a:r>
          </a:p>
        </p:txBody>
      </p:sp>
      <p:sp>
        <p:nvSpPr>
          <p:cNvPr id="80912" name="Text Box 18"/>
          <p:cNvSpPr txBox="1">
            <a:spLocks noChangeArrowheads="1"/>
          </p:cNvSpPr>
          <p:nvPr/>
        </p:nvSpPr>
        <p:spPr bwMode="auto">
          <a:xfrm>
            <a:off x="0" y="3435350"/>
            <a:ext cx="919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left.png</a:t>
            </a:r>
          </a:p>
        </p:txBody>
      </p:sp>
      <p:sp>
        <p:nvSpPr>
          <p:cNvPr id="80913" name="Text Box 19"/>
          <p:cNvSpPr txBox="1">
            <a:spLocks noChangeArrowheads="1"/>
          </p:cNvSpPr>
          <p:nvPr/>
        </p:nvSpPr>
        <p:spPr bwMode="auto">
          <a:xfrm>
            <a:off x="8078788" y="3494088"/>
            <a:ext cx="1065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right.png</a:t>
            </a:r>
          </a:p>
        </p:txBody>
      </p:sp>
      <p:sp>
        <p:nvSpPr>
          <p:cNvPr id="80914" name="Line 20"/>
          <p:cNvSpPr>
            <a:spLocks noChangeShapeType="1"/>
          </p:cNvSpPr>
          <p:nvPr/>
        </p:nvSpPr>
        <p:spPr bwMode="auto">
          <a:xfrm flipV="1">
            <a:off x="688975" y="5567363"/>
            <a:ext cx="46672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15" name="Line 21"/>
          <p:cNvSpPr>
            <a:spLocks noChangeShapeType="1"/>
          </p:cNvSpPr>
          <p:nvPr/>
        </p:nvSpPr>
        <p:spPr bwMode="auto">
          <a:xfrm>
            <a:off x="4171950" y="134143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16" name="Line 22"/>
          <p:cNvSpPr>
            <a:spLocks noChangeShapeType="1"/>
          </p:cNvSpPr>
          <p:nvPr/>
        </p:nvSpPr>
        <p:spPr bwMode="auto">
          <a:xfrm flipH="1">
            <a:off x="7977188" y="1414463"/>
            <a:ext cx="260350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17" name="Line 23"/>
          <p:cNvSpPr>
            <a:spLocks noChangeShapeType="1"/>
          </p:cNvSpPr>
          <p:nvPr/>
        </p:nvSpPr>
        <p:spPr bwMode="auto">
          <a:xfrm flipV="1">
            <a:off x="4360863" y="5592763"/>
            <a:ext cx="1587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18" name="Line 24"/>
          <p:cNvSpPr>
            <a:spLocks noChangeShapeType="1"/>
          </p:cNvSpPr>
          <p:nvPr/>
        </p:nvSpPr>
        <p:spPr bwMode="auto">
          <a:xfrm flipH="1" flipV="1">
            <a:off x="7989888" y="5653088"/>
            <a:ext cx="333375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19" name="Line 25"/>
          <p:cNvSpPr>
            <a:spLocks noChangeShapeType="1"/>
          </p:cNvSpPr>
          <p:nvPr/>
        </p:nvSpPr>
        <p:spPr bwMode="auto">
          <a:xfrm flipV="1">
            <a:off x="877888" y="3651250"/>
            <a:ext cx="31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20" name="Line 26"/>
          <p:cNvSpPr>
            <a:spLocks noChangeShapeType="1"/>
          </p:cNvSpPr>
          <p:nvPr/>
        </p:nvSpPr>
        <p:spPr bwMode="auto">
          <a:xfrm flipH="1" flipV="1">
            <a:off x="7861300" y="3681413"/>
            <a:ext cx="273050" cy="4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819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638" y="1211263"/>
            <a:ext cx="7807325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Giới thiệu về HTML – Thẻ (Tag)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&lt;TITLE&gt;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Welcome to HTML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lvl="1" algn="just">
              <a:buFontTx/>
              <a:buNone/>
              <a:defRPr/>
            </a:pP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&lt;BODY BGCOLOR = lavender&gt;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&lt;H3&gt;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My first HTML document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&lt;/H3&gt;</a:t>
            </a:r>
          </a:p>
          <a:p>
            <a:pPr lvl="1" algn="just">
              <a:buFontTx/>
              <a:buNone/>
              <a:defRPr/>
            </a:pP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lvl="1" algn="just">
              <a:buFontTx/>
              <a:buNone/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716713" y="6064250"/>
            <a:ext cx="21605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vi-VN">
                <a:hlinkClick r:id="rId2"/>
              </a:rPr>
              <a:t>Hiển thị ví dụ trong IE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Giới thiệu về HTML – Thẻ (Tag)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6413"/>
            <a:ext cx="7775575" cy="431006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&lt;b&gt;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Dòng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chữ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này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được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đậm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&lt;/b&gt;</a:t>
            </a:r>
          </a:p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&lt;Tag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mở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&lt;Tag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đóng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defRPr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Tag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luôn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tính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gợi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nhớ</a:t>
            </a:r>
            <a:endParaRPr lang="en-US" dirty="0" smtClean="0">
              <a:sym typeface="Wingdings" pitchFamily="2" charset="2"/>
            </a:endParaRPr>
          </a:p>
          <a:p>
            <a:pPr lvl="1">
              <a:defRPr/>
            </a:pPr>
            <a:r>
              <a:rPr lang="en-US" dirty="0" err="1" smtClean="0">
                <a:sym typeface="Wingdings" pitchFamily="2" charset="2"/>
              </a:rPr>
              <a:t>Ví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dụ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b="1" dirty="0" smtClean="0">
                <a:sym typeface="Wingdings" pitchFamily="2" charset="2"/>
              </a:rPr>
              <a:t>B</a:t>
            </a:r>
            <a:r>
              <a:rPr lang="en-US" dirty="0" smtClean="0">
                <a:sym typeface="Wingdings" pitchFamily="2" charset="2"/>
              </a:rPr>
              <a:t> ~ Bold, </a:t>
            </a:r>
            <a:r>
              <a:rPr lang="en-US" b="1" dirty="0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 ~ Italic, </a:t>
            </a:r>
            <a:r>
              <a:rPr lang="en-US" b="1" dirty="0" smtClean="0">
                <a:sym typeface="Wingdings" pitchFamily="2" charset="2"/>
              </a:rPr>
              <a:t>P</a:t>
            </a:r>
            <a:r>
              <a:rPr lang="en-US" dirty="0" smtClean="0">
                <a:sym typeface="Wingdings" pitchFamily="2" charset="2"/>
              </a:rPr>
              <a:t> ~ Paragraph</a:t>
            </a:r>
            <a:endParaRPr lang="en-US" b="1" dirty="0" smtClean="0"/>
          </a:p>
          <a:p>
            <a:pPr>
              <a:defRPr/>
            </a:pPr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Tag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&gt;, &lt;hr&gt;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3300"/>
                </a:solidFill>
              </a:rPr>
              <a:t>&lt;TAG  </a:t>
            </a:r>
            <a:r>
              <a:rPr lang="en-US" sz="2000" dirty="0" err="1" smtClean="0">
                <a:solidFill>
                  <a:srgbClr val="FF3300"/>
                </a:solidFill>
              </a:rPr>
              <a:t>Tên_thuộc_tính</a:t>
            </a:r>
            <a:r>
              <a:rPr lang="en-US" sz="2000" dirty="0" smtClean="0">
                <a:solidFill>
                  <a:srgbClr val="FF3300"/>
                </a:solidFill>
              </a:rPr>
              <a:t>=‘</a:t>
            </a:r>
            <a:r>
              <a:rPr lang="en-US" sz="2000" dirty="0" err="1" smtClean="0">
                <a:solidFill>
                  <a:srgbClr val="FF3300"/>
                </a:solidFill>
              </a:rPr>
              <a:t>giá_trị</a:t>
            </a:r>
            <a:r>
              <a:rPr lang="en-US" sz="2000" dirty="0" smtClean="0">
                <a:solidFill>
                  <a:srgbClr val="FF3300"/>
                </a:solidFill>
              </a:rPr>
              <a:t>’  ……..&gt; </a:t>
            </a:r>
            <a:r>
              <a:rPr lang="en-US" sz="2000" dirty="0" err="1" smtClean="0">
                <a:solidFill>
                  <a:srgbClr val="FF3300"/>
                </a:solidFill>
              </a:rPr>
              <a:t>Dữ</a:t>
            </a:r>
            <a:r>
              <a:rPr lang="en-US" sz="2000" dirty="0" smtClean="0">
                <a:solidFill>
                  <a:srgbClr val="FF3300"/>
                </a:solidFill>
              </a:rPr>
              <a:t> </a:t>
            </a:r>
            <a:r>
              <a:rPr lang="en-US" sz="2000" dirty="0" err="1" smtClean="0">
                <a:solidFill>
                  <a:srgbClr val="FF3300"/>
                </a:solidFill>
              </a:rPr>
              <a:t>liệu</a:t>
            </a:r>
            <a:r>
              <a:rPr lang="en-US" sz="2000" dirty="0" smtClean="0">
                <a:solidFill>
                  <a:srgbClr val="FF3300"/>
                </a:solidFill>
              </a:rPr>
              <a:t> &lt;/TAG&gt;</a:t>
            </a:r>
          </a:p>
          <a:p>
            <a:pPr lvl="1">
              <a:defRPr/>
            </a:pPr>
            <a:r>
              <a:rPr lang="en-US" dirty="0" err="1" smtClean="0">
                <a:sym typeface="Wingdings" pitchFamily="2" charset="2"/>
              </a:rPr>
              <a:t>Ví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dụ</a:t>
            </a:r>
            <a:r>
              <a:rPr lang="en-US" dirty="0" smtClean="0">
                <a:sym typeface="Wingdings" pitchFamily="2" charset="2"/>
              </a:rPr>
              <a:t> : 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&lt;div &gt;</a:t>
            </a:r>
            <a:r>
              <a:rPr lang="en-US" sz="1600" dirty="0" err="1" smtClean="0">
                <a:sym typeface="Wingdings" pitchFamily="2" charset="2"/>
              </a:rPr>
              <a:t>Thuong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mai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Dien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tu</a:t>
            </a:r>
            <a:r>
              <a:rPr lang="en-US" sz="1600" dirty="0" smtClean="0">
                <a:sym typeface="Wingdings" pitchFamily="2" charset="2"/>
              </a:rPr>
              <a:t> 1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&lt;/div&gt;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&lt;div </a:t>
            </a:r>
            <a:r>
              <a:rPr lang="en-US" sz="1600" dirty="0" smtClean="0">
                <a:solidFill>
                  <a:srgbClr val="FF9933"/>
                </a:solidFill>
                <a:sym typeface="Wingdings" pitchFamily="2" charset="2"/>
              </a:rPr>
              <a:t>id="</a:t>
            </a:r>
            <a:r>
              <a:rPr lang="en-US" sz="1600" dirty="0" err="1" smtClean="0">
                <a:solidFill>
                  <a:srgbClr val="FF9933"/>
                </a:solidFill>
                <a:sym typeface="Wingdings" pitchFamily="2" charset="2"/>
              </a:rPr>
              <a:t>txtDiv</a:t>
            </a:r>
            <a:r>
              <a:rPr lang="en-US" sz="1600" dirty="0" smtClean="0">
                <a:solidFill>
                  <a:srgbClr val="FF9933"/>
                </a:solidFill>
                <a:sym typeface="Wingdings" pitchFamily="2" charset="2"/>
              </a:rPr>
              <a:t>"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1600" dirty="0" smtClean="0">
                <a:solidFill>
                  <a:srgbClr val="CC6600"/>
                </a:solidFill>
                <a:sym typeface="Wingdings" pitchFamily="2" charset="2"/>
              </a:rPr>
              <a:t>style="color:#0000CC"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&gt;</a:t>
            </a:r>
            <a:r>
              <a:rPr lang="en-US" sz="1600" dirty="0" err="1" smtClean="0">
                <a:sym typeface="Wingdings" pitchFamily="2" charset="2"/>
              </a:rPr>
              <a:t>Thuong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mai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Dien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tu</a:t>
            </a:r>
            <a:r>
              <a:rPr lang="en-US" sz="1600" dirty="0" smtClean="0">
                <a:sym typeface="Wingdings" pitchFamily="2" charset="2"/>
              </a:rPr>
              <a:t> 2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&lt;/div&gt;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Giới thiệu về HTML – Thẻ (Tag) HTML.Cú pháp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776413"/>
          <a:ext cx="7775576" cy="123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788"/>
                <a:gridCol w="38877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Mã</a:t>
                      </a:r>
                      <a:r>
                        <a:rPr lang="en-US" baseline="0" smtClean="0"/>
                        <a:t> 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Hiển</a:t>
                      </a:r>
                      <a:r>
                        <a:rPr lang="en-US" baseline="0" smtClean="0"/>
                        <a:t> thị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/>
                        <a:t>&lt;b&gt; Đây</a:t>
                      </a:r>
                      <a:r>
                        <a:rPr lang="en-US" sz="1600" baseline="0" smtClean="0"/>
                        <a:t> là một dòng được in Đậm&lt;/b&gt;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/>
                        <a:t>&lt;h3&gt; Mức</a:t>
                      </a:r>
                      <a:r>
                        <a:rPr lang="en-US" sz="1600" baseline="0" smtClean="0"/>
                        <a:t> chữ ở tiêu đề 3 &lt;/h3&gt;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/>
                        <a:t>Đây</a:t>
                      </a:r>
                      <a:r>
                        <a:rPr lang="en-US" sz="1600" b="1" baseline="0" smtClean="0"/>
                        <a:t> là một dòng được in Đậm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/>
                        <a:t>Mức</a:t>
                      </a:r>
                      <a:r>
                        <a:rPr lang="en-US" sz="1800" baseline="0" smtClean="0"/>
                        <a:t> chữ ở tiêu đề 3 </a:t>
                      </a:r>
                      <a:endParaRPr lang="en-US" sz="1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671513" y="3314700"/>
          <a:ext cx="777557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788"/>
                <a:gridCol w="38877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Mã</a:t>
                      </a:r>
                      <a:r>
                        <a:rPr lang="en-US" baseline="0" smtClean="0"/>
                        <a:t> 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Hiển</a:t>
                      </a:r>
                      <a:r>
                        <a:rPr lang="en-US" baseline="0" smtClean="0"/>
                        <a:t> thị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/>
                        <a:t>&lt;font FACE=‘Arial’ Size=‘3’&gt;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/>
                        <a:t>	Hello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/>
                        <a:t>&lt;/font&gt;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/>
                        <a:t>Hello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69925" y="5006975"/>
            <a:ext cx="763587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 i="1" u="sng">
                <a:latin typeface="Verdana" pitchFamily="34" charset="0"/>
                <a:ea typeface="MS PGothic" pitchFamily="34" charset="-128"/>
                <a:cs typeface="+mn-cs"/>
              </a:rPr>
              <a:t>Lưu ý 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Verdana" pitchFamily="34" charset="0"/>
                <a:ea typeface="MS PGothic" pitchFamily="34" charset="-128"/>
                <a:cs typeface="+mn-cs"/>
              </a:rPr>
              <a:t> Giá trị Thuộc tính của Thẻ nên đặt trong dấu nháy đơn hoặc nháy kép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Verdana" pitchFamily="34" charset="0"/>
                <a:ea typeface="MS PGothic" pitchFamily="34" charset="-128"/>
                <a:cs typeface="+mn-cs"/>
              </a:rPr>
              <a:t> Không </a:t>
            </a:r>
            <a:r>
              <a:rPr lang="en-US" err="1">
                <a:latin typeface="Verdana" pitchFamily="34" charset="0"/>
                <a:ea typeface="MS PGothic" pitchFamily="34" charset="-128"/>
                <a:cs typeface="+mn-cs"/>
              </a:rPr>
              <a:t>phân</a:t>
            </a:r>
            <a:r>
              <a:rPr lang="en-US">
                <a:latin typeface="Verdana" pitchFamily="34" charset="0"/>
                <a:ea typeface="MS PGothic" pitchFamily="34" charset="-128"/>
                <a:cs typeface="+mn-cs"/>
              </a:rPr>
              <a:t> </a:t>
            </a:r>
            <a:r>
              <a:rPr lang="en-US" err="1">
                <a:latin typeface="Verdana" pitchFamily="34" charset="0"/>
                <a:ea typeface="MS PGothic" pitchFamily="34" charset="-128"/>
                <a:cs typeface="+mn-cs"/>
              </a:rPr>
              <a:t>biệt</a:t>
            </a:r>
            <a:r>
              <a:rPr lang="en-US">
                <a:latin typeface="Verdana" pitchFamily="34" charset="0"/>
                <a:ea typeface="MS PGothic" pitchFamily="34" charset="-128"/>
                <a:cs typeface="+mn-cs"/>
              </a:rPr>
              <a:t> </a:t>
            </a:r>
            <a:r>
              <a:rPr lang="en-US" err="1">
                <a:latin typeface="Verdana" pitchFamily="34" charset="0"/>
                <a:ea typeface="MS PGothic" pitchFamily="34" charset="-128"/>
                <a:cs typeface="+mn-cs"/>
              </a:rPr>
              <a:t>chữ</a:t>
            </a:r>
            <a:r>
              <a:rPr lang="en-US">
                <a:latin typeface="Verdana" pitchFamily="34" charset="0"/>
                <a:ea typeface="MS PGothic" pitchFamily="34" charset="-128"/>
                <a:cs typeface="+mn-cs"/>
              </a:rPr>
              <a:t> </a:t>
            </a:r>
            <a:r>
              <a:rPr lang="en-US" b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2"/>
              </a:rPr>
              <a:t>HOA</a:t>
            </a:r>
            <a:r>
              <a:rPr lang="en-US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</a:rPr>
              <a:t> </a:t>
            </a:r>
            <a:r>
              <a:rPr lang="en-US" err="1">
                <a:latin typeface="Verdana" pitchFamily="34" charset="0"/>
                <a:ea typeface="MS PGothic" pitchFamily="34" charset="-128"/>
                <a:cs typeface="+mn-cs"/>
              </a:rPr>
              <a:t>và</a:t>
            </a:r>
            <a:r>
              <a:rPr lang="en-US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MS PGothic" pitchFamily="34" charset="-128"/>
                <a:cs typeface="+mn-cs"/>
                <a:hlinkClick r:id="rId3"/>
              </a:rPr>
              <a:t>thường</a:t>
            </a:r>
            <a:endParaRPr lang="en-US" b="1">
              <a:solidFill>
                <a:schemeClr val="tx2">
                  <a:lumMod val="75000"/>
                </a:schemeClr>
              </a:solidFill>
              <a:latin typeface="Verdana" pitchFamily="34" charset="0"/>
              <a:ea typeface="MS PGothic" pitchFamily="34" charset="-128"/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Verdana" pitchFamily="34" charset="0"/>
                <a:ea typeface="MS PGothic" pitchFamily="34" charset="-128"/>
                <a:cs typeface="+mn-cs"/>
              </a:rPr>
              <a:t> Bỏ qua </a:t>
            </a:r>
            <a:r>
              <a:rPr lang="en-US" err="1">
                <a:latin typeface="Verdana" pitchFamily="34" charset="0"/>
                <a:ea typeface="MS PGothic" pitchFamily="34" charset="-128"/>
                <a:cs typeface="+mn-cs"/>
              </a:rPr>
              <a:t>các</a:t>
            </a:r>
            <a:r>
              <a:rPr lang="en-US">
                <a:latin typeface="Verdana" pitchFamily="34" charset="0"/>
                <a:ea typeface="MS PGothic" pitchFamily="34" charset="-128"/>
                <a:cs typeface="+mn-cs"/>
              </a:rPr>
              <a:t> </a:t>
            </a:r>
            <a:r>
              <a:rPr lang="en-US" b="1" err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khoảng</a:t>
            </a:r>
            <a:r>
              <a:rPr lang="en-US" b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 </a:t>
            </a:r>
            <a:r>
              <a:rPr lang="en-US" b="1" err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trắng</a:t>
            </a:r>
            <a:r>
              <a:rPr lang="en-US" b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 </a:t>
            </a:r>
            <a:r>
              <a:rPr lang="en-US" b="1" err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thừa</a:t>
            </a:r>
            <a:r>
              <a:rPr lang="en-US" b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 </a:t>
            </a:r>
            <a:r>
              <a:rPr lang="en-US" b="1" err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và</a:t>
            </a:r>
            <a:r>
              <a:rPr lang="en-US" b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 </a:t>
            </a:r>
            <a:r>
              <a:rPr lang="en-US" b="1" err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các</a:t>
            </a:r>
            <a:r>
              <a:rPr lang="en-US" b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 </a:t>
            </a:r>
            <a:r>
              <a:rPr lang="en-US" b="1" err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dấu</a:t>
            </a:r>
            <a:r>
              <a:rPr lang="en-US" b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 </a:t>
            </a:r>
            <a:r>
              <a:rPr lang="en-US" b="1" err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ngắt</a:t>
            </a:r>
            <a:r>
              <a:rPr lang="en-US" b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  <a:hlinkClick r:id="rId4"/>
              </a:rPr>
              <a:t> dòng, xuống dòng</a:t>
            </a:r>
            <a:r>
              <a:rPr lang="en-US" b="1">
                <a:solidFill>
                  <a:schemeClr val="accent2"/>
                </a:solidFill>
                <a:latin typeface="Verdana" pitchFamily="34" charset="0"/>
                <a:ea typeface="MS PGothic" pitchFamily="34" charset="-128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Giới thiệu về HTML – Thẻ (Tag) HTML.Cú pháp</a:t>
            </a:r>
            <a:endParaRPr lang="en-US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685800" y="1298575"/>
            <a:ext cx="7775575" cy="515938"/>
          </a:xfrm>
        </p:spPr>
        <p:txBody>
          <a:bodyPr/>
          <a:lstStyle/>
          <a:p>
            <a:r>
              <a:rPr lang="en-US" smtClean="0"/>
              <a:t>Lưu ý: Các Tag nên lồng nhau tuyệt đối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8" y="1919288"/>
            <a:ext cx="3648075" cy="140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 cstate="print"/>
          <a:srcRect t="23134"/>
          <a:stretch>
            <a:fillRect/>
          </a:stretch>
        </p:blipFill>
        <p:spPr bwMode="auto">
          <a:xfrm>
            <a:off x="4738688" y="1733550"/>
            <a:ext cx="35433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r="-6826"/>
          <a:stretch>
            <a:fillRect/>
          </a:stretch>
        </p:blipFill>
        <p:spPr bwMode="auto">
          <a:xfrm>
            <a:off x="762000" y="3416300"/>
            <a:ext cx="3590925" cy="1609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5" cstate="print"/>
          <a:srcRect t="23134"/>
          <a:stretch>
            <a:fillRect/>
          </a:stretch>
        </p:blipFill>
        <p:spPr bwMode="auto">
          <a:xfrm>
            <a:off x="4738688" y="3398838"/>
            <a:ext cx="35433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 r="7945"/>
          <a:stretch>
            <a:fillRect/>
          </a:stretch>
        </p:blipFill>
        <p:spPr bwMode="auto">
          <a:xfrm>
            <a:off x="758825" y="5086350"/>
            <a:ext cx="3376613" cy="177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60" name="Picture 7"/>
          <p:cNvPicPr>
            <a:picLocks noChangeAspect="1" noChangeArrowheads="1"/>
          </p:cNvPicPr>
          <p:nvPr/>
        </p:nvPicPr>
        <p:blipFill>
          <a:blip r:embed="rId7" cstate="print"/>
          <a:srcRect t="23703"/>
          <a:stretch>
            <a:fillRect/>
          </a:stretch>
        </p:blipFill>
        <p:spPr bwMode="auto">
          <a:xfrm>
            <a:off x="4751388" y="5026025"/>
            <a:ext cx="35433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BM Template">
  <a:themeElements>
    <a:clrScheme name="System i5 simplify pearl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System i5 simplify pear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4" tIns="45712" rIns="91424" bIns="45712" numCol="1" anchor="ctr" anchorCtr="0" compatLnSpc="1">
        <a:prstTxWarp prst="textNoShape">
          <a:avLst/>
        </a:prstTxWarp>
      </a:bodyPr>
      <a:lstStyle>
        <a:defPPr marL="457200" marR="0" indent="-227013" algn="ctr" defTabSz="914400" rtl="0" eaLnBrk="1" fontAlgn="base" latinLnBrk="0" hangingPunct="1">
          <a:lnSpc>
            <a:spcPct val="80000"/>
          </a:lnSpc>
          <a:spcBef>
            <a:spcPct val="25000"/>
          </a:spcBef>
          <a:spcAft>
            <a:spcPct val="15000"/>
          </a:spcAft>
          <a:buClr>
            <a:srgbClr val="6CA6B8"/>
          </a:buClr>
          <a:buSzTx/>
          <a:buFont typeface="Arial" charset="0"/>
          <a:buChar char="–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4" tIns="45712" rIns="91424" bIns="45712" numCol="1" anchor="ctr" anchorCtr="0" compatLnSpc="1">
        <a:prstTxWarp prst="textNoShape">
          <a:avLst/>
        </a:prstTxWarp>
      </a:bodyPr>
      <a:lstStyle>
        <a:defPPr marL="457200" marR="0" indent="-227013" algn="ctr" defTabSz="914400" rtl="0" eaLnBrk="1" fontAlgn="base" latinLnBrk="0" hangingPunct="1">
          <a:lnSpc>
            <a:spcPct val="80000"/>
          </a:lnSpc>
          <a:spcBef>
            <a:spcPct val="25000"/>
          </a:spcBef>
          <a:spcAft>
            <a:spcPct val="15000"/>
          </a:spcAft>
          <a:buClr>
            <a:srgbClr val="6CA6B8"/>
          </a:buClr>
          <a:buSzTx/>
          <a:buFont typeface="Arial" charset="0"/>
          <a:buChar char="–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  <a:cs typeface="Arial" charset="0"/>
          </a:defRPr>
        </a:defPPr>
      </a:lstStyle>
    </a:lnDef>
  </a:objectDefaults>
  <a:extraClrSchemeLst>
    <a:extraClrScheme>
      <a:clrScheme name="System i5 simplify pearl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tem i5 simplify pearl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Template</Template>
  <TotalTime>1164</TotalTime>
  <Words>2423</Words>
  <Application>Microsoft Office PowerPoint</Application>
  <PresentationFormat>On-screen Show (4:3)</PresentationFormat>
  <Paragraphs>469</Paragraphs>
  <Slides>58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IBM Template</vt:lpstr>
      <vt:lpstr>Clip</vt:lpstr>
      <vt:lpstr>Bitmap Image</vt:lpstr>
      <vt:lpstr>Thiết kế trang Web – HTML Căn bản</vt:lpstr>
      <vt:lpstr>Nội dung</vt:lpstr>
      <vt:lpstr>Nội dung</vt:lpstr>
      <vt:lpstr>Giới thiệu về HTML</vt:lpstr>
      <vt:lpstr>Giới thiệu về HTML – Trình duyệt, trình soạn thảo</vt:lpstr>
      <vt:lpstr>Giới thiệu về HTML – Thẻ (Tag) HTML</vt:lpstr>
      <vt:lpstr>Giới thiệu về HTML – Thẻ (Tag) HTML</vt:lpstr>
      <vt:lpstr>Giới thiệu về HTML – Thẻ (Tag) HTML.Cú pháp</vt:lpstr>
      <vt:lpstr>Giới thiệu về HTML – Thẻ (Tag) HTML.Cú pháp</vt:lpstr>
      <vt:lpstr>Giới thiệu về HTML – Thẻ (Tag) HTML.Ví dụ</vt:lpstr>
      <vt:lpstr>Nội dung</vt:lpstr>
      <vt:lpstr>Cấu trúc 1 tài liệu HTML</vt:lpstr>
      <vt:lpstr>Cấu trúc 1 tài liệu HTML</vt:lpstr>
      <vt:lpstr>Cấu trúc 1 tài liệu HTML – Ví dụ</vt:lpstr>
      <vt:lpstr>Nội dung</vt:lpstr>
      <vt:lpstr>Các Tag Cơ bản</vt:lpstr>
      <vt:lpstr>Các tag xử lý văn bản – Khối, chuổi văn bản </vt:lpstr>
      <vt:lpstr>Các tag xử lý văn bản – Ví dụ về Heading</vt:lpstr>
      <vt:lpstr>Các tag xử lý văn bản – Ví dụ về Paragraph</vt:lpstr>
      <vt:lpstr>Các tag xử lý văn bản – Ví dụ về Paragraph</vt:lpstr>
      <vt:lpstr>Các tag xử lý văn bản – Ví dụ tag Định dạng chữ</vt:lpstr>
      <vt:lpstr>Các tag xử lý văn bản – Ví dụ tag Định dạng chữ</vt:lpstr>
      <vt:lpstr>Các tag xử lý văn bản – WYSIWYG với tag &lt;pre&gt;</vt:lpstr>
      <vt:lpstr>Các tag xử lý văn bản – Ký tự đặc biệt</vt:lpstr>
      <vt:lpstr>Các tag xử lý văn bản – Danh sách Ký tự đặc biệt</vt:lpstr>
      <vt:lpstr>Tag hình ảnh</vt:lpstr>
      <vt:lpstr>Tag âm thanh</vt:lpstr>
      <vt:lpstr>Nội dung</vt:lpstr>
      <vt:lpstr> Các tag Danh sách</vt:lpstr>
      <vt:lpstr> Các tag Danh sách – Danh sách có thứ tự</vt:lpstr>
      <vt:lpstr> Các tag Danh sách – Danh sách có thứ tự</vt:lpstr>
      <vt:lpstr> Các tag Danh sách – Danh sách không có thứ tự</vt:lpstr>
      <vt:lpstr>Các tag Danh sách – Danh sách tự định nghĩa</vt:lpstr>
      <vt:lpstr>Nội dung</vt:lpstr>
      <vt:lpstr>Tag liên kết trang - URL</vt:lpstr>
      <vt:lpstr>Tag liên kết trang - URL</vt:lpstr>
      <vt:lpstr>Tag liên kết trang – Tag &lt;a&gt; (anchor)</vt:lpstr>
      <vt:lpstr>Tag liên kết trang – Phân loại liên kết</vt:lpstr>
      <vt:lpstr>Tag liên kết trang – Liên kết ngoại (External Link)</vt:lpstr>
      <vt:lpstr>Tag liên kết trang – Liên kết nội (Internal Link)</vt:lpstr>
      <vt:lpstr>Tag liên kết trang – Liên kết Email</vt:lpstr>
      <vt:lpstr>Tag liên kết trang – Phân loại địa chỉ URL</vt:lpstr>
      <vt:lpstr>Ví dụ</vt:lpstr>
      <vt:lpstr>Ví dụ</vt:lpstr>
      <vt:lpstr>Ví dụ</vt:lpstr>
      <vt:lpstr>Ví dụ</vt:lpstr>
      <vt:lpstr>Ví dụ</vt:lpstr>
      <vt:lpstr>Ví dụ</vt:lpstr>
      <vt:lpstr>Bài tập</vt:lpstr>
      <vt:lpstr>Nội dung</vt:lpstr>
      <vt:lpstr>Tag kẻ bảng - Table</vt:lpstr>
      <vt:lpstr>Tag kẻ bảng – Table (tt)</vt:lpstr>
      <vt:lpstr>Tag kẻ bảng – Table (tt)</vt:lpstr>
      <vt:lpstr>Slide 54</vt:lpstr>
      <vt:lpstr>Slide 55</vt:lpstr>
      <vt:lpstr>Slide 56</vt:lpstr>
      <vt:lpstr>Slide 57</vt:lpstr>
      <vt:lpstr>Slide 58</vt:lpstr>
    </vt:vector>
  </TitlesOfParts>
  <Company>Cuc Thue Da Nang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Bài 3 Tựa bài</dc:title>
  <dc:creator>Luong Vi Minh</dc:creator>
  <cp:lastModifiedBy>HV</cp:lastModifiedBy>
  <cp:revision>157</cp:revision>
  <dcterms:created xsi:type="dcterms:W3CDTF">2007-09-23T15:29:54Z</dcterms:created>
  <dcterms:modified xsi:type="dcterms:W3CDTF">2012-06-20T11:31:12Z</dcterms:modified>
</cp:coreProperties>
</file>