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4"/>
  </p:notesMasterIdLst>
  <p:sldIdLst>
    <p:sldId id="257" r:id="rId2"/>
    <p:sldId id="258" r:id="rId3"/>
    <p:sldId id="259" r:id="rId4"/>
    <p:sldId id="267" r:id="rId5"/>
    <p:sldId id="268" r:id="rId6"/>
    <p:sldId id="260" r:id="rId7"/>
    <p:sldId id="269" r:id="rId8"/>
    <p:sldId id="283" r:id="rId9"/>
    <p:sldId id="261" r:id="rId10"/>
    <p:sldId id="276" r:id="rId11"/>
    <p:sldId id="273" r:id="rId12"/>
    <p:sldId id="274" r:id="rId13"/>
    <p:sldId id="288" r:id="rId14"/>
    <p:sldId id="275" r:id="rId15"/>
    <p:sldId id="289" r:id="rId16"/>
    <p:sldId id="270" r:id="rId17"/>
    <p:sldId id="271" r:id="rId18"/>
    <p:sldId id="272" r:id="rId19"/>
    <p:sldId id="262" r:id="rId20"/>
    <p:sldId id="287" r:id="rId21"/>
    <p:sldId id="277" r:id="rId22"/>
    <p:sldId id="278" r:id="rId23"/>
    <p:sldId id="290" r:id="rId24"/>
    <p:sldId id="279" r:id="rId25"/>
    <p:sldId id="291" r:id="rId26"/>
    <p:sldId id="280" r:id="rId27"/>
    <p:sldId id="292" r:id="rId28"/>
    <p:sldId id="281" r:id="rId29"/>
    <p:sldId id="293" r:id="rId30"/>
    <p:sldId id="282" r:id="rId31"/>
    <p:sldId id="294" r:id="rId32"/>
    <p:sldId id="284" r:id="rId33"/>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CCECFF"/>
    <a:srgbClr val="FF9933"/>
    <a:srgbClr val="FF0066"/>
    <a:srgbClr val="00CC00"/>
    <a:srgbClr val="E4E7FE"/>
    <a:srgbClr val="FFFFCC"/>
    <a:srgbClr val="CCFFCC"/>
    <a:srgbClr val="3366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2" autoAdjust="0"/>
    <p:restoredTop sz="86420" autoAdjust="0"/>
  </p:normalViewPr>
  <p:slideViewPr>
    <p:cSldViewPr snapToGrid="0">
      <p:cViewPr varScale="1">
        <p:scale>
          <a:sx n="58" d="100"/>
          <a:sy n="5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FontTx/>
              <a:buNone/>
              <a:defRPr sz="1200">
                <a:latin typeface="Arial" charset="0"/>
              </a:defRPr>
            </a:lvl1pPr>
          </a:lstStyle>
          <a:p>
            <a:pPr>
              <a:defRPr/>
            </a:pP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FontTx/>
              <a:buNone/>
              <a:defRPr sz="1200">
                <a:latin typeface="Arial" charset="0"/>
              </a:defRPr>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fld id="{257F1005-A609-4285-9C70-9BF070624CEA}" type="slidenum">
              <a:rPr lang="en-US"/>
              <a:pPr>
                <a:defRPr/>
              </a:pPr>
              <a:t>‹#›</a:t>
            </a:fld>
            <a:endParaRPr lang="en-US"/>
          </a:p>
        </p:txBody>
      </p:sp>
    </p:spTree>
    <p:extLst>
      <p:ext uri="{BB962C8B-B14F-4D97-AF65-F5344CB8AC3E}">
        <p14:creationId xmlns:p14="http://schemas.microsoft.com/office/powerpoint/2010/main" val="630541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Styles define </a:t>
            </a:r>
            <a:r>
              <a:rPr lang="en-US" b="1" smtClean="0"/>
              <a:t>how to display</a:t>
            </a:r>
            <a:r>
              <a:rPr lang="en-US" smtClean="0"/>
              <a:t> HTML elements </a:t>
            </a:r>
          </a:p>
          <a:p>
            <a:r>
              <a:rPr lang="en-US" smtClean="0"/>
              <a:t>Styles are normally stored in </a:t>
            </a:r>
            <a:r>
              <a:rPr lang="en-US" b="1" smtClean="0"/>
              <a:t>Style Sheets</a:t>
            </a:r>
            <a:r>
              <a:rPr lang="en-US" smtClean="0"/>
              <a:t> </a:t>
            </a:r>
          </a:p>
          <a:p>
            <a:r>
              <a:rPr lang="en-US" smtClean="0"/>
              <a:t>Styles were added to HTML 4.0 </a:t>
            </a:r>
            <a:r>
              <a:rPr lang="en-US" b="1" smtClean="0"/>
              <a:t>to solve a problem</a:t>
            </a:r>
            <a:r>
              <a:rPr lang="en-US" smtClean="0"/>
              <a:t> </a:t>
            </a:r>
          </a:p>
          <a:p>
            <a:r>
              <a:rPr lang="en-US" b="1" smtClean="0"/>
              <a:t>External Style Sheets</a:t>
            </a:r>
            <a:r>
              <a:rPr lang="en-US" smtClean="0"/>
              <a:t> can save you a lot of work </a:t>
            </a:r>
          </a:p>
          <a:p>
            <a:r>
              <a:rPr lang="en-US" smtClean="0"/>
              <a:t>External Style Sheets are stored in </a:t>
            </a:r>
            <a:r>
              <a:rPr lang="en-US" b="1" smtClean="0"/>
              <a:t>CSS files</a:t>
            </a:r>
            <a:r>
              <a:rPr lang="en-US" smtClean="0"/>
              <a:t> </a:t>
            </a:r>
          </a:p>
          <a:p>
            <a:r>
              <a:rPr lang="en-US" smtClean="0"/>
              <a:t>Multiple style definitions will </a:t>
            </a:r>
            <a:r>
              <a:rPr lang="en-US" b="1" smtClean="0"/>
              <a:t>cascade</a:t>
            </a:r>
            <a:r>
              <a:rPr lang="en-US" smtClean="0"/>
              <a:t> into one </a:t>
            </a:r>
          </a:p>
          <a:p>
            <a:endParaRPr lang="en-US"/>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 CSS1, style is normally attached to an element based on its position in the document structure. This simple model is sufficient for a wide variety of styles, but doesn't cover some common effects. The concept of pseudo-classes and pseudo-elements extend addressing in CSS1 to allow external information to influence the formatting process. </a:t>
            </a:r>
          </a:p>
          <a:p>
            <a:r>
              <a:rPr lang="en-US" smtClean="0"/>
              <a:t>Pseudo-classes and pseudo-elements can be used in CSS selectors, but do not exist in the HTML source. Rather, they are "inserted" by the UA under certain conditions to be used for addressing in style sheets. They are referred to as "classes" and "elements" since this is a convenient way of describing their behavior. More specifically, their behavior is defined by a </a:t>
            </a:r>
            <a:r>
              <a:rPr lang="en-US" i="1" smtClean="0"/>
              <a:t>fictional tag sequence</a:t>
            </a:r>
            <a:r>
              <a:rPr lang="en-US" smtClean="0"/>
              <a:t>. </a:t>
            </a:r>
          </a:p>
          <a:p>
            <a:r>
              <a:rPr lang="en-US" smtClean="0"/>
              <a:t>Pseudo-elements are used to address sub-parts of elements, while pseudo-classes allow style sheets to differentiate between different element types. </a:t>
            </a:r>
          </a:p>
        </p:txBody>
      </p:sp>
      <p:sp>
        <p:nvSpPr>
          <p:cNvPr id="4" name="Slide Number Placeholder 3"/>
          <p:cNvSpPr>
            <a:spLocks noGrp="1"/>
          </p:cNvSpPr>
          <p:nvPr>
            <p:ph type="sldNum" sz="quarter" idx="10"/>
          </p:nvPr>
        </p:nvSpPr>
        <p:spPr/>
        <p:txBody>
          <a:bodyPr/>
          <a:lstStyle/>
          <a:p>
            <a:pPr>
              <a:defRPr/>
            </a:pPr>
            <a:fld id="{257F1005-A609-4285-9C70-9BF070624CEA}"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XTUR~21"/>
          <p:cNvPicPr>
            <a:picLocks noChangeAspect="1" noChangeArrowheads="1"/>
          </p:cNvPicPr>
          <p:nvPr/>
        </p:nvPicPr>
        <p:blipFill>
          <a:blip r:embed="rId2"/>
          <a:srcRect/>
          <a:stretch>
            <a:fillRect/>
          </a:stretch>
        </p:blipFill>
        <p:spPr bwMode="auto">
          <a:xfrm>
            <a:off x="0" y="1690688"/>
            <a:ext cx="9144000" cy="3475037"/>
          </a:xfrm>
          <a:prstGeom prst="rect">
            <a:avLst/>
          </a:prstGeom>
          <a:noFill/>
          <a:ln w="9525">
            <a:noFill/>
            <a:miter lim="800000"/>
            <a:headEnd/>
            <a:tailEnd/>
          </a:ln>
        </p:spPr>
      </p:pic>
      <p:sp>
        <p:nvSpPr>
          <p:cNvPr id="5" name="Rectangle 3"/>
          <p:cNvSpPr>
            <a:spLocks noChangeArrowheads="1"/>
          </p:cNvSpPr>
          <p:nvPr/>
        </p:nvSpPr>
        <p:spPr bwMode="blackWhite">
          <a:xfrm>
            <a:off x="0" y="0"/>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
        <p:nvSpPr>
          <p:cNvPr id="6" name="Rectangle 4"/>
          <p:cNvSpPr>
            <a:spLocks noChangeArrowheads="1"/>
          </p:cNvSpPr>
          <p:nvPr/>
        </p:nvSpPr>
        <p:spPr bwMode="blackWhite">
          <a:xfrm>
            <a:off x="0" y="5164138"/>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
        <p:nvSpPr>
          <p:cNvPr id="7" name="Rectangle 8"/>
          <p:cNvSpPr>
            <a:spLocks noChangeArrowheads="1"/>
          </p:cNvSpPr>
          <p:nvPr/>
        </p:nvSpPr>
        <p:spPr bwMode="black">
          <a:xfrm>
            <a:off x="2006600" y="1287463"/>
            <a:ext cx="4103688" cy="306387"/>
          </a:xfrm>
          <a:prstGeom prst="rect">
            <a:avLst/>
          </a:prstGeom>
          <a:noFill/>
          <a:ln w="9525" algn="ctr">
            <a:noFill/>
            <a:miter lim="800000"/>
            <a:headEnd/>
            <a:tailEnd/>
          </a:ln>
          <a:effectLst/>
        </p:spPr>
        <p:txBody>
          <a:bodyPr lIns="18284" tIns="18284" rIns="18284" bIns="18284" anchor="ctr"/>
          <a:lstStyle/>
          <a:p>
            <a:pPr marL="342900" indent="-342900">
              <a:lnSpc>
                <a:spcPct val="98000"/>
              </a:lnSpc>
              <a:spcBef>
                <a:spcPct val="20000"/>
              </a:spcBef>
              <a:defRPr/>
            </a:pPr>
            <a:r>
              <a:rPr lang="en-US" sz="1800">
                <a:solidFill>
                  <a:srgbClr val="FFFFFF"/>
                </a:solidFill>
                <a:latin typeface="Arial" charset="0"/>
              </a:rPr>
              <a:t>Lập trình và Thiết kế Web 1</a:t>
            </a: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
        <p:nvSpPr>
          <p:cNvPr id="9" name="Line 12"/>
          <p:cNvSpPr>
            <a:spLocks noChangeShapeType="1"/>
          </p:cNvSpPr>
          <p:nvPr/>
        </p:nvSpPr>
        <p:spPr bwMode="black">
          <a:xfrm flipV="1">
            <a:off x="1862138" y="1362075"/>
            <a:ext cx="0" cy="328613"/>
          </a:xfrm>
          <a:prstGeom prst="line">
            <a:avLst/>
          </a:prstGeom>
          <a:noFill/>
          <a:ln w="12700">
            <a:solidFill>
              <a:srgbClr val="FFFFFF"/>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
        <p:nvSpPr>
          <p:cNvPr id="10" name="Rectangle 13"/>
          <p:cNvSpPr>
            <a:spLocks noChangeArrowheads="1"/>
          </p:cNvSpPr>
          <p:nvPr/>
        </p:nvSpPr>
        <p:spPr bwMode="black">
          <a:xfrm>
            <a:off x="6934200" y="6248400"/>
            <a:ext cx="2133600" cy="246063"/>
          </a:xfrm>
          <a:prstGeom prst="rect">
            <a:avLst/>
          </a:prstGeom>
          <a:noFill/>
          <a:ln w="9525">
            <a:noFill/>
            <a:miter lim="800000"/>
            <a:headEnd/>
            <a:tailEnd/>
          </a:ln>
          <a:effectLst/>
        </p:spPr>
        <p:txBody>
          <a:bodyPr lIns="91424" tIns="45712" rIns="91424" bIns="45712">
            <a:spAutoFit/>
          </a:bodyPr>
          <a:lstStyle/>
          <a:p>
            <a:pPr algn="r" eaLnBrk="0" hangingPunct="0">
              <a:defRPr/>
            </a:pPr>
            <a:r>
              <a:rPr lang="en-US" sz="1000">
                <a:solidFill>
                  <a:srgbClr val="FFFFFF"/>
                </a:solidFill>
                <a:latin typeface="Arial" charset="0"/>
              </a:rPr>
              <a:t>© 2007 Khoa Công nghệ thông tin</a:t>
            </a:r>
          </a:p>
        </p:txBody>
      </p:sp>
      <p:sp>
        <p:nvSpPr>
          <p:cNvPr id="11" name="TextBox 10"/>
          <p:cNvSpPr txBox="1"/>
          <p:nvPr userDrawn="1"/>
        </p:nvSpPr>
        <p:spPr>
          <a:xfrm>
            <a:off x="2667000" y="5410200"/>
            <a:ext cx="5715000" cy="338554"/>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000" b="1" i="1" dirty="0" err="1" smtClean="0">
                <a:solidFill>
                  <a:schemeClr val="bg1"/>
                </a:solidFill>
                <a:effectLst>
                  <a:outerShdw blurRad="38100" dist="38100" dir="2700000" algn="tl">
                    <a:srgbClr val="000000">
                      <a:alpha val="43137"/>
                    </a:srgbClr>
                  </a:outerShdw>
                </a:effectLst>
                <a:latin typeface="Arial" charset="0"/>
              </a:rPr>
              <a:t>Nguồn</a:t>
            </a:r>
            <a:r>
              <a:rPr lang="en-US" sz="2000" b="1" i="1" baseline="0" dirty="0" smtClean="0">
                <a:solidFill>
                  <a:schemeClr val="bg1"/>
                </a:solidFill>
                <a:effectLst>
                  <a:outerShdw blurRad="38100" dist="38100" dir="2700000" algn="tl">
                    <a:srgbClr val="000000">
                      <a:alpha val="43137"/>
                    </a:srgbClr>
                  </a:outerShdw>
                </a:effectLst>
                <a:latin typeface="Arial" charset="0"/>
              </a:rPr>
              <a:t> </a:t>
            </a:r>
            <a:r>
              <a:rPr lang="en-US" sz="2000" b="1" i="1" dirty="0" smtClean="0">
                <a:solidFill>
                  <a:schemeClr val="bg1"/>
                </a:solidFill>
                <a:effectLst>
                  <a:outerShdw blurRad="38100" dist="38100" dir="2700000" algn="tl">
                    <a:srgbClr val="000000">
                      <a:alpha val="43137"/>
                    </a:srgbClr>
                  </a:outerShdw>
                </a:effectLst>
                <a:latin typeface="Arial" charset="0"/>
              </a:rPr>
              <a:t>Khoa </a:t>
            </a:r>
            <a:r>
              <a:rPr lang="en-US" sz="2000" b="1" i="1" dirty="0">
                <a:solidFill>
                  <a:schemeClr val="bg1"/>
                </a:solidFill>
                <a:effectLst>
                  <a:outerShdw blurRad="38100" dist="38100" dir="2700000" algn="tl">
                    <a:srgbClr val="000000">
                      <a:alpha val="43137"/>
                    </a:srgbClr>
                  </a:outerShdw>
                </a:effectLst>
                <a:latin typeface="Arial" charset="0"/>
              </a:rPr>
              <a:t>CNTT – ĐH.KHTN</a:t>
            </a:r>
          </a:p>
        </p:txBody>
      </p:sp>
      <p:sp>
        <p:nvSpPr>
          <p:cNvPr id="8197" name="Rectangle 5"/>
          <p:cNvSpPr>
            <a:spLocks noGrp="1" noChangeArrowheads="1"/>
          </p:cNvSpPr>
          <p:nvPr>
            <p:ph type="ctrTitle"/>
          </p:nvPr>
        </p:nvSpPr>
        <p:spPr bwMode="black">
          <a:xfrm>
            <a:off x="390525" y="2291645"/>
            <a:ext cx="7954963" cy="1672344"/>
          </a:xfrm>
        </p:spPr>
        <p:txBody>
          <a:bodyPr anchor="t"/>
          <a:lstStyle>
            <a:lvl1pPr>
              <a:lnSpc>
                <a:spcPct val="150000"/>
              </a:lnSpc>
              <a:defRPr>
                <a:solidFill>
                  <a:schemeClr val="tx1"/>
                </a:solidFill>
              </a:defRPr>
            </a:lvl1pPr>
          </a:lstStyle>
          <a:p>
            <a:r>
              <a:rPr lang="en-US" smtClean="0"/>
              <a:t>Click to edit Master title style</a:t>
            </a:r>
            <a:endParaRPr lang="en-US"/>
          </a:p>
        </p:txBody>
      </p:sp>
      <p:sp>
        <p:nvSpPr>
          <p:cNvPr id="8198"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rgbClr val="6CA6B8"/>
                </a:solidFill>
              </a:defRPr>
            </a:lvl1pPr>
          </a:lstStyle>
          <a:p>
            <a:r>
              <a:rPr lang="en-US" smtClean="0"/>
              <a:t>Click to edit Master subtitle style</a:t>
            </a:r>
            <a:endParaRPr lang="en-US"/>
          </a:p>
        </p:txBody>
      </p:sp>
      <p:sp>
        <p:nvSpPr>
          <p:cNvPr id="12"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3" name="Rectangle 10"/>
          <p:cNvSpPr>
            <a:spLocks noGrp="1" noChangeArrowheads="1"/>
          </p:cNvSpPr>
          <p:nvPr>
            <p:ph type="dt" sz="quarter" idx="11"/>
          </p:nvPr>
        </p:nvSpPr>
        <p:spPr bwMode="auto">
          <a:xfrm>
            <a:off x="5391150" y="6221413"/>
            <a:ext cx="1619250" cy="311150"/>
          </a:xfrm>
          <a:prstGeom prst="rect">
            <a:avLst/>
          </a:prstGeom>
          <a:ln>
            <a:miter lim="800000"/>
            <a:headEnd/>
            <a:tailEnd/>
          </a:ln>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300">
                <a:solidFill>
                  <a:srgbClr val="FFFFFF"/>
                </a:solidFill>
                <a:latin typeface="Arial" charset="0"/>
                <a:cs typeface="+mn-cs"/>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3F6300D8-D59C-4801-868E-D08B830F3470}"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1D0B4873-7FD1-4B64-A9B6-5E897897436D}"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0FE970FE-B1D1-4522-962F-43FA7DAB9C34}"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schemeClr val="bg1">
                      <a:lumMod val="65000"/>
                      <a:alpha val="40000"/>
                    </a:scheme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F8881718-2F0A-4B2C-9760-CDA8B250A4EB}"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87EDCCE9-0CDF-4A85-A498-3FD1302FA2CC}"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1AAAB44E-ECFA-4EB8-926B-A6315BD460C4}"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A875903E-9610-4940-BEDF-C6E67082148D}"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7A3C2A85-022F-45C3-9328-8A3B43B984E0}"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A41CA341-8062-4CCC-908F-F8782C18579C}"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124F7603-61BD-4E06-8C25-92C16319A0EC}"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8D47BC05-3D07-4411-B20B-7874CA12C1DE}"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1"/>
          <p:cNvPicPr>
            <a:picLocks noChangeArrowheads="1"/>
          </p:cNvPicPr>
          <p:nvPr/>
        </p:nvPicPr>
        <p:blipFill>
          <a:blip r:embed="rId14"/>
          <a:srcRect b="467"/>
          <a:stretch>
            <a:fillRect/>
          </a:stretch>
        </p:blipFill>
        <p:spPr bwMode="auto">
          <a:xfrm>
            <a:off x="0" y="6470650"/>
            <a:ext cx="9144000" cy="385763"/>
          </a:xfrm>
          <a:prstGeom prst="rect">
            <a:avLst/>
          </a:prstGeom>
          <a:noFill/>
          <a:ln w="9525">
            <a:noFill/>
            <a:miter lim="800000"/>
            <a:headEnd/>
            <a:tailEnd/>
          </a:ln>
        </p:spPr>
      </p:pic>
      <p:pic>
        <p:nvPicPr>
          <p:cNvPr id="1027" name="Picture 3" descr="21"/>
          <p:cNvPicPr>
            <a:picLocks noChangeAspect="1" noChangeArrowheads="1"/>
          </p:cNvPicPr>
          <p:nvPr/>
        </p:nvPicPr>
        <p:blipFill>
          <a:blip r:embed="rId15"/>
          <a:srcRect/>
          <a:stretch>
            <a:fillRect/>
          </a:stretch>
        </p:blipFill>
        <p:spPr bwMode="auto">
          <a:xfrm>
            <a:off x="0" y="0"/>
            <a:ext cx="9144000" cy="384175"/>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871538"/>
            <a:ext cx="8245475" cy="498475"/>
          </a:xfrm>
          <a:prstGeom prst="rect">
            <a:avLst/>
          </a:prstGeom>
          <a:noFill/>
          <a:ln w="9525" algn="ctr">
            <a:noFill/>
            <a:miter lim="800000"/>
            <a:headEnd/>
            <a:tailEnd/>
          </a:ln>
        </p:spPr>
        <p:txBody>
          <a:bodyPr vert="horz" wrap="square" lIns="91424" tIns="45712" rIns="91424" bIns="45712"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Text Box 6"/>
          <p:cNvSpPr txBox="1">
            <a:spLocks noChangeArrowheads="1"/>
          </p:cNvSpPr>
          <p:nvPr/>
        </p:nvSpPr>
        <p:spPr bwMode="black">
          <a:xfrm>
            <a:off x="990600" y="52388"/>
            <a:ext cx="7434263" cy="307760"/>
          </a:xfrm>
          <a:prstGeom prst="rect">
            <a:avLst/>
          </a:prstGeom>
          <a:noFill/>
          <a:ln w="9525">
            <a:noFill/>
            <a:miter lim="800000"/>
            <a:headEnd/>
            <a:tailEnd/>
          </a:ln>
          <a:effectLst/>
        </p:spPr>
        <p:txBody>
          <a:bodyPr lIns="91424" tIns="45712" rIns="91424" bIns="45712">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400">
                <a:solidFill>
                  <a:srgbClr val="FFFFFF"/>
                </a:solidFill>
                <a:latin typeface="Arial" charset="0"/>
              </a:rPr>
              <a:t>Lập trình và Thiết kế Web 1 – Bài </a:t>
            </a:r>
            <a:r>
              <a:rPr lang="en-US" sz="1400" smtClean="0">
                <a:solidFill>
                  <a:srgbClr val="FFFFFF"/>
                </a:solidFill>
                <a:latin typeface="Arial" charset="0"/>
              </a:rPr>
              <a:t>4 :CSS – Casscading </a:t>
            </a:r>
            <a:r>
              <a:rPr lang="en-US" sz="1400" baseline="0" smtClean="0">
                <a:solidFill>
                  <a:srgbClr val="FFFFFF"/>
                </a:solidFill>
                <a:latin typeface="Arial" charset="0"/>
              </a:rPr>
              <a:t>Styte Sheet</a:t>
            </a:r>
            <a:endParaRPr lang="en-US" sz="1400">
              <a:solidFill>
                <a:srgbClr val="FFFFFF"/>
              </a:solidFill>
              <a:latin typeface="Arial" charset="0"/>
            </a:endParaRPr>
          </a:p>
        </p:txBody>
      </p:sp>
      <p:sp>
        <p:nvSpPr>
          <p:cNvPr id="7175" name="Rectangle 7"/>
          <p:cNvSpPr>
            <a:spLocks noChangeArrowheads="1"/>
          </p:cNvSpPr>
          <p:nvPr/>
        </p:nvSpPr>
        <p:spPr bwMode="black">
          <a:xfrm>
            <a:off x="3743325" y="6546850"/>
            <a:ext cx="2352675" cy="246063"/>
          </a:xfrm>
          <a:prstGeom prst="rect">
            <a:avLst/>
          </a:prstGeom>
          <a:noFill/>
          <a:ln w="9525">
            <a:noFill/>
            <a:miter lim="800000"/>
            <a:headEnd/>
            <a:tailEnd/>
          </a:ln>
          <a:effectLst/>
        </p:spPr>
        <p:txBody>
          <a:bodyPr lIns="91424" tIns="45712" rIns="91424" bIns="45712">
            <a:spAutoFit/>
          </a:bodyPr>
          <a:lstStyle/>
          <a:p>
            <a:pPr algn="ctr" eaLnBrk="0" hangingPunct="0">
              <a:defRPr/>
            </a:pPr>
            <a:r>
              <a:rPr lang="en-US" sz="1000">
                <a:solidFill>
                  <a:srgbClr val="FFFFFF"/>
                </a:solidFill>
                <a:latin typeface="Arial" charset="0"/>
              </a:rPr>
              <a:t>© 2007 Khoa CNTT - ĐHKHTN</a:t>
            </a:r>
          </a:p>
        </p:txBody>
      </p:sp>
      <p:sp>
        <p:nvSpPr>
          <p:cNvPr id="7177"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50000"/>
              </a:spcBef>
              <a:spcAft>
                <a:spcPct val="0"/>
              </a:spcAft>
              <a:buClrTx/>
              <a:buFontTx/>
              <a:buNone/>
              <a:defRPr sz="1000" b="1">
                <a:solidFill>
                  <a:srgbClr val="FFFFFF"/>
                </a:solidFill>
                <a:latin typeface="Arial" charset="0"/>
                <a:cs typeface="+mn-cs"/>
              </a:defRPr>
            </a:lvl1pPr>
          </a:lstStyle>
          <a:p>
            <a:pPr>
              <a:defRPr/>
            </a:pPr>
            <a:fld id="{2A635254-ABD2-4137-8674-A8B1BA56CB3B}" type="slidenum">
              <a:rPr lang="en-US"/>
              <a:pPr>
                <a:defRPr/>
              </a:pPr>
              <a:t>‹#›</a:t>
            </a:fld>
            <a:endParaRPr lang="en-US"/>
          </a:p>
        </p:txBody>
      </p:sp>
      <p:sp>
        <p:nvSpPr>
          <p:cNvPr id="7178" name="Rectangle 10"/>
          <p:cNvSpPr>
            <a:spLocks noGrp="1" noChangeArrowheads="1"/>
          </p:cNvSpPr>
          <p:nvPr>
            <p:ph type="ftr" sz="quarter" idx="3"/>
          </p:nvPr>
        </p:nvSpPr>
        <p:spPr bwMode="auto">
          <a:xfrm>
            <a:off x="1293813" y="6510338"/>
            <a:ext cx="1906587" cy="304800"/>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000">
                <a:solidFill>
                  <a:srgbClr val="FFFFFF"/>
                </a:solidFill>
                <a:latin typeface="Arial" charset="0"/>
                <a:cs typeface="+mn-cs"/>
              </a:defRPr>
            </a:lvl1pPr>
          </a:lstStyle>
          <a:p>
            <a:pPr>
              <a:defRPr/>
            </a:pPr>
            <a:endParaRPr lang="en-US"/>
          </a:p>
        </p:txBody>
      </p:sp>
      <p:sp>
        <p:nvSpPr>
          <p:cNvPr id="7179" name="Line 11"/>
          <p:cNvSpPr>
            <a:spLocks noChangeShapeType="1"/>
          </p:cNvSpPr>
          <p:nvPr/>
        </p:nvSpPr>
        <p:spPr bwMode="black">
          <a:xfrm>
            <a:off x="990600" y="147638"/>
            <a:ext cx="0" cy="234950"/>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
        <p:nvSpPr>
          <p:cNvPr id="7180" name="Line 12"/>
          <p:cNvSpPr>
            <a:spLocks noChangeShapeType="1"/>
          </p:cNvSpPr>
          <p:nvPr/>
        </p:nvSpPr>
        <p:spPr bwMode="black">
          <a:xfrm>
            <a:off x="990600" y="6470650"/>
            <a:ext cx="0" cy="192088"/>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Lst>
  <p:txStyles>
    <p:titleStyle>
      <a:lvl1pPr algn="l" rtl="0" eaLnBrk="1" fontAlgn="base" hangingPunct="1">
        <a:lnSpc>
          <a:spcPct val="90000"/>
        </a:lnSpc>
        <a:spcBef>
          <a:spcPct val="0"/>
        </a:spcBef>
        <a:spcAft>
          <a:spcPct val="0"/>
        </a:spcAft>
        <a:defRPr sz="2800">
          <a:solidFill>
            <a:srgbClr val="6CA6B8"/>
          </a:solidFill>
          <a:latin typeface="+mj-lt"/>
          <a:ea typeface="+mj-ea"/>
          <a:cs typeface="+mj-cs"/>
        </a:defRPr>
      </a:lvl1pPr>
      <a:lvl2pPr algn="l" rtl="0" eaLnBrk="1" fontAlgn="base" hangingPunct="1">
        <a:lnSpc>
          <a:spcPct val="90000"/>
        </a:lnSpc>
        <a:spcBef>
          <a:spcPct val="0"/>
        </a:spcBef>
        <a:spcAft>
          <a:spcPct val="0"/>
        </a:spcAft>
        <a:defRPr sz="2800">
          <a:solidFill>
            <a:srgbClr val="6CA6B8"/>
          </a:solidFill>
          <a:latin typeface="Arial" charset="0"/>
          <a:cs typeface="Arial" charset="0"/>
        </a:defRPr>
      </a:lvl2pPr>
      <a:lvl3pPr algn="l" rtl="0" eaLnBrk="1" fontAlgn="base" hangingPunct="1">
        <a:lnSpc>
          <a:spcPct val="90000"/>
        </a:lnSpc>
        <a:spcBef>
          <a:spcPct val="0"/>
        </a:spcBef>
        <a:spcAft>
          <a:spcPct val="0"/>
        </a:spcAft>
        <a:defRPr sz="2800">
          <a:solidFill>
            <a:srgbClr val="6CA6B8"/>
          </a:solidFill>
          <a:latin typeface="Arial" charset="0"/>
          <a:cs typeface="Arial" charset="0"/>
        </a:defRPr>
      </a:lvl3pPr>
      <a:lvl4pPr algn="l" rtl="0" eaLnBrk="1" fontAlgn="base" hangingPunct="1">
        <a:lnSpc>
          <a:spcPct val="90000"/>
        </a:lnSpc>
        <a:spcBef>
          <a:spcPct val="0"/>
        </a:spcBef>
        <a:spcAft>
          <a:spcPct val="0"/>
        </a:spcAft>
        <a:defRPr sz="2800">
          <a:solidFill>
            <a:srgbClr val="6CA6B8"/>
          </a:solidFill>
          <a:latin typeface="Arial" charset="0"/>
          <a:cs typeface="Arial" charset="0"/>
        </a:defRPr>
      </a:lvl4pPr>
      <a:lvl5pPr algn="l" rtl="0" eaLnBrk="1" fontAlgn="base" hangingPunct="1">
        <a:lnSpc>
          <a:spcPct val="90000"/>
        </a:lnSpc>
        <a:spcBef>
          <a:spcPct val="0"/>
        </a:spcBef>
        <a:spcAft>
          <a:spcPct val="0"/>
        </a:spcAft>
        <a:defRPr sz="2800">
          <a:solidFill>
            <a:srgbClr val="6CA6B8"/>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6CA6B8"/>
          </a:solidFill>
          <a:latin typeface="Arial" charset="0"/>
          <a:cs typeface="Arial" charset="0"/>
        </a:defRPr>
      </a:lvl6pPr>
      <a:lvl7pPr marL="914400" algn="l" rtl="0" eaLnBrk="1" fontAlgn="base" hangingPunct="1">
        <a:lnSpc>
          <a:spcPct val="90000"/>
        </a:lnSpc>
        <a:spcBef>
          <a:spcPct val="0"/>
        </a:spcBef>
        <a:spcAft>
          <a:spcPct val="0"/>
        </a:spcAft>
        <a:defRPr sz="2800">
          <a:solidFill>
            <a:srgbClr val="6CA6B8"/>
          </a:solidFill>
          <a:latin typeface="Arial" charset="0"/>
          <a:cs typeface="Arial" charset="0"/>
        </a:defRPr>
      </a:lvl7pPr>
      <a:lvl8pPr marL="1371600" algn="l" rtl="0" eaLnBrk="1" fontAlgn="base" hangingPunct="1">
        <a:lnSpc>
          <a:spcPct val="90000"/>
        </a:lnSpc>
        <a:spcBef>
          <a:spcPct val="0"/>
        </a:spcBef>
        <a:spcAft>
          <a:spcPct val="0"/>
        </a:spcAft>
        <a:defRPr sz="2800">
          <a:solidFill>
            <a:srgbClr val="6CA6B8"/>
          </a:solidFill>
          <a:latin typeface="Arial" charset="0"/>
          <a:cs typeface="Arial" charset="0"/>
        </a:defRPr>
      </a:lvl8pPr>
      <a:lvl9pPr marL="1828800" algn="l" rtl="0" eaLnBrk="1" fontAlgn="base" hangingPunct="1">
        <a:lnSpc>
          <a:spcPct val="90000"/>
        </a:lnSpc>
        <a:spcBef>
          <a:spcPct val="0"/>
        </a:spcBef>
        <a:spcAft>
          <a:spcPct val="0"/>
        </a:spcAft>
        <a:defRPr sz="2800">
          <a:solidFill>
            <a:srgbClr val="6CA6B8"/>
          </a:solidFill>
          <a:latin typeface="Arial" charset="0"/>
          <a:cs typeface="Arial" charset="0"/>
        </a:defRPr>
      </a:lvl9pPr>
    </p:titleStyle>
    <p:bodyStyle>
      <a:lvl1pPr marL="228600" indent="-228600" algn="l" rtl="0" eaLnBrk="1" fontAlgn="base" hangingPunct="1">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eaLnBrk="1" fontAlgn="base" hangingPunct="1">
        <a:spcBef>
          <a:spcPct val="25000"/>
        </a:spcBef>
        <a:spcAft>
          <a:spcPct val="15000"/>
        </a:spcAft>
        <a:buClr>
          <a:srgbClr val="6CA6B8"/>
        </a:buClr>
        <a:buFont typeface="Arial" pitchFamily="34" charset="0"/>
        <a:buChar char="–"/>
        <a:defRPr sz="2200">
          <a:solidFill>
            <a:schemeClr val="tx1"/>
          </a:solidFill>
          <a:latin typeface="+mn-lt"/>
          <a:cs typeface="+mn-cs"/>
        </a:defRPr>
      </a:lvl2pPr>
      <a:lvl3pPr marL="682625" indent="-223838" algn="l" rtl="0" eaLnBrk="1" fontAlgn="base" hangingPunct="1">
        <a:spcBef>
          <a:spcPct val="20000"/>
        </a:spcBef>
        <a:spcAft>
          <a:spcPct val="0"/>
        </a:spcAft>
        <a:buClr>
          <a:srgbClr val="6CA6B8"/>
        </a:buClr>
        <a:buChar char="•"/>
        <a:defRPr sz="2000">
          <a:solidFill>
            <a:schemeClr val="tx1"/>
          </a:solidFill>
          <a:latin typeface="+mn-lt"/>
          <a:cs typeface="+mn-cs"/>
        </a:defRPr>
      </a:lvl3pPr>
      <a:lvl4pPr marL="912813" indent="-228600" algn="l" rtl="0" eaLnBrk="1" fontAlgn="base" hangingPunct="1">
        <a:spcBef>
          <a:spcPct val="20000"/>
        </a:spcBef>
        <a:spcAft>
          <a:spcPct val="0"/>
        </a:spcAft>
        <a:buClr>
          <a:srgbClr val="6CA6B8"/>
        </a:buClr>
        <a:buFont typeface="Arial" pitchFamily="34" charset="0"/>
        <a:buChar char="–"/>
        <a:defRPr sz="2000">
          <a:solidFill>
            <a:schemeClr val="tx1"/>
          </a:solidFill>
          <a:latin typeface="+mn-lt"/>
          <a:cs typeface="+mn-cs"/>
        </a:defRPr>
      </a:lvl4pPr>
      <a:lvl5pPr marL="1143000" indent="-228600" algn="l" rtl="0" eaLnBrk="1" fontAlgn="base" hangingPunct="1">
        <a:spcBef>
          <a:spcPct val="20000"/>
        </a:spcBef>
        <a:spcAft>
          <a:spcPct val="0"/>
        </a:spcAft>
        <a:buClr>
          <a:srgbClr val="6CA6B8"/>
        </a:buClr>
        <a:buFont typeface="Arial" pitchFamily="34"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5" y="2292350"/>
            <a:ext cx="7954963" cy="1671638"/>
          </a:xfrm>
        </p:spPr>
        <p:txBody>
          <a:bodyPr/>
          <a:lstStyle/>
          <a:p>
            <a:pPr>
              <a:defRPr/>
            </a:pPr>
            <a:r>
              <a:rPr lang="vi-VN" b="1" u="sng" smtClean="0">
                <a:solidFill>
                  <a:schemeClr val="bg1">
                    <a:lumMod val="65000"/>
                  </a:schemeClr>
                </a:solidFill>
              </a:rPr>
              <a:t>Bài</a:t>
            </a:r>
            <a:r>
              <a:rPr lang="en-US" b="1" u="sng" smtClean="0">
                <a:solidFill>
                  <a:schemeClr val="bg1">
                    <a:lumMod val="65000"/>
                  </a:schemeClr>
                </a:solidFill>
              </a:rPr>
              <a:t> 4</a:t>
            </a:r>
            <a:r>
              <a:rPr lang="vi-VN" b="1" u="sng" smtClean="0">
                <a:solidFill>
                  <a:schemeClr val="bg1">
                    <a:lumMod val="65000"/>
                  </a:schemeClr>
                </a:solidFill>
              </a:rPr>
              <a:t> </a:t>
            </a:r>
            <a:r>
              <a:rPr lang="en-US" b="1" u="sng" smtClean="0">
                <a:solidFill>
                  <a:schemeClr val="bg1">
                    <a:lumMod val="65000"/>
                  </a:schemeClr>
                </a:solidFill>
              </a:rPr>
              <a:t/>
            </a:r>
            <a:br>
              <a:rPr lang="en-US" b="1" u="sng" smtClean="0">
                <a:solidFill>
                  <a:schemeClr val="bg1">
                    <a:lumMod val="65000"/>
                  </a:schemeClr>
                </a:solidFill>
              </a:rPr>
            </a:br>
            <a:r>
              <a:rPr lang="en-US" b="1" smtClean="0">
                <a:effectLst>
                  <a:outerShdw blurRad="50800" dist="38100" dir="5400000" algn="t" rotWithShape="0">
                    <a:prstClr val="black">
                      <a:alpha val="40000"/>
                    </a:prstClr>
                  </a:outerShdw>
                </a:effectLst>
              </a:rPr>
              <a:t>CSS – Casscading Style Sheets</a:t>
            </a:r>
            <a:endParaRPr lang="en-US"/>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Phân loại</a:t>
            </a:r>
            <a:endParaRPr lang="en-US"/>
          </a:p>
        </p:txBody>
      </p:sp>
      <p:sp>
        <p:nvSpPr>
          <p:cNvPr id="3" name="Content Placeholder 2"/>
          <p:cNvSpPr>
            <a:spLocks noGrp="1"/>
          </p:cNvSpPr>
          <p:nvPr>
            <p:ph idx="1"/>
          </p:nvPr>
        </p:nvSpPr>
        <p:spPr/>
        <p:txBody>
          <a:bodyPr/>
          <a:lstStyle/>
          <a:p>
            <a:r>
              <a:rPr lang="en-US" smtClean="0"/>
              <a:t>Gồm 3 loại CSS </a:t>
            </a:r>
          </a:p>
          <a:p>
            <a:pPr lvl="1"/>
            <a:r>
              <a:rPr lang="en-US" smtClean="0">
                <a:solidFill>
                  <a:srgbClr val="FF9933"/>
                </a:solidFill>
              </a:rPr>
              <a:t>Inline Style Sheet </a:t>
            </a:r>
            <a:r>
              <a:rPr lang="en-US" smtClean="0"/>
              <a:t>(Nhúng CSS vào tag HTML)</a:t>
            </a:r>
          </a:p>
          <a:p>
            <a:pPr lvl="1"/>
            <a:r>
              <a:rPr lang="en-US" smtClean="0">
                <a:solidFill>
                  <a:srgbClr val="FF9933"/>
                </a:solidFill>
              </a:rPr>
              <a:t>Embedding Style Sheet </a:t>
            </a:r>
            <a:r>
              <a:rPr lang="en-US" smtClean="0"/>
              <a:t>(Nhúng CSS vào trang web)</a:t>
            </a:r>
          </a:p>
          <a:p>
            <a:pPr lvl="1"/>
            <a:r>
              <a:rPr lang="en-US" smtClean="0">
                <a:solidFill>
                  <a:srgbClr val="FF9933"/>
                </a:solidFill>
              </a:rPr>
              <a:t>External Style Sheet </a:t>
            </a:r>
            <a:r>
              <a:rPr lang="en-US" smtClean="0"/>
              <a:t>(Liên kết CSS với trang web)</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Inline Style Sheet</a:t>
            </a:r>
            <a:endParaRPr lang="en-US"/>
          </a:p>
        </p:txBody>
      </p:sp>
      <p:sp>
        <p:nvSpPr>
          <p:cNvPr id="3" name="Content Placeholder 2"/>
          <p:cNvSpPr>
            <a:spLocks noGrp="1"/>
          </p:cNvSpPr>
          <p:nvPr>
            <p:ph idx="1"/>
          </p:nvPr>
        </p:nvSpPr>
        <p:spPr/>
        <p:txBody>
          <a:bodyPr/>
          <a:lstStyle/>
          <a:p>
            <a:r>
              <a:rPr lang="en-US" smtClean="0"/>
              <a:t>Định nghĩa style trong thuộc tính style của từng </a:t>
            </a:r>
            <a:r>
              <a:rPr lang="en-US" smtClean="0">
                <a:solidFill>
                  <a:schemeClr val="tx2">
                    <a:lumMod val="75000"/>
                  </a:schemeClr>
                </a:solidFill>
              </a:rPr>
              <a:t>tag HTML</a:t>
            </a:r>
            <a:r>
              <a:rPr lang="en-US" smtClean="0"/>
              <a:t>.</a:t>
            </a:r>
          </a:p>
          <a:p>
            <a:r>
              <a:rPr lang="en-US" smtClean="0"/>
              <a:t>Theo cú pháp </a:t>
            </a:r>
            <a:r>
              <a:rPr lang="en-US" smtClean="0">
                <a:solidFill>
                  <a:srgbClr val="FF0000"/>
                </a:solidFill>
              </a:rPr>
              <a:t>kiểu 1</a:t>
            </a:r>
            <a:r>
              <a:rPr lang="en-US" smtClean="0"/>
              <a:t>.</a:t>
            </a:r>
          </a:p>
          <a:p>
            <a:pPr>
              <a:buNone/>
            </a:pPr>
            <a:r>
              <a:rPr lang="en-US" sz="1400" smtClean="0">
                <a:latin typeface="Courier New" pitchFamily="49" charset="0"/>
                <a:cs typeface="Courier New" pitchFamily="49" charset="0"/>
              </a:rPr>
              <a:t>	&lt;tag </a:t>
            </a:r>
            <a:r>
              <a:rPr lang="en-US" sz="1400" smtClean="0">
                <a:solidFill>
                  <a:srgbClr val="1E3AF8"/>
                </a:solidFill>
                <a:latin typeface="Courier New" pitchFamily="49" charset="0"/>
                <a:cs typeface="Courier New" pitchFamily="49" charset="0"/>
              </a:rPr>
              <a:t>style</a:t>
            </a:r>
            <a:r>
              <a:rPr lang="en-US" sz="1400" smtClean="0">
                <a:latin typeface="Courier New" pitchFamily="49" charset="0"/>
                <a:cs typeface="Courier New" pitchFamily="49" charset="0"/>
              </a:rPr>
              <a:t> = </a:t>
            </a:r>
            <a:r>
              <a:rPr lang="en-US" sz="1400" smtClean="0">
                <a:solidFill>
                  <a:srgbClr val="071AD7"/>
                </a:solidFill>
                <a:latin typeface="Courier New" pitchFamily="49" charset="0"/>
                <a:cs typeface="Courier New" pitchFamily="49" charset="0"/>
              </a:rPr>
              <a:t>“property1:value1;…propertyN:valueN;”</a:t>
            </a:r>
            <a:r>
              <a:rPr lang="en-US" sz="1400" smtClean="0">
                <a:latin typeface="Courier New" pitchFamily="49" charset="0"/>
                <a:cs typeface="Courier New" pitchFamily="49" charset="0"/>
              </a:rPr>
              <a:t>&gt; …. &lt;/tag&gt;</a:t>
            </a:r>
            <a:endParaRPr lang="en-US" sz="1400" smtClean="0"/>
          </a:p>
          <a:p>
            <a:r>
              <a:rPr lang="en-US" smtClean="0"/>
              <a:t>Không sử dụng lại được.</a:t>
            </a:r>
          </a:p>
          <a:p>
            <a:pPr>
              <a:lnSpc>
                <a:spcPct val="140000"/>
              </a:lnSpc>
            </a:pPr>
            <a:r>
              <a:rPr lang="en-US" smtClean="0"/>
              <a:t>Ví dụ:</a:t>
            </a:r>
          </a:p>
          <a:p>
            <a:pPr>
              <a:lnSpc>
                <a:spcPct val="140000"/>
              </a:lnSpc>
              <a:buNone/>
            </a:pPr>
            <a:r>
              <a:rPr lang="en-US" sz="1400" smtClean="0"/>
              <a:t>&lt;H1 STYLE="color: yellow"&gt;This is yellow&lt;/H1&gt;</a:t>
            </a:r>
          </a:p>
        </p:txBody>
      </p:sp>
      <p:sp>
        <p:nvSpPr>
          <p:cNvPr id="4" name="Rectangle 3"/>
          <p:cNvSpPr>
            <a:spLocks noChangeArrowheads="1"/>
          </p:cNvSpPr>
          <p:nvPr/>
        </p:nvSpPr>
        <p:spPr bwMode="auto">
          <a:xfrm>
            <a:off x="831738" y="3131685"/>
            <a:ext cx="6749680" cy="387019"/>
          </a:xfrm>
          <a:prstGeom prst="rect">
            <a:avLst/>
          </a:prstGeom>
          <a:solidFill>
            <a:srgbClr val="FFFFCC">
              <a:alpha val="36862"/>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pic>
        <p:nvPicPr>
          <p:cNvPr id="5" name="Picture 4"/>
          <p:cNvPicPr>
            <a:picLocks noChangeAspect="1" noChangeArrowheads="1"/>
          </p:cNvPicPr>
          <p:nvPr/>
        </p:nvPicPr>
        <p:blipFill>
          <a:blip r:embed="rId2"/>
          <a:srcRect/>
          <a:stretch>
            <a:fillRect/>
          </a:stretch>
        </p:blipFill>
        <p:spPr bwMode="auto">
          <a:xfrm>
            <a:off x="5048073" y="3595865"/>
            <a:ext cx="3373437" cy="2609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Sử dụng và Phân loại CSS - Embedding Style Sheet</a:t>
            </a:r>
            <a:endParaRPr lang="en-US"/>
          </a:p>
        </p:txBody>
      </p:sp>
      <p:sp>
        <p:nvSpPr>
          <p:cNvPr id="3" name="Content Placeholder 2"/>
          <p:cNvSpPr>
            <a:spLocks noGrp="1"/>
          </p:cNvSpPr>
          <p:nvPr>
            <p:ph idx="1"/>
          </p:nvPr>
        </p:nvSpPr>
        <p:spPr>
          <a:xfrm>
            <a:off x="685800" y="1591733"/>
            <a:ext cx="8099854" cy="4752623"/>
          </a:xfrm>
        </p:spPr>
        <p:txBody>
          <a:bodyPr>
            <a:normAutofit fontScale="85000" lnSpcReduction="20000"/>
          </a:bodyPr>
          <a:lstStyle/>
          <a:p>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smtClean="0">
                <a:solidFill>
                  <a:srgbClr val="FF0000"/>
                </a:solidFill>
              </a:rPr>
              <a:t>Internal Style Sheet </a:t>
            </a:r>
            <a:r>
              <a:rPr lang="en-US" dirty="0" err="1" smtClean="0"/>
              <a:t>hoặc</a:t>
            </a:r>
            <a:r>
              <a:rPr lang="en-US" dirty="0" smtClean="0"/>
              <a:t> </a:t>
            </a:r>
            <a:r>
              <a:rPr lang="en-US" dirty="0" smtClean="0">
                <a:solidFill>
                  <a:srgbClr val="FF0000"/>
                </a:solidFill>
              </a:rPr>
              <a:t>Document-Wide Style Sheet</a:t>
            </a:r>
          </a:p>
          <a:p>
            <a:pPr>
              <a:lnSpc>
                <a:spcPct val="80000"/>
              </a:lnSpc>
            </a:pPr>
            <a:r>
              <a:rPr lang="en-US" dirty="0" err="1" smtClean="0"/>
              <a:t>Mọi</a:t>
            </a:r>
            <a:r>
              <a:rPr lang="en-US" dirty="0" smtClean="0"/>
              <a:t> </a:t>
            </a:r>
            <a:r>
              <a:rPr lang="en-US" dirty="0" err="1" smtClean="0"/>
              <a:t>định</a:t>
            </a:r>
            <a:r>
              <a:rPr lang="en-US" dirty="0" smtClean="0"/>
              <a:t> </a:t>
            </a:r>
            <a:r>
              <a:rPr lang="en-US" dirty="0" err="1" smtClean="0"/>
              <a:t>nghĩa</a:t>
            </a:r>
            <a:r>
              <a:rPr lang="en-US" dirty="0" smtClean="0"/>
              <a:t> style </a:t>
            </a:r>
            <a:r>
              <a:rPr lang="en-US" dirty="0" err="1" smtClean="0"/>
              <a:t>được</a:t>
            </a:r>
            <a:r>
              <a:rPr lang="en-US" dirty="0" smtClean="0"/>
              <a:t> </a:t>
            </a:r>
            <a:r>
              <a:rPr lang="en-US" dirty="0" err="1" smtClean="0"/>
              <a:t>đặt</a:t>
            </a:r>
            <a:r>
              <a:rPr lang="en-US" dirty="0" smtClean="0"/>
              <a:t> </a:t>
            </a:r>
            <a:r>
              <a:rPr lang="en-US" dirty="0" err="1" smtClean="0"/>
              <a:t>trong</a:t>
            </a:r>
            <a:r>
              <a:rPr lang="en-US" dirty="0" smtClean="0"/>
              <a:t> tag </a:t>
            </a:r>
            <a:r>
              <a:rPr lang="en-US" dirty="0" smtClean="0">
                <a:solidFill>
                  <a:schemeClr val="tx2">
                    <a:lumMod val="75000"/>
                  </a:schemeClr>
                </a:solidFill>
              </a:rPr>
              <a:t>&lt;style&gt;</a:t>
            </a:r>
            <a:r>
              <a:rPr lang="en-US" dirty="0" smtClean="0"/>
              <a:t> </a:t>
            </a:r>
            <a:r>
              <a:rPr lang="en-US" dirty="0" err="1" smtClean="0"/>
              <a:t>của</a:t>
            </a:r>
            <a:r>
              <a:rPr lang="en-US" dirty="0" smtClean="0"/>
              <a:t> </a:t>
            </a:r>
            <a:r>
              <a:rPr lang="en-US" dirty="0" err="1" smtClean="0"/>
              <a:t>trang</a:t>
            </a:r>
            <a:r>
              <a:rPr lang="en-US" dirty="0" smtClean="0"/>
              <a:t> HTML.</a:t>
            </a:r>
          </a:p>
          <a:p>
            <a:pPr>
              <a:lnSpc>
                <a:spcPct val="80000"/>
              </a:lnSpc>
            </a:pPr>
            <a:r>
              <a:rPr lang="en-US" dirty="0" err="1" smtClean="0"/>
              <a:t>Định</a:t>
            </a:r>
            <a:r>
              <a:rPr lang="en-US" dirty="0" smtClean="0"/>
              <a:t> </a:t>
            </a:r>
            <a:r>
              <a:rPr lang="en-US" dirty="0" err="1" smtClean="0"/>
              <a:t>nghĩa</a:t>
            </a:r>
            <a:r>
              <a:rPr lang="en-US" dirty="0" smtClean="0"/>
              <a:t> style </a:t>
            </a:r>
            <a:r>
              <a:rPr lang="en-US" dirty="0" err="1" smtClean="0"/>
              <a:t>theo</a:t>
            </a:r>
            <a:r>
              <a:rPr lang="en-US" dirty="0" smtClean="0"/>
              <a:t> </a:t>
            </a:r>
            <a:r>
              <a:rPr lang="en-US" dirty="0" err="1" smtClean="0"/>
              <a:t>cú</a:t>
            </a:r>
            <a:r>
              <a:rPr lang="en-US" dirty="0" smtClean="0"/>
              <a:t> </a:t>
            </a:r>
            <a:r>
              <a:rPr lang="en-US" dirty="0" err="1" smtClean="0"/>
              <a:t>pháp</a:t>
            </a:r>
            <a:r>
              <a:rPr lang="en-US" dirty="0" smtClean="0"/>
              <a:t> </a:t>
            </a:r>
            <a:r>
              <a:rPr lang="en-US" dirty="0" err="1" smtClean="0">
                <a:solidFill>
                  <a:srgbClr val="FF0000"/>
                </a:solidFill>
              </a:rPr>
              <a:t>kiểu</a:t>
            </a:r>
            <a:r>
              <a:rPr lang="en-US" dirty="0" smtClean="0">
                <a:solidFill>
                  <a:srgbClr val="FF0000"/>
                </a:solidFill>
              </a:rPr>
              <a:t> 2</a:t>
            </a:r>
            <a:r>
              <a:rPr lang="en-US" dirty="0" smtClean="0"/>
              <a:t>.</a:t>
            </a:r>
          </a:p>
          <a:p>
            <a:pPr>
              <a:lnSpc>
                <a:spcPct val="80000"/>
              </a:lnSpc>
            </a:pPr>
            <a:r>
              <a:rPr lang="en-US" dirty="0" err="1" smtClean="0"/>
              <a:t>Trang</a:t>
            </a:r>
            <a:r>
              <a:rPr lang="en-US" dirty="0" smtClean="0"/>
              <a:t> HTML </a:t>
            </a:r>
            <a:r>
              <a:rPr lang="en-US" dirty="0" err="1" smtClean="0"/>
              <a:t>có</a:t>
            </a:r>
            <a:r>
              <a:rPr lang="en-US" dirty="0" smtClean="0"/>
              <a:t> </a:t>
            </a:r>
            <a:r>
              <a:rPr lang="en-US" dirty="0" err="1" smtClean="0"/>
              <a:t>nội</a:t>
            </a:r>
            <a:r>
              <a:rPr lang="en-US" dirty="0" smtClean="0"/>
              <a:t> dung </a:t>
            </a:r>
            <a:r>
              <a:rPr lang="en-US" dirty="0" err="1" smtClean="0"/>
              <a:t>như</a:t>
            </a:r>
            <a:r>
              <a:rPr lang="en-US" dirty="0" smtClean="0"/>
              <a:t> </a:t>
            </a:r>
            <a:r>
              <a:rPr lang="en-US" dirty="0" err="1" smtClean="0"/>
              <a:t>sau</a:t>
            </a:r>
            <a:r>
              <a:rPr lang="en-US" dirty="0" smtClean="0"/>
              <a:t>:</a:t>
            </a:r>
          </a:p>
          <a:p>
            <a:pPr>
              <a:lnSpc>
                <a:spcPct val="80000"/>
              </a:lnSpc>
              <a:buNone/>
            </a:pPr>
            <a:r>
              <a:rPr lang="en-US" dirty="0" smtClean="0">
                <a:solidFill>
                  <a:schemeClr val="tx2">
                    <a:lumMod val="75000"/>
                  </a:schemeClr>
                </a:solidFill>
              </a:rPr>
              <a:t>&lt;head&gt;</a:t>
            </a:r>
          </a:p>
          <a:p>
            <a:pPr>
              <a:lnSpc>
                <a:spcPct val="80000"/>
              </a:lnSpc>
              <a:buNone/>
            </a:pPr>
            <a:r>
              <a:rPr lang="en-US" dirty="0" smtClean="0">
                <a:solidFill>
                  <a:schemeClr val="tx2">
                    <a:lumMod val="75000"/>
                  </a:schemeClr>
                </a:solidFill>
              </a:rPr>
              <a:t>	</a:t>
            </a:r>
            <a:r>
              <a:rPr lang="en-US" dirty="0" smtClean="0">
                <a:solidFill>
                  <a:srgbClr val="FF0000"/>
                </a:solidFill>
              </a:rPr>
              <a:t>&lt;style </a:t>
            </a:r>
            <a:r>
              <a:rPr lang="en-US" dirty="0" smtClean="0">
                <a:solidFill>
                  <a:schemeClr val="tx2">
                    <a:lumMod val="75000"/>
                  </a:schemeClr>
                </a:solidFill>
              </a:rPr>
              <a:t>type=“text/</a:t>
            </a:r>
            <a:r>
              <a:rPr lang="en-US" dirty="0" err="1" smtClean="0">
                <a:solidFill>
                  <a:schemeClr val="tx2">
                    <a:lumMod val="75000"/>
                  </a:schemeClr>
                </a:solidFill>
              </a:rPr>
              <a:t>css</a:t>
            </a:r>
            <a:r>
              <a:rPr lang="en-US" dirty="0" smtClean="0">
                <a:solidFill>
                  <a:schemeClr val="tx2">
                    <a:lumMod val="75000"/>
                  </a:schemeClr>
                </a:solidFill>
              </a:rPr>
              <a:t>” &gt;</a:t>
            </a:r>
          </a:p>
          <a:p>
            <a:pPr>
              <a:lnSpc>
                <a:spcPct val="70000"/>
              </a:lnSpc>
              <a:buNone/>
            </a:pPr>
            <a:r>
              <a:rPr lang="en-US" i="1" dirty="0" smtClean="0">
                <a:solidFill>
                  <a:schemeClr val="tx2">
                    <a:lumMod val="75000"/>
                  </a:schemeClr>
                </a:solidFill>
              </a:rPr>
              <a:t>		</a:t>
            </a:r>
            <a:r>
              <a:rPr lang="en-US" sz="1600" dirty="0" smtClean="0">
                <a:solidFill>
                  <a:srgbClr val="1E3AF8"/>
                </a:solidFill>
                <a:latin typeface="Courier New" pitchFamily="49" charset="0"/>
                <a:cs typeface="Courier New" pitchFamily="49" charset="0"/>
              </a:rPr>
              <a:t> &lt;!--</a:t>
            </a:r>
          </a:p>
          <a:p>
            <a:pPr>
              <a:lnSpc>
                <a:spcPct val="120000"/>
              </a:lnSpc>
              <a:spcBef>
                <a:spcPts val="600"/>
              </a:spcBef>
              <a:spcAft>
                <a:spcPts val="600"/>
              </a:spcAft>
              <a:buNone/>
            </a:pPr>
            <a:r>
              <a:rPr lang="en-US" sz="1600" dirty="0" smtClean="0">
                <a:solidFill>
                  <a:srgbClr val="1E3AF8"/>
                </a:solidFill>
                <a:latin typeface="Courier New" pitchFamily="49" charset="0"/>
                <a:cs typeface="Courier New" pitchFamily="49" charset="0"/>
              </a:rPr>
              <a:t>		 </a:t>
            </a:r>
            <a:r>
              <a:rPr lang="en-US" sz="1600" b="1" dirty="0" err="1" smtClean="0">
                <a:solidFill>
                  <a:srgbClr val="1E3AF8"/>
                </a:solidFill>
                <a:latin typeface="Courier New" pitchFamily="49" charset="0"/>
                <a:cs typeface="Courier New" pitchFamily="49" charset="0"/>
              </a:rPr>
              <a:t>SelectorName</a:t>
            </a:r>
            <a:r>
              <a:rPr lang="en-US" sz="1600" b="1" dirty="0" smtClean="0">
                <a:solidFill>
                  <a:srgbClr val="000000"/>
                </a:solidFill>
                <a:latin typeface="Courier New" pitchFamily="49" charset="0"/>
                <a:cs typeface="Courier New" pitchFamily="49" charset="0"/>
              </a:rPr>
              <a:t> </a:t>
            </a:r>
            <a:r>
              <a:rPr lang="en-US" sz="1600" dirty="0" smtClean="0">
                <a:solidFill>
                  <a:srgbClr val="071AD7"/>
                </a:solidFill>
                <a:latin typeface="Courier New" pitchFamily="49" charset="0"/>
                <a:cs typeface="Courier New" pitchFamily="49" charset="0"/>
              </a:rPr>
              <a:t>{</a:t>
            </a:r>
            <a:br>
              <a:rPr lang="en-US" sz="1600" dirty="0" smtClean="0">
                <a:solidFill>
                  <a:srgbClr val="071AD7"/>
                </a:solidFill>
                <a:latin typeface="Courier New" pitchFamily="49" charset="0"/>
                <a:cs typeface="Courier New" pitchFamily="49" charset="0"/>
              </a:rPr>
            </a:br>
            <a:r>
              <a:rPr lang="en-US" sz="1600" dirty="0" smtClean="0">
                <a:solidFill>
                  <a:srgbClr val="071AD7"/>
                </a:solidFill>
                <a:latin typeface="Courier New" pitchFamily="49" charset="0"/>
                <a:cs typeface="Courier New" pitchFamily="49" charset="0"/>
              </a:rPr>
              <a:t>		property1:value1;</a:t>
            </a:r>
            <a:br>
              <a:rPr lang="en-US" sz="1600" dirty="0" smtClean="0">
                <a:solidFill>
                  <a:srgbClr val="071AD7"/>
                </a:solidFill>
                <a:latin typeface="Courier New" pitchFamily="49" charset="0"/>
                <a:cs typeface="Courier New" pitchFamily="49" charset="0"/>
              </a:rPr>
            </a:br>
            <a:r>
              <a:rPr lang="en-US" sz="1600" dirty="0" smtClean="0">
                <a:solidFill>
                  <a:srgbClr val="071AD7"/>
                </a:solidFill>
                <a:latin typeface="Courier New" pitchFamily="49" charset="0"/>
                <a:cs typeface="Courier New" pitchFamily="49" charset="0"/>
              </a:rPr>
              <a:t>		property2:value2;</a:t>
            </a:r>
            <a:br>
              <a:rPr lang="en-US" sz="1600" dirty="0" smtClean="0">
                <a:solidFill>
                  <a:srgbClr val="071AD7"/>
                </a:solidFill>
                <a:latin typeface="Courier New" pitchFamily="49" charset="0"/>
                <a:cs typeface="Courier New" pitchFamily="49" charset="0"/>
              </a:rPr>
            </a:br>
            <a:r>
              <a:rPr lang="en-US" sz="1600" dirty="0" smtClean="0">
                <a:solidFill>
                  <a:srgbClr val="071AD7"/>
                </a:solidFill>
                <a:latin typeface="Courier New" pitchFamily="49" charset="0"/>
                <a:cs typeface="Courier New" pitchFamily="49" charset="0"/>
              </a:rPr>
              <a:t>		………</a:t>
            </a:r>
            <a:br>
              <a:rPr lang="en-US" sz="1600" dirty="0" smtClean="0">
                <a:solidFill>
                  <a:srgbClr val="071AD7"/>
                </a:solidFill>
                <a:latin typeface="Courier New" pitchFamily="49" charset="0"/>
                <a:cs typeface="Courier New" pitchFamily="49" charset="0"/>
              </a:rPr>
            </a:br>
            <a:r>
              <a:rPr lang="en-US" sz="1600" dirty="0" smtClean="0">
                <a:solidFill>
                  <a:srgbClr val="071AD7"/>
                </a:solidFill>
                <a:latin typeface="Courier New" pitchFamily="49" charset="0"/>
                <a:cs typeface="Courier New" pitchFamily="49" charset="0"/>
              </a:rPr>
              <a:t>		</a:t>
            </a:r>
            <a:r>
              <a:rPr lang="en-US" sz="1600" dirty="0" err="1" smtClean="0">
                <a:solidFill>
                  <a:srgbClr val="071AD7"/>
                </a:solidFill>
                <a:latin typeface="Courier New" pitchFamily="49" charset="0"/>
                <a:cs typeface="Courier New" pitchFamily="49" charset="0"/>
              </a:rPr>
              <a:t>propertyN:valueN</a:t>
            </a:r>
            <a:r>
              <a:rPr lang="en-US" sz="1600" dirty="0" smtClean="0">
                <a:solidFill>
                  <a:srgbClr val="071AD7"/>
                </a:solidFill>
                <a:latin typeface="Courier New" pitchFamily="49" charset="0"/>
                <a:cs typeface="Courier New" pitchFamily="49" charset="0"/>
              </a:rPr>
              <a:t>;}</a:t>
            </a:r>
          </a:p>
          <a:p>
            <a:pPr>
              <a:lnSpc>
                <a:spcPct val="70000"/>
              </a:lnSpc>
              <a:buNone/>
            </a:pPr>
            <a:r>
              <a:rPr lang="en-US" sz="1600" dirty="0" smtClean="0">
                <a:solidFill>
                  <a:srgbClr val="1E3AF8"/>
                </a:solidFill>
                <a:latin typeface="Courier New" pitchFamily="49" charset="0"/>
                <a:cs typeface="Courier New" pitchFamily="49" charset="0"/>
              </a:rPr>
              <a:t>		--&gt; </a:t>
            </a:r>
            <a:r>
              <a:rPr lang="en-US" sz="1600" dirty="0" smtClean="0">
                <a:solidFill>
                  <a:schemeClr val="tx2">
                    <a:lumMod val="75000"/>
                  </a:schemeClr>
                </a:solidFill>
                <a:latin typeface="Courier New" pitchFamily="49" charset="0"/>
                <a:cs typeface="Courier New" pitchFamily="49" charset="0"/>
              </a:rPr>
              <a:t>	</a:t>
            </a:r>
          </a:p>
          <a:p>
            <a:pPr>
              <a:lnSpc>
                <a:spcPct val="70000"/>
              </a:lnSpc>
              <a:buNone/>
            </a:pPr>
            <a:r>
              <a:rPr lang="en-US" dirty="0" smtClean="0">
                <a:solidFill>
                  <a:schemeClr val="tx2">
                    <a:lumMod val="75000"/>
                  </a:schemeClr>
                </a:solidFill>
              </a:rPr>
              <a:t>	</a:t>
            </a:r>
            <a:r>
              <a:rPr lang="en-US" dirty="0" smtClean="0">
                <a:solidFill>
                  <a:srgbClr val="FF0000"/>
                </a:solidFill>
              </a:rPr>
              <a:t>&lt;/style&gt;</a:t>
            </a:r>
          </a:p>
          <a:p>
            <a:pPr>
              <a:lnSpc>
                <a:spcPct val="80000"/>
              </a:lnSpc>
              <a:buNone/>
            </a:pPr>
            <a:r>
              <a:rPr lang="en-US" dirty="0" smtClean="0">
                <a:solidFill>
                  <a:schemeClr val="tx2">
                    <a:lumMod val="75000"/>
                  </a:schemeClr>
                </a:solidFill>
              </a:rPr>
              <a:t>&lt;/head&gt;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lide(fromBottom)">
                                      <p:cBhvr>
                                        <p:cTn id="13" dur="500"/>
                                        <p:tgtEl>
                                          <p:spTgt spid="3">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slide(fromBottom)">
                                      <p:cBhvr>
                                        <p:cTn id="16" dur="500"/>
                                        <p:tgtEl>
                                          <p:spTgt spid="3">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slide(fromBottom)">
                                      <p:cBhvr>
                                        <p:cTn id="19" dur="500"/>
                                        <p:tgtEl>
                                          <p:spTgt spid="3">
                                            <p:txEl>
                                              <p:pRg st="7" end="7"/>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slide(fromBottom)">
                                      <p:cBhvr>
                                        <p:cTn id="22" dur="500"/>
                                        <p:tgtEl>
                                          <p:spTgt spid="3">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slide(fromBottom)">
                                      <p:cBhvr>
                                        <p:cTn id="25" dur="500"/>
                                        <p:tgtEl>
                                          <p:spTgt spid="3">
                                            <p:txEl>
                                              <p:pRg st="9" end="9"/>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slide(fromBottom)">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Sử dụng và Phân loại CSS - Embedding Style Sheet</a:t>
            </a:r>
            <a:endParaRPr lang="en-US"/>
          </a:p>
        </p:txBody>
      </p:sp>
      <p:sp>
        <p:nvSpPr>
          <p:cNvPr id="3" name="Content Placeholder 2"/>
          <p:cNvSpPr>
            <a:spLocks noGrp="1"/>
          </p:cNvSpPr>
          <p:nvPr>
            <p:ph idx="1"/>
          </p:nvPr>
        </p:nvSpPr>
        <p:spPr>
          <a:xfrm>
            <a:off x="685799" y="1591733"/>
            <a:ext cx="5037668" cy="4752623"/>
          </a:xfrm>
        </p:spPr>
        <p:txBody>
          <a:bodyPr>
            <a:normAutofit fontScale="92500" lnSpcReduction="10000"/>
          </a:bodyPr>
          <a:lstStyle/>
          <a:p>
            <a:pPr>
              <a:lnSpc>
                <a:spcPct val="80000"/>
              </a:lnSpc>
              <a:buNone/>
            </a:pPr>
            <a:r>
              <a:rPr lang="en-US" sz="1800" smtClean="0">
                <a:latin typeface="Courier New" pitchFamily="49" charset="0"/>
                <a:cs typeface="Courier New" pitchFamily="49" charset="0"/>
              </a:rPr>
              <a:t>&lt;HTML&gt; </a:t>
            </a:r>
          </a:p>
          <a:p>
            <a:pPr>
              <a:lnSpc>
                <a:spcPct val="80000"/>
              </a:lnSpc>
              <a:buNone/>
            </a:pPr>
            <a:r>
              <a:rPr lang="en-US" sz="1800" smtClean="0">
                <a:solidFill>
                  <a:srgbClr val="3333FF"/>
                </a:solidFill>
                <a:latin typeface="Courier New" pitchFamily="49" charset="0"/>
                <a:cs typeface="Courier New" pitchFamily="49" charset="0"/>
              </a:rPr>
              <a:t>&lt;HEAD&gt;</a:t>
            </a:r>
          </a:p>
          <a:p>
            <a:pPr lvl="2">
              <a:lnSpc>
                <a:spcPct val="80000"/>
              </a:lnSpc>
              <a:buNone/>
            </a:pPr>
            <a:r>
              <a:rPr lang="en-US" sz="1400" smtClean="0">
                <a:latin typeface="Courier New" pitchFamily="49" charset="0"/>
                <a:cs typeface="Courier New" pitchFamily="49" charset="0"/>
              </a:rPr>
              <a:t>	&lt;TITLE&gt;</a:t>
            </a:r>
          </a:p>
          <a:p>
            <a:pPr lvl="2">
              <a:lnSpc>
                <a:spcPct val="80000"/>
              </a:lnSpc>
              <a:buNone/>
            </a:pPr>
            <a:r>
              <a:rPr lang="en-US" sz="1400" smtClean="0">
                <a:latin typeface="Courier New" pitchFamily="49" charset="0"/>
                <a:cs typeface="Courier New" pitchFamily="49" charset="0"/>
              </a:rPr>
              <a:t>		Embedded Style Sheet</a:t>
            </a:r>
          </a:p>
          <a:p>
            <a:pPr lvl="2">
              <a:lnSpc>
                <a:spcPct val="80000"/>
              </a:lnSpc>
              <a:buNone/>
            </a:pPr>
            <a:r>
              <a:rPr lang="en-US" sz="1400" smtClean="0">
                <a:latin typeface="Courier New" pitchFamily="49" charset="0"/>
                <a:cs typeface="Courier New" pitchFamily="49" charset="0"/>
              </a:rPr>
              <a:t>	&lt;/TITLE&gt;</a:t>
            </a:r>
          </a:p>
          <a:p>
            <a:pPr lvl="2">
              <a:lnSpc>
                <a:spcPct val="80000"/>
              </a:lnSpc>
              <a:buNone/>
            </a:pPr>
            <a:endParaRPr lang="en-US" sz="1400" smtClean="0">
              <a:latin typeface="Courier New" pitchFamily="49" charset="0"/>
              <a:cs typeface="Courier New" pitchFamily="49" charset="0"/>
            </a:endParaRPr>
          </a:p>
          <a:p>
            <a:pPr lvl="2">
              <a:lnSpc>
                <a:spcPct val="80000"/>
              </a:lnSpc>
              <a:buNone/>
            </a:pPr>
            <a:r>
              <a:rPr lang="en-US" sz="1400" smtClean="0">
                <a:latin typeface="Courier New" pitchFamily="49" charset="0"/>
                <a:cs typeface="Courier New" pitchFamily="49" charset="0"/>
              </a:rPr>
              <a:t>	</a:t>
            </a:r>
            <a:r>
              <a:rPr lang="en-US" sz="1400" smtClean="0">
                <a:solidFill>
                  <a:srgbClr val="FF9933"/>
                </a:solidFill>
                <a:latin typeface="Courier New" pitchFamily="49" charset="0"/>
                <a:cs typeface="Courier New" pitchFamily="49" charset="0"/>
              </a:rPr>
              <a:t>&lt;STYLE</a:t>
            </a:r>
            <a:r>
              <a:rPr lang="en-US" sz="1400" smtClean="0">
                <a:solidFill>
                  <a:srgbClr val="3333FF"/>
                </a:solidFill>
                <a:latin typeface="Courier New" pitchFamily="49" charset="0"/>
                <a:cs typeface="Courier New" pitchFamily="49" charset="0"/>
              </a:rPr>
              <a:t> TYPE="text/css"&gt;</a:t>
            </a:r>
          </a:p>
          <a:p>
            <a:pPr lvl="4">
              <a:lnSpc>
                <a:spcPct val="80000"/>
              </a:lnSpc>
              <a:buNone/>
            </a:pPr>
            <a:r>
              <a:rPr lang="en-US" sz="1400" b="1" smtClean="0">
                <a:solidFill>
                  <a:srgbClr val="3333FF"/>
                </a:solidFill>
                <a:latin typeface="Courier New" pitchFamily="49" charset="0"/>
                <a:cs typeface="Courier New" pitchFamily="49" charset="0"/>
              </a:rPr>
              <a:t>	&lt;!--</a:t>
            </a:r>
          </a:p>
          <a:p>
            <a:pPr lvl="5">
              <a:lnSpc>
                <a:spcPct val="80000"/>
              </a:lnSpc>
              <a:buNone/>
            </a:pPr>
            <a:r>
              <a:rPr lang="en-US" sz="1200" b="1" smtClean="0">
                <a:solidFill>
                  <a:srgbClr val="3333FF"/>
                </a:solidFill>
                <a:latin typeface="Courier New" pitchFamily="49" charset="0"/>
                <a:cs typeface="Courier New" pitchFamily="49" charset="0"/>
              </a:rPr>
              <a:t>	</a:t>
            </a:r>
            <a:r>
              <a:rPr lang="en-US" sz="1200" b="1" smtClean="0">
                <a:solidFill>
                  <a:srgbClr val="CC6600"/>
                </a:solidFill>
                <a:latin typeface="Courier New" pitchFamily="49" charset="0"/>
                <a:cs typeface="Courier New" pitchFamily="49" charset="0"/>
              </a:rPr>
              <a:t>P</a:t>
            </a:r>
            <a:r>
              <a:rPr lang="en-US" sz="1200" b="1" smtClean="0">
                <a:solidFill>
                  <a:srgbClr val="3333FF"/>
                </a:solidFill>
                <a:latin typeface="Courier New" pitchFamily="49" charset="0"/>
                <a:cs typeface="Courier New" pitchFamily="49" charset="0"/>
              </a:rPr>
              <a:t> {color: red;</a:t>
            </a:r>
          </a:p>
          <a:p>
            <a:pPr lvl="5">
              <a:lnSpc>
                <a:spcPct val="80000"/>
              </a:lnSpc>
              <a:buNone/>
            </a:pPr>
            <a:r>
              <a:rPr lang="en-US" sz="1200" b="1" smtClean="0">
                <a:solidFill>
                  <a:srgbClr val="3333FF"/>
                </a:solidFill>
                <a:latin typeface="Courier New" pitchFamily="49" charset="0"/>
                <a:cs typeface="Courier New" pitchFamily="49" charset="0"/>
              </a:rPr>
              <a:t>		font-size: 12pt;</a:t>
            </a:r>
          </a:p>
          <a:p>
            <a:pPr lvl="5">
              <a:lnSpc>
                <a:spcPct val="80000"/>
              </a:lnSpc>
              <a:buNone/>
            </a:pPr>
            <a:r>
              <a:rPr lang="en-US" sz="1200" b="1" smtClean="0">
                <a:solidFill>
                  <a:srgbClr val="3333FF"/>
                </a:solidFill>
                <a:latin typeface="Courier New" pitchFamily="49" charset="0"/>
                <a:cs typeface="Courier New" pitchFamily="49" charset="0"/>
              </a:rPr>
              <a:t>		font-family: Arial;}</a:t>
            </a:r>
          </a:p>
          <a:p>
            <a:pPr lvl="5">
              <a:lnSpc>
                <a:spcPct val="80000"/>
              </a:lnSpc>
              <a:buNone/>
            </a:pPr>
            <a:r>
              <a:rPr lang="en-US" sz="1200" b="1" smtClean="0">
                <a:solidFill>
                  <a:srgbClr val="3333FF"/>
                </a:solidFill>
                <a:latin typeface="Courier New" pitchFamily="49" charset="0"/>
                <a:cs typeface="Courier New" pitchFamily="49" charset="0"/>
              </a:rPr>
              <a:t>	</a:t>
            </a:r>
            <a:r>
              <a:rPr lang="en-US" sz="1200" b="1" smtClean="0">
                <a:solidFill>
                  <a:srgbClr val="CC6600"/>
                </a:solidFill>
                <a:latin typeface="Courier New" pitchFamily="49" charset="0"/>
                <a:cs typeface="Courier New" pitchFamily="49" charset="0"/>
              </a:rPr>
              <a:t>H2</a:t>
            </a:r>
            <a:r>
              <a:rPr lang="en-US" sz="1200" b="1" smtClean="0">
                <a:solidFill>
                  <a:srgbClr val="3333FF"/>
                </a:solidFill>
                <a:latin typeface="Courier New" pitchFamily="49" charset="0"/>
                <a:cs typeface="Courier New" pitchFamily="49" charset="0"/>
              </a:rPr>
              <a:t> {color: green;}</a:t>
            </a:r>
          </a:p>
          <a:p>
            <a:pPr lvl="4">
              <a:lnSpc>
                <a:spcPct val="80000"/>
              </a:lnSpc>
              <a:buNone/>
            </a:pPr>
            <a:r>
              <a:rPr lang="en-US" sz="1400" b="1" smtClean="0">
                <a:solidFill>
                  <a:srgbClr val="3333FF"/>
                </a:solidFill>
                <a:latin typeface="Courier New" pitchFamily="49" charset="0"/>
                <a:cs typeface="Courier New" pitchFamily="49" charset="0"/>
              </a:rPr>
              <a:t>	--&gt;</a:t>
            </a:r>
          </a:p>
          <a:p>
            <a:pPr lvl="2">
              <a:lnSpc>
                <a:spcPct val="80000"/>
              </a:lnSpc>
              <a:buNone/>
            </a:pPr>
            <a:r>
              <a:rPr lang="en-US" sz="1400" smtClean="0">
                <a:solidFill>
                  <a:srgbClr val="3333FF"/>
                </a:solidFill>
                <a:latin typeface="Courier New" pitchFamily="49" charset="0"/>
                <a:cs typeface="Courier New" pitchFamily="49" charset="0"/>
              </a:rPr>
              <a:t>	</a:t>
            </a:r>
            <a:r>
              <a:rPr lang="en-US" sz="1400" smtClean="0">
                <a:solidFill>
                  <a:srgbClr val="FF9933"/>
                </a:solidFill>
                <a:latin typeface="Courier New" pitchFamily="49" charset="0"/>
                <a:cs typeface="Courier New" pitchFamily="49" charset="0"/>
              </a:rPr>
              <a:t>&lt;/STYLE&gt;</a:t>
            </a:r>
          </a:p>
          <a:p>
            <a:pPr>
              <a:lnSpc>
                <a:spcPct val="80000"/>
              </a:lnSpc>
              <a:buNone/>
            </a:pPr>
            <a:r>
              <a:rPr lang="en-US" sz="1800" smtClean="0">
                <a:solidFill>
                  <a:srgbClr val="3333FF"/>
                </a:solidFill>
                <a:latin typeface="Courier New" pitchFamily="49" charset="0"/>
                <a:cs typeface="Courier New" pitchFamily="49" charset="0"/>
              </a:rPr>
              <a:t>&lt;/HEAD&gt;</a:t>
            </a:r>
          </a:p>
          <a:p>
            <a:pPr>
              <a:lnSpc>
                <a:spcPct val="80000"/>
              </a:lnSpc>
              <a:spcBef>
                <a:spcPts val="600"/>
              </a:spcBef>
              <a:spcAft>
                <a:spcPts val="600"/>
              </a:spcAft>
              <a:buNone/>
            </a:pPr>
            <a:r>
              <a:rPr lang="en-US" sz="1800" smtClean="0">
                <a:latin typeface="Courier New" pitchFamily="49" charset="0"/>
                <a:cs typeface="Courier New" pitchFamily="49" charset="0"/>
              </a:rPr>
              <a:t>&lt;BODY BGCOLOR="#FFFFFF"&gt;</a:t>
            </a:r>
          </a:p>
          <a:p>
            <a:pPr lvl="3">
              <a:lnSpc>
                <a:spcPct val="80000"/>
              </a:lnSpc>
              <a:spcBef>
                <a:spcPts val="600"/>
              </a:spcBef>
              <a:spcAft>
                <a:spcPts val="600"/>
              </a:spcAft>
              <a:buNone/>
            </a:pPr>
            <a:r>
              <a:rPr lang="en-US" sz="1400" smtClean="0">
                <a:solidFill>
                  <a:srgbClr val="CC6600"/>
                </a:solidFill>
                <a:latin typeface="Courier New" pitchFamily="49" charset="0"/>
                <a:cs typeface="Courier New" pitchFamily="49" charset="0"/>
              </a:rPr>
              <a:t>&lt;H2&gt;</a:t>
            </a:r>
            <a:r>
              <a:rPr lang="en-US" sz="1400" smtClean="0">
                <a:latin typeface="Courier New" pitchFamily="49" charset="0"/>
                <a:cs typeface="Courier New" pitchFamily="49" charset="0"/>
              </a:rPr>
              <a:t>This is green</a:t>
            </a:r>
            <a:r>
              <a:rPr lang="en-US" sz="1400" smtClean="0">
                <a:solidFill>
                  <a:srgbClr val="CC6600"/>
                </a:solidFill>
                <a:latin typeface="Courier New" pitchFamily="49" charset="0"/>
                <a:cs typeface="Courier New" pitchFamily="49" charset="0"/>
              </a:rPr>
              <a:t>&lt;/H2&gt;</a:t>
            </a:r>
          </a:p>
          <a:p>
            <a:pPr lvl="3">
              <a:lnSpc>
                <a:spcPct val="80000"/>
              </a:lnSpc>
              <a:spcBef>
                <a:spcPts val="600"/>
              </a:spcBef>
              <a:spcAft>
                <a:spcPts val="600"/>
              </a:spcAft>
              <a:buNone/>
            </a:pPr>
            <a:r>
              <a:rPr lang="en-US" sz="1400" smtClean="0">
                <a:solidFill>
                  <a:srgbClr val="CC6600"/>
                </a:solidFill>
                <a:latin typeface="Courier New" pitchFamily="49" charset="0"/>
                <a:cs typeface="Courier New" pitchFamily="49" charset="0"/>
              </a:rPr>
              <a:t>&lt;P&gt;</a:t>
            </a:r>
            <a:r>
              <a:rPr lang="en-US" sz="1400" smtClean="0">
                <a:latin typeface="Courier New" pitchFamily="49" charset="0"/>
                <a:cs typeface="Courier New" pitchFamily="49" charset="0"/>
              </a:rPr>
              <a:t>This is red, 12 pt. and Garamond</a:t>
            </a:r>
            <a:r>
              <a:rPr lang="en-US" sz="1400" smtClean="0">
                <a:solidFill>
                  <a:srgbClr val="CC6600"/>
                </a:solidFill>
                <a:latin typeface="Courier New" pitchFamily="49" charset="0"/>
                <a:cs typeface="Courier New" pitchFamily="49" charset="0"/>
              </a:rPr>
              <a:t>.&lt;/P&gt;</a:t>
            </a:r>
          </a:p>
          <a:p>
            <a:pPr>
              <a:lnSpc>
                <a:spcPct val="80000"/>
              </a:lnSpc>
              <a:spcBef>
                <a:spcPts val="600"/>
              </a:spcBef>
              <a:spcAft>
                <a:spcPts val="600"/>
              </a:spcAft>
              <a:buNone/>
            </a:pPr>
            <a:r>
              <a:rPr lang="en-US" sz="1800" smtClean="0">
                <a:latin typeface="Courier New" pitchFamily="49" charset="0"/>
                <a:cs typeface="Courier New" pitchFamily="49" charset="0"/>
              </a:rPr>
              <a:t>&lt;/BODY&gt;</a:t>
            </a:r>
          </a:p>
          <a:p>
            <a:pPr>
              <a:lnSpc>
                <a:spcPct val="80000"/>
              </a:lnSpc>
              <a:spcBef>
                <a:spcPts val="600"/>
              </a:spcBef>
              <a:spcAft>
                <a:spcPts val="600"/>
              </a:spcAft>
              <a:buNone/>
            </a:pPr>
            <a:r>
              <a:rPr lang="en-US" sz="1800" smtClean="0">
                <a:latin typeface="Courier New" pitchFamily="49" charset="0"/>
                <a:cs typeface="Courier New" pitchFamily="49" charset="0"/>
              </a:rPr>
              <a:t>&lt;/HTML&gt;</a:t>
            </a:r>
          </a:p>
        </p:txBody>
      </p:sp>
      <p:pic>
        <p:nvPicPr>
          <p:cNvPr id="5" name="Picture 5"/>
          <p:cNvPicPr>
            <a:picLocks noChangeAspect="1" noChangeArrowheads="1"/>
          </p:cNvPicPr>
          <p:nvPr/>
        </p:nvPicPr>
        <p:blipFill>
          <a:blip r:embed="rId2"/>
          <a:srcRect/>
          <a:stretch>
            <a:fillRect/>
          </a:stretch>
        </p:blipFill>
        <p:spPr bwMode="auto">
          <a:xfrm>
            <a:off x="5145642" y="1572479"/>
            <a:ext cx="3429000" cy="322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411111" y="4854222"/>
            <a:ext cx="2359378" cy="237067"/>
          </a:xfrm>
          <a:prstGeom prst="rect">
            <a:avLst/>
          </a:prstGeom>
          <a:solidFill>
            <a:srgbClr val="FF0066">
              <a:alpha val="20000"/>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2285696" y="3668889"/>
            <a:ext cx="1761067" cy="214489"/>
          </a:xfrm>
          <a:prstGeom prst="rect">
            <a:avLst/>
          </a:prstGeom>
          <a:solidFill>
            <a:srgbClr val="FF0066">
              <a:alpha val="20000"/>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5271911" y="2731911"/>
            <a:ext cx="1535289" cy="293511"/>
          </a:xfrm>
          <a:prstGeom prst="rect">
            <a:avLst/>
          </a:prstGeom>
          <a:no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External Style Sheet</a:t>
            </a:r>
            <a:endParaRPr lang="en-US"/>
          </a:p>
        </p:txBody>
      </p:sp>
      <p:sp>
        <p:nvSpPr>
          <p:cNvPr id="3" name="Content Placeholder 2"/>
          <p:cNvSpPr>
            <a:spLocks noGrp="1"/>
          </p:cNvSpPr>
          <p:nvPr>
            <p:ph idx="1"/>
          </p:nvPr>
        </p:nvSpPr>
        <p:spPr>
          <a:xfrm>
            <a:off x="685800" y="1501422"/>
            <a:ext cx="7775575" cy="4797777"/>
          </a:xfrm>
        </p:spPr>
        <p:txBody>
          <a:bodyPr>
            <a:normAutofit fontScale="70000" lnSpcReduction="20000"/>
          </a:bodyPr>
          <a:lstStyle/>
          <a:p>
            <a:r>
              <a:rPr lang="en-US" sz="2800" smtClean="0"/>
              <a:t>Mọi style đều lưu trong file có phần mở rộng là </a:t>
            </a:r>
            <a:r>
              <a:rPr lang="en-US" sz="2800" smtClean="0">
                <a:solidFill>
                  <a:srgbClr val="FF0000"/>
                </a:solidFill>
              </a:rPr>
              <a:t>*.CSS</a:t>
            </a:r>
            <a:r>
              <a:rPr lang="en-US" sz="2800" smtClean="0"/>
              <a:t>.</a:t>
            </a:r>
          </a:p>
          <a:p>
            <a:r>
              <a:rPr lang="en-US" sz="2800" smtClean="0"/>
              <a:t>File CSS: lưu trữ nhiều style theo cú pháp </a:t>
            </a:r>
            <a:r>
              <a:rPr lang="en-US" sz="2800" smtClean="0">
                <a:solidFill>
                  <a:srgbClr val="FF0000"/>
                </a:solidFill>
              </a:rPr>
              <a:t>kiểu 2</a:t>
            </a:r>
            <a:r>
              <a:rPr lang="en-US" sz="2800" smtClean="0"/>
              <a:t>.</a:t>
            </a:r>
          </a:p>
          <a:p>
            <a:endParaRPr lang="en-US" sz="2800" smtClean="0"/>
          </a:p>
          <a:p>
            <a:r>
              <a:rPr lang="en-US" sz="2800" smtClean="0"/>
              <a:t>Trong file HTML: liên kết bằng tag </a:t>
            </a:r>
            <a:r>
              <a:rPr lang="en-US" sz="2800" smtClean="0">
                <a:solidFill>
                  <a:schemeClr val="tx2">
                    <a:lumMod val="75000"/>
                  </a:schemeClr>
                </a:solidFill>
              </a:rPr>
              <a:t>link</a:t>
            </a:r>
            <a:r>
              <a:rPr lang="en-US" sz="2800" smtClean="0"/>
              <a:t>. Cú pháp:</a:t>
            </a:r>
          </a:p>
          <a:p>
            <a:pPr>
              <a:buNone/>
            </a:pPr>
            <a:r>
              <a:rPr lang="en-US" smtClean="0">
                <a:solidFill>
                  <a:schemeClr val="tx2">
                    <a:lumMod val="75000"/>
                  </a:schemeClr>
                </a:solidFill>
              </a:rPr>
              <a:t>&lt;head&gt;</a:t>
            </a:r>
          </a:p>
          <a:p>
            <a:pPr>
              <a:buNone/>
            </a:pPr>
            <a:r>
              <a:rPr lang="en-US" smtClean="0">
                <a:solidFill>
                  <a:schemeClr val="tx2">
                    <a:lumMod val="75000"/>
                  </a:schemeClr>
                </a:solidFill>
              </a:rPr>
              <a:t>	</a:t>
            </a:r>
            <a:r>
              <a:rPr lang="en-US" smtClean="0">
                <a:solidFill>
                  <a:srgbClr val="FF0000"/>
                </a:solidFill>
              </a:rPr>
              <a:t>&lt;link </a:t>
            </a:r>
            <a:r>
              <a:rPr lang="en-US" smtClean="0">
                <a:solidFill>
                  <a:schemeClr val="tx2">
                    <a:lumMod val="75000"/>
                  </a:schemeClr>
                </a:solidFill>
              </a:rPr>
              <a:t>rel=“stylesheet” href=</a:t>
            </a:r>
            <a:r>
              <a:rPr lang="en-US" smtClean="0"/>
              <a:t>“</a:t>
            </a:r>
            <a:r>
              <a:rPr lang="en-US" smtClean="0">
                <a:solidFill>
                  <a:srgbClr val="FF0000"/>
                </a:solidFill>
              </a:rPr>
              <a:t>URL</a:t>
            </a:r>
            <a:r>
              <a:rPr lang="en-US" smtClean="0"/>
              <a:t>” </a:t>
            </a:r>
            <a:r>
              <a:rPr lang="en-US" smtClean="0">
                <a:solidFill>
                  <a:schemeClr val="tx2">
                    <a:lumMod val="75000"/>
                  </a:schemeClr>
                </a:solidFill>
              </a:rPr>
              <a:t>type="text/css"&gt;</a:t>
            </a:r>
          </a:p>
          <a:p>
            <a:pPr>
              <a:buNone/>
            </a:pPr>
            <a:r>
              <a:rPr lang="en-US" smtClean="0">
                <a:solidFill>
                  <a:schemeClr val="tx2">
                    <a:lumMod val="75000"/>
                  </a:schemeClr>
                </a:solidFill>
              </a:rPr>
              <a:t>&lt;/head&gt;</a:t>
            </a:r>
          </a:p>
          <a:p>
            <a:pPr>
              <a:buNone/>
            </a:pPr>
            <a:endParaRPr lang="en-US" smtClean="0"/>
          </a:p>
          <a:p>
            <a:r>
              <a:rPr lang="en-US" sz="2800" smtClean="0"/>
              <a:t>Trang HTML : Liên kết bằng tag </a:t>
            </a:r>
            <a:r>
              <a:rPr lang="en-US" sz="2800" smtClean="0">
                <a:solidFill>
                  <a:schemeClr val="tx2">
                    <a:lumMod val="75000"/>
                  </a:schemeClr>
                </a:solidFill>
              </a:rPr>
              <a:t>style</a:t>
            </a:r>
            <a:r>
              <a:rPr lang="en-US" sz="2800" smtClean="0"/>
              <a:t> với </a:t>
            </a:r>
            <a:r>
              <a:rPr lang="en-US" sz="2800" smtClean="0">
                <a:solidFill>
                  <a:schemeClr val="tx2">
                    <a:lumMod val="75000"/>
                  </a:schemeClr>
                </a:solidFill>
              </a:rPr>
              <a:t>@import url</a:t>
            </a:r>
            <a:r>
              <a:rPr lang="en-US" sz="2800" smtClean="0"/>
              <a:t>. Cú pháp</a:t>
            </a:r>
          </a:p>
          <a:p>
            <a:pPr>
              <a:lnSpc>
                <a:spcPct val="80000"/>
              </a:lnSpc>
              <a:buNone/>
            </a:pPr>
            <a:r>
              <a:rPr lang="en-US" smtClean="0">
                <a:solidFill>
                  <a:schemeClr val="tx2">
                    <a:lumMod val="75000"/>
                  </a:schemeClr>
                </a:solidFill>
              </a:rPr>
              <a:t>&lt;head&gt;</a:t>
            </a:r>
          </a:p>
          <a:p>
            <a:pPr>
              <a:lnSpc>
                <a:spcPct val="80000"/>
              </a:lnSpc>
              <a:buNone/>
            </a:pPr>
            <a:r>
              <a:rPr lang="en-US" smtClean="0">
                <a:solidFill>
                  <a:schemeClr val="tx2">
                    <a:lumMod val="75000"/>
                  </a:schemeClr>
                </a:solidFill>
              </a:rPr>
              <a:t>	</a:t>
            </a:r>
            <a:r>
              <a:rPr lang="en-US" smtClean="0">
                <a:solidFill>
                  <a:srgbClr val="FF0000"/>
                </a:solidFill>
              </a:rPr>
              <a:t>&lt;style </a:t>
            </a:r>
            <a:r>
              <a:rPr lang="en-US" smtClean="0">
                <a:solidFill>
                  <a:schemeClr val="tx2">
                    <a:lumMod val="75000"/>
                  </a:schemeClr>
                </a:solidFill>
              </a:rPr>
              <a:t>type=“text/css”  media="all | print | screen" &gt;</a:t>
            </a:r>
          </a:p>
          <a:p>
            <a:pPr>
              <a:lnSpc>
                <a:spcPct val="80000"/>
              </a:lnSpc>
              <a:buNone/>
            </a:pPr>
            <a:r>
              <a:rPr lang="en-US" smtClean="0">
                <a:solidFill>
                  <a:schemeClr val="tx2">
                    <a:lumMod val="75000"/>
                  </a:schemeClr>
                </a:solidFill>
              </a:rPr>
              <a:t>		@import url(</a:t>
            </a:r>
            <a:r>
              <a:rPr lang="en-US" smtClean="0">
                <a:solidFill>
                  <a:srgbClr val="FF0000"/>
                </a:solidFill>
              </a:rPr>
              <a:t>URL</a:t>
            </a:r>
            <a:r>
              <a:rPr lang="en-US" smtClean="0">
                <a:solidFill>
                  <a:schemeClr val="tx2">
                    <a:lumMod val="75000"/>
                  </a:schemeClr>
                </a:solidFill>
              </a:rPr>
              <a:t>);</a:t>
            </a:r>
          </a:p>
          <a:p>
            <a:pPr>
              <a:lnSpc>
                <a:spcPct val="80000"/>
              </a:lnSpc>
              <a:buNone/>
            </a:pPr>
            <a:r>
              <a:rPr lang="en-US" smtClean="0">
                <a:solidFill>
                  <a:schemeClr val="tx2">
                    <a:lumMod val="75000"/>
                  </a:schemeClr>
                </a:solidFill>
              </a:rPr>
              <a:t>	</a:t>
            </a:r>
            <a:r>
              <a:rPr lang="en-US" smtClean="0">
                <a:solidFill>
                  <a:srgbClr val="FF0000"/>
                </a:solidFill>
              </a:rPr>
              <a:t>&lt;/style&gt;</a:t>
            </a:r>
          </a:p>
          <a:p>
            <a:pPr>
              <a:lnSpc>
                <a:spcPct val="80000"/>
              </a:lnSpc>
              <a:buNone/>
            </a:pPr>
            <a:r>
              <a:rPr lang="en-US" smtClean="0">
                <a:solidFill>
                  <a:schemeClr val="tx2">
                    <a:lumMod val="75000"/>
                  </a:schemeClr>
                </a:solidFill>
              </a:rPr>
              <a:t>&lt;/head&gt;</a:t>
            </a:r>
          </a:p>
        </p:txBody>
      </p:sp>
      <p:sp>
        <p:nvSpPr>
          <p:cNvPr id="4" name="Rectangle 3"/>
          <p:cNvSpPr>
            <a:spLocks noChangeArrowheads="1"/>
          </p:cNvSpPr>
          <p:nvPr/>
        </p:nvSpPr>
        <p:spPr bwMode="auto">
          <a:xfrm>
            <a:off x="558457" y="3041650"/>
            <a:ext cx="6311900" cy="1062038"/>
          </a:xfrm>
          <a:prstGeom prst="rect">
            <a:avLst/>
          </a:prstGeom>
          <a:solidFill>
            <a:srgbClr val="FFFFCC">
              <a:alpha val="20000"/>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5" name="Rectangle 10"/>
          <p:cNvSpPr>
            <a:spLocks noChangeArrowheads="1"/>
          </p:cNvSpPr>
          <p:nvPr/>
        </p:nvSpPr>
        <p:spPr bwMode="auto">
          <a:xfrm>
            <a:off x="558457" y="4758120"/>
            <a:ext cx="6308725" cy="1423988"/>
          </a:xfrm>
          <a:prstGeom prst="rect">
            <a:avLst/>
          </a:prstGeom>
          <a:solidFill>
            <a:srgbClr val="FFFFCC">
              <a:alpha val="20000"/>
            </a:srgbClr>
          </a:solidFill>
          <a:ln w="9525" algn="ctr">
            <a:solidFill>
              <a:srgbClr val="FFC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External Style Sheet</a:t>
            </a:r>
            <a:endParaRPr lang="en-US"/>
          </a:p>
        </p:txBody>
      </p:sp>
      <p:sp>
        <p:nvSpPr>
          <p:cNvPr id="4" name="Rectangle 4"/>
          <p:cNvSpPr txBox="1">
            <a:spLocks noChangeArrowheads="1"/>
          </p:cNvSpPr>
          <p:nvPr/>
        </p:nvSpPr>
        <p:spPr bwMode="auto">
          <a:xfrm>
            <a:off x="685800" y="1776413"/>
            <a:ext cx="3810000" cy="390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sz="1800" b="0" i="0" u="none" strike="noStrike" kern="0" cap="none" spc="0" normalizeH="0" baseline="0" noProof="0" smtClean="0">
                <a:ln>
                  <a:noFill/>
                </a:ln>
                <a:solidFill>
                  <a:schemeClr val="tx1"/>
                </a:solidFill>
                <a:effectLst/>
                <a:uLnTx/>
                <a:uFillTx/>
                <a:latin typeface="+mn-lt"/>
                <a:ea typeface="+mn-ea"/>
                <a:cs typeface="+mn-cs"/>
              </a:rPr>
              <a:t>Trong tập tin </a:t>
            </a:r>
            <a:r>
              <a:rPr kumimoji="0" lang="en-US" sz="1800" b="1" i="0" u="none" strike="noStrike" kern="0" cap="none" spc="0" normalizeH="0" baseline="0" noProof="0" smtClean="0">
                <a:ln>
                  <a:noFill/>
                </a:ln>
                <a:solidFill>
                  <a:schemeClr val="tx1"/>
                </a:solidFill>
                <a:effectLst/>
                <a:uLnTx/>
                <a:uFillTx/>
                <a:latin typeface="+mn-lt"/>
                <a:ea typeface="+mn-ea"/>
                <a:cs typeface="+mn-cs"/>
              </a:rPr>
              <a:t>MyStyle.CSS</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H2 </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    FONT-WEIGHT: bold;</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    FONT-SIZE: 16pt;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    COLOR: white;</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    FONT-STYLE: italic;</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    FONT-FAMILY: Arial;</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FF0000"/>
                </a:solidFill>
                <a:effectLst/>
                <a:uLnTx/>
                <a:uFillTx/>
                <a:latin typeface="Courier New" pitchFamily="49" charset="0"/>
                <a:ea typeface="+mn-ea"/>
                <a:cs typeface="Courier New" pitchFamily="49" charset="0"/>
              </a:rPr>
              <a:t>    BACKGROUND-COLOR: red;</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    font-color: white</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smtClean="0">
                <a:ln>
                  <a:noFill/>
                </a:ln>
                <a:solidFill>
                  <a:srgbClr val="3333FF"/>
                </a:solidFill>
                <a:effectLst/>
                <a:uLnTx/>
                <a:uFillTx/>
                <a:latin typeface="Courier New" pitchFamily="49" charset="0"/>
                <a:ea typeface="+mn-ea"/>
                <a:cs typeface="Courier New" pitchFamily="49" charset="0"/>
              </a:rPr>
              <a:t>}</a:t>
            </a:r>
          </a:p>
        </p:txBody>
      </p:sp>
      <p:sp>
        <p:nvSpPr>
          <p:cNvPr id="5" name="Rectangle 5"/>
          <p:cNvSpPr txBox="1">
            <a:spLocks noChangeArrowheads="1"/>
          </p:cNvSpPr>
          <p:nvPr/>
        </p:nvSpPr>
        <p:spPr bwMode="auto">
          <a:xfrm>
            <a:off x="4651375" y="1776413"/>
            <a:ext cx="3810000" cy="390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sz="1800" b="0" i="0" u="none" strike="noStrike" kern="0" cap="none" spc="0" normalizeH="0" baseline="0" noProof="0" dirty="0" err="1" smtClean="0">
                <a:ln>
                  <a:noFill/>
                </a:ln>
                <a:solidFill>
                  <a:schemeClr val="tx1"/>
                </a:solidFill>
                <a:effectLst/>
                <a:uLnTx/>
                <a:uFillTx/>
                <a:latin typeface="+mn-lt"/>
                <a:ea typeface="+mn-ea"/>
                <a:cs typeface="+mn-cs"/>
              </a:rPr>
              <a:t>Trong</a:t>
            </a:r>
            <a:r>
              <a:rPr kumimoji="0" lang="en-US" sz="1800" b="0" i="0" u="none" strike="noStrike" kern="0" cap="none" spc="0" normalizeH="0" baseline="0" noProof="0" dirty="0" smtClean="0">
                <a:ln>
                  <a:noFill/>
                </a:ln>
                <a:solidFill>
                  <a:schemeClr val="tx1"/>
                </a:solidFill>
                <a:effectLst/>
                <a:uLnTx/>
                <a:uFillTx/>
                <a:latin typeface="+mn-lt"/>
                <a:ea typeface="+mn-ea"/>
                <a:cs typeface="+mn-cs"/>
              </a:rPr>
              <a:t> </a:t>
            </a:r>
            <a:r>
              <a:rPr kumimoji="0" lang="en-US" sz="1800" b="0" i="0" u="none" strike="noStrike" kern="0" cap="none" spc="0" normalizeH="0" baseline="0" noProof="0" dirty="0" err="1" smtClean="0">
                <a:ln>
                  <a:noFill/>
                </a:ln>
                <a:solidFill>
                  <a:schemeClr val="tx1"/>
                </a:solidFill>
                <a:effectLst/>
                <a:uLnTx/>
                <a:uFillTx/>
                <a:latin typeface="+mn-lt"/>
                <a:ea typeface="+mn-ea"/>
                <a:cs typeface="+mn-cs"/>
              </a:rPr>
              <a:t>trang</a:t>
            </a:r>
            <a:r>
              <a:rPr kumimoji="0" lang="en-US" sz="1800" b="0" i="0" u="none" strike="noStrike" kern="0" cap="none" spc="0" normalizeH="0" baseline="0" noProof="0" dirty="0" smtClean="0">
                <a:ln>
                  <a:noFill/>
                </a:ln>
                <a:solidFill>
                  <a:schemeClr val="tx1"/>
                </a:solidFill>
                <a:effectLst/>
                <a:uLnTx/>
                <a:uFillTx/>
                <a:latin typeface="+mn-lt"/>
                <a:ea typeface="+mn-ea"/>
                <a:cs typeface="+mn-cs"/>
              </a:rPr>
              <a:t> Web : </a:t>
            </a:r>
            <a:r>
              <a:rPr kumimoji="0" lang="en-US" sz="1800" b="1" i="0" u="none" strike="noStrike" kern="0" cap="none" spc="0" normalizeH="0" baseline="0" noProof="0" dirty="0" smtClean="0">
                <a:ln>
                  <a:noFill/>
                </a:ln>
                <a:solidFill>
                  <a:schemeClr val="tx1"/>
                </a:solidFill>
                <a:effectLst/>
                <a:uLnTx/>
                <a:uFillTx/>
                <a:latin typeface="+mn-lt"/>
                <a:ea typeface="+mn-ea"/>
                <a:cs typeface="+mn-cs"/>
              </a:rPr>
              <a:t>demo.htm</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&lt;html&gt;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rgbClr val="3333FF"/>
                </a:solidFill>
                <a:effectLst/>
                <a:uLnTx/>
                <a:uFillTx/>
                <a:latin typeface="Courier New" pitchFamily="49" charset="0"/>
                <a:ea typeface="+mn-ea"/>
                <a:cs typeface="Courier New" pitchFamily="49" charset="0"/>
              </a:rPr>
              <a:t>&lt;head&gt;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&lt;title&gt;Cass………&lt;/title&gt;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US" b="1" i="0" u="none" strike="noStrike" kern="0" cap="none" spc="0" normalizeH="0" baseline="0" noProof="0" dirty="0" smtClean="0">
                <a:ln>
                  <a:noFill/>
                </a:ln>
                <a:solidFill>
                  <a:srgbClr val="3333FF"/>
                </a:solidFill>
                <a:effectLst/>
                <a:uLnTx/>
                <a:uFillTx/>
                <a:latin typeface="Courier New" pitchFamily="49" charset="0"/>
                <a:ea typeface="+mn-ea"/>
                <a:cs typeface="Courier New" pitchFamily="49" charset="0"/>
              </a:rPr>
              <a:t>&lt;link </a:t>
            </a:r>
            <a:r>
              <a:rPr kumimoji="0" lang="en-US" b="1" i="0" u="none" strike="noStrike" kern="0" cap="none" spc="0" normalizeH="0" baseline="0" noProof="0" dirty="0" smtClean="0">
                <a:ln>
                  <a:noFill/>
                </a:ln>
                <a:solidFill>
                  <a:srgbClr val="FF9933"/>
                </a:solidFill>
                <a:effectLst/>
                <a:uLnTx/>
                <a:uFillTx/>
                <a:latin typeface="Courier New" pitchFamily="49" charset="0"/>
                <a:ea typeface="+mn-ea"/>
                <a:cs typeface="Courier New" pitchFamily="49" charset="0"/>
              </a:rPr>
              <a:t>HREF="MyStyle.css"</a:t>
            </a:r>
            <a:r>
              <a:rPr kumimoji="0" lang="en-US" b="1" i="0" u="none" strike="noStrike" kern="0" cap="none" spc="0" normalizeH="0" baseline="0" noProof="0" dirty="0" smtClean="0">
                <a:ln>
                  <a:noFill/>
                </a:ln>
                <a:solidFill>
                  <a:srgbClr val="3333FF"/>
                </a:solidFill>
                <a:effectLst/>
                <a:uLnTx/>
                <a:uFillTx/>
                <a:latin typeface="Courier New" pitchFamily="49" charset="0"/>
                <a:ea typeface="+mn-ea"/>
                <a:cs typeface="Courier New" pitchFamily="49" charset="0"/>
              </a:rPr>
              <a:t> REL="</a:t>
            </a:r>
            <a:r>
              <a:rPr kumimoji="0" lang="en-US" b="1" i="0" u="none" strike="noStrike" kern="0" cap="none" spc="0" normalizeH="0" baseline="0" noProof="0" dirty="0" err="1" smtClean="0">
                <a:ln>
                  <a:noFill/>
                </a:ln>
                <a:solidFill>
                  <a:srgbClr val="3333FF"/>
                </a:solidFill>
                <a:effectLst/>
                <a:uLnTx/>
                <a:uFillTx/>
                <a:latin typeface="Courier New" pitchFamily="49" charset="0"/>
                <a:ea typeface="+mn-ea"/>
                <a:cs typeface="Courier New" pitchFamily="49" charset="0"/>
              </a:rPr>
              <a:t>stylesheet</a:t>
            </a:r>
            <a:r>
              <a:rPr kumimoji="0" lang="en-US" b="1" i="0" u="none" strike="noStrike" kern="0" cap="none" spc="0" normalizeH="0" baseline="0" noProof="0" dirty="0" smtClean="0">
                <a:ln>
                  <a:noFill/>
                </a:ln>
                <a:solidFill>
                  <a:srgbClr val="3333FF"/>
                </a:solidFill>
                <a:effectLst/>
                <a:uLnTx/>
                <a:uFillTx/>
                <a:latin typeface="Courier New" pitchFamily="49" charset="0"/>
                <a:ea typeface="+mn-ea"/>
                <a:cs typeface="Courier New" pitchFamily="49" charset="0"/>
              </a:rPr>
              <a:t>" &gt;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rgbClr val="3333FF"/>
                </a:solidFill>
                <a:effectLst/>
                <a:uLnTx/>
                <a:uFillTx/>
                <a:latin typeface="Courier New" pitchFamily="49" charset="0"/>
                <a:ea typeface="+mn-ea"/>
                <a:cs typeface="Courier New" pitchFamily="49" charset="0"/>
              </a:rPr>
              <a:t>&lt;/head&gt;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&lt;body&gt;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1"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	&lt;h2&gt;This is an H2 &lt;/h2&gt;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&lt;/body&gt;</a:t>
            </a:r>
          </a:p>
          <a:p>
            <a:pPr marL="228600" marR="0" lvl="0" indent="-228600" algn="l" defTabSz="914400" rtl="0" eaLnBrk="1" fontAlgn="base" latinLnBrk="0" hangingPunct="1">
              <a:lnSpc>
                <a:spcPct val="80000"/>
              </a:lnSpc>
              <a:spcBef>
                <a:spcPct val="35000"/>
              </a:spcBef>
              <a:spcAft>
                <a:spcPct val="15000"/>
              </a:spcAft>
              <a:buClr>
                <a:srgbClr val="6CA6B8"/>
              </a:buClr>
              <a:buSzTx/>
              <a:buFont typeface="Wingdings" pitchFamily="2" charset="2"/>
              <a:buNone/>
              <a:tabLst/>
              <a:defRPr/>
            </a:pPr>
            <a:r>
              <a:rPr kumimoji="0" lang="en-US" b="0" i="0" u="none" strike="noStrike" kern="0" cap="none" spc="0" normalizeH="0" baseline="0" noProof="0" dirty="0" smtClean="0">
                <a:ln>
                  <a:noFill/>
                </a:ln>
                <a:solidFill>
                  <a:schemeClr val="tx1"/>
                </a:solidFill>
                <a:effectLst/>
                <a:uLnTx/>
                <a:uFillTx/>
                <a:latin typeface="Courier New" pitchFamily="49" charset="0"/>
                <a:ea typeface="+mn-ea"/>
                <a:cs typeface="Courier New" pitchFamily="49" charset="0"/>
              </a:rPr>
              <a:t>&lt;/html&gt;</a:t>
            </a:r>
          </a:p>
        </p:txBody>
      </p:sp>
      <p:pic>
        <p:nvPicPr>
          <p:cNvPr id="6" name="Picture 6"/>
          <p:cNvPicPr>
            <a:picLocks noChangeAspect="1" noChangeArrowheads="1"/>
          </p:cNvPicPr>
          <p:nvPr/>
        </p:nvPicPr>
        <p:blipFill>
          <a:blip r:embed="rId2"/>
          <a:srcRect/>
          <a:stretch>
            <a:fillRect/>
          </a:stretch>
        </p:blipFill>
        <p:spPr bwMode="auto">
          <a:xfrm>
            <a:off x="6308124" y="4646443"/>
            <a:ext cx="2392898" cy="20262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So sánh, Đánh giá</a:t>
            </a:r>
            <a:endParaRPr lang="en-US"/>
          </a:p>
        </p:txBody>
      </p:sp>
      <p:graphicFrame>
        <p:nvGraphicFramePr>
          <p:cNvPr id="4" name="Content Placeholder 3"/>
          <p:cNvGraphicFramePr>
            <a:graphicFrameLocks noGrp="1"/>
          </p:cNvGraphicFramePr>
          <p:nvPr>
            <p:ph idx="1"/>
          </p:nvPr>
        </p:nvGraphicFramePr>
        <p:xfrm>
          <a:off x="248356" y="1494188"/>
          <a:ext cx="8647288" cy="4460240"/>
        </p:xfrm>
        <a:graphic>
          <a:graphicData uri="http://schemas.openxmlformats.org/drawingml/2006/table">
            <a:tbl>
              <a:tblPr firstRow="1" bandRow="1">
                <a:tableStyleId>{5C22544A-7EE6-4342-B048-85BDC9FD1C3A}</a:tableStyleId>
              </a:tblPr>
              <a:tblGrid>
                <a:gridCol w="1365955"/>
                <a:gridCol w="2427111"/>
                <a:gridCol w="2427111"/>
                <a:gridCol w="2427111"/>
              </a:tblGrid>
              <a:tr h="370840">
                <a:tc>
                  <a:txBody>
                    <a:bodyPr/>
                    <a:lstStyle/>
                    <a:p>
                      <a:endParaRPr lang="en-US"/>
                    </a:p>
                  </a:txBody>
                  <a:tcPr/>
                </a:tc>
                <a:tc>
                  <a:txBody>
                    <a:bodyPr/>
                    <a:lstStyle/>
                    <a:p>
                      <a:pPr algn="ctr"/>
                      <a:r>
                        <a:rPr lang="en-US" sz="1400" smtClean="0"/>
                        <a:t>Inline Style</a:t>
                      </a:r>
                      <a:r>
                        <a:rPr lang="en-US" sz="1400" baseline="0" smtClean="0"/>
                        <a:t> Sheet</a:t>
                      </a:r>
                      <a:endParaRPr lang="en-US" sz="1400"/>
                    </a:p>
                  </a:txBody>
                  <a:tcPr/>
                </a:tc>
                <a:tc>
                  <a:txBody>
                    <a:bodyPr/>
                    <a:lstStyle/>
                    <a:p>
                      <a:pPr algn="ctr"/>
                      <a:r>
                        <a:rPr lang="en-US" sz="1400" smtClean="0"/>
                        <a:t>Embedding Style Sheet</a:t>
                      </a:r>
                      <a:endParaRPr lang="en-US" sz="1400"/>
                    </a:p>
                  </a:txBody>
                  <a:tcPr/>
                </a:tc>
                <a:tc>
                  <a:txBody>
                    <a:bodyPr/>
                    <a:lstStyle/>
                    <a:p>
                      <a:pPr algn="ctr"/>
                      <a:r>
                        <a:rPr lang="en-US" sz="1400" smtClean="0"/>
                        <a:t>External Style</a:t>
                      </a:r>
                      <a:r>
                        <a:rPr lang="en-US" sz="1400" baseline="0" smtClean="0"/>
                        <a:t> Sheet</a:t>
                      </a:r>
                      <a:endParaRPr lang="en-US" sz="1400"/>
                    </a:p>
                  </a:txBody>
                  <a:tcPr/>
                </a:tc>
              </a:tr>
              <a:tr h="370840">
                <a:tc>
                  <a:txBody>
                    <a:bodyPr/>
                    <a:lstStyle/>
                    <a:p>
                      <a:r>
                        <a:rPr lang="en-US" sz="1600" smtClean="0"/>
                        <a:t>Khai</a:t>
                      </a:r>
                      <a:r>
                        <a:rPr lang="en-US" sz="1600" baseline="0" smtClean="0"/>
                        <a:t> báo</a:t>
                      </a:r>
                      <a:endParaRPr lang="en-US" sz="1600"/>
                    </a:p>
                  </a:txBody>
                  <a:tcPr/>
                </a:tc>
                <a:tc>
                  <a:txBody>
                    <a:bodyPr/>
                    <a:lstStyle/>
                    <a:p>
                      <a:pPr algn="ctr"/>
                      <a:r>
                        <a:rPr lang="en-US" sz="1600" smtClean="0"/>
                        <a:t>Kiểu</a:t>
                      </a:r>
                      <a:r>
                        <a:rPr lang="en-US" sz="1600" baseline="0" smtClean="0"/>
                        <a:t> 1</a:t>
                      </a:r>
                      <a:endParaRPr lang="en-US" sz="1600"/>
                    </a:p>
                  </a:txBody>
                  <a:tcPr/>
                </a:tc>
                <a:tc>
                  <a:txBody>
                    <a:bodyPr/>
                    <a:lstStyle/>
                    <a:p>
                      <a:pPr algn="ctr"/>
                      <a:r>
                        <a:rPr lang="en-US" sz="1600" smtClean="0"/>
                        <a:t>Kiểu</a:t>
                      </a:r>
                      <a:r>
                        <a:rPr lang="en-US" sz="1600" baseline="0" smtClean="0"/>
                        <a:t> 2</a:t>
                      </a:r>
                      <a:endParaRPr lang="en-US" sz="1600"/>
                    </a:p>
                  </a:txBody>
                  <a:tcPr/>
                </a:tc>
                <a:tc>
                  <a:txBody>
                    <a:bodyPr/>
                    <a:lstStyle/>
                    <a:p>
                      <a:pPr algn="ctr"/>
                      <a:r>
                        <a:rPr lang="en-US" sz="1600" smtClean="0"/>
                        <a:t>Kiểu</a:t>
                      </a:r>
                      <a:r>
                        <a:rPr lang="en-US" sz="1600" baseline="0" smtClean="0"/>
                        <a:t> 2</a:t>
                      </a:r>
                      <a:endParaRPr lang="en-US" sz="1600"/>
                    </a:p>
                  </a:txBody>
                  <a:tcPr/>
                </a:tc>
              </a:tr>
              <a:tr h="370840">
                <a:tc>
                  <a:txBody>
                    <a:bodyPr/>
                    <a:lstStyle/>
                    <a:p>
                      <a:r>
                        <a:rPr lang="en-US" sz="1600" smtClean="0"/>
                        <a:t>Cú</a:t>
                      </a:r>
                      <a:r>
                        <a:rPr lang="en-US" sz="1600" baseline="0" smtClean="0"/>
                        <a:t> pháp</a:t>
                      </a:r>
                      <a:endParaRPr lang="en-US" sz="16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smtClean="0">
                          <a:ln>
                            <a:noFill/>
                          </a:ln>
                          <a:solidFill>
                            <a:schemeClr val="tx1"/>
                          </a:solidFill>
                          <a:effectLst/>
                          <a:latin typeface="Arial" charset="0"/>
                          <a:cs typeface="Arial" charset="0"/>
                        </a:rPr>
                        <a:t>&lt;p </a:t>
                      </a:r>
                      <a:r>
                        <a:rPr kumimoji="0" lang="en-US" sz="1400" b="0" i="0" u="none" strike="noStrike" cap="none" normalizeH="0" baseline="0" smtClean="0">
                          <a:ln>
                            <a:noFill/>
                          </a:ln>
                          <a:solidFill>
                            <a:srgbClr val="FF0000"/>
                          </a:solidFill>
                          <a:effectLst/>
                          <a:latin typeface="Arial" charset="0"/>
                          <a:cs typeface="Arial" charset="0"/>
                        </a:rPr>
                        <a:t>style=“</a:t>
                      </a:r>
                      <a:r>
                        <a:rPr kumimoji="0" lang="en-US" sz="1400" b="0" i="0" u="none" strike="noStrike" cap="none" normalizeH="0" baseline="0" smtClean="0">
                          <a:ln>
                            <a:noFill/>
                          </a:ln>
                          <a:solidFill>
                            <a:schemeClr val="tx2">
                              <a:lumMod val="75000"/>
                            </a:schemeClr>
                          </a:solidFill>
                          <a:effectLst/>
                          <a:latin typeface="Arial" charset="0"/>
                          <a:cs typeface="Arial" charset="0"/>
                        </a:rPr>
                        <a:t>color:red;</a:t>
                      </a:r>
                      <a:r>
                        <a:rPr kumimoji="0" lang="en-US" sz="1400" b="0" i="0" u="none" strike="noStrike" cap="none" normalizeH="0" baseline="0" smtClean="0">
                          <a:ln>
                            <a:noFill/>
                          </a:ln>
                          <a:solidFill>
                            <a:srgbClr val="FF0000"/>
                          </a:solidFill>
                          <a:effectLst/>
                          <a:latin typeface="Arial" charset="0"/>
                          <a:cs typeface="Arial" charset="0"/>
                        </a:rPr>
                        <a:t>”</a:t>
                      </a:r>
                      <a:r>
                        <a:rPr kumimoji="0" lang="en-US" sz="1400" b="0" i="0" u="none" strike="noStrike" cap="none" normalizeH="0" baseline="0" smtClean="0">
                          <a:ln>
                            <a:noFill/>
                          </a:ln>
                          <a:solidFill>
                            <a:schemeClr val="tx1"/>
                          </a:solidFill>
                          <a:effectLst/>
                          <a:latin typeface="Arial" charset="0"/>
                          <a:cs typeface="Arial" charset="0"/>
                        </a:rPr>
                        <a:t>&gt;</a:t>
                      </a:r>
                      <a:br>
                        <a:rPr kumimoji="0" lang="en-US" sz="1400" b="0" i="0" u="none" strike="noStrike" cap="none" normalizeH="0" baseline="0" smtClean="0">
                          <a:ln>
                            <a:noFill/>
                          </a:ln>
                          <a:solidFill>
                            <a:schemeClr val="tx1"/>
                          </a:solidFill>
                          <a:effectLst/>
                          <a:latin typeface="Arial" charset="0"/>
                          <a:cs typeface="Arial" charset="0"/>
                        </a:rPr>
                      </a:br>
                      <a:r>
                        <a:rPr kumimoji="0" lang="en-US" sz="1400" b="0" i="0" u="none" strike="noStrike" cap="none" normalizeH="0" baseline="0" smtClean="0">
                          <a:ln>
                            <a:noFill/>
                          </a:ln>
                          <a:solidFill>
                            <a:schemeClr val="tx1"/>
                          </a:solidFill>
                          <a:effectLst/>
                          <a:latin typeface="Arial" charset="0"/>
                          <a:cs typeface="Arial" charset="0"/>
                        </a:rPr>
                        <a:t> </a:t>
                      </a:r>
                      <a:r>
                        <a:rPr kumimoji="0" lang="en-US" sz="1400" b="0" i="0" u="none" strike="noStrike" cap="none" normalizeH="0" baseline="0" smtClean="0">
                          <a:ln>
                            <a:noFill/>
                          </a:ln>
                          <a:solidFill>
                            <a:srgbClr val="FF0000"/>
                          </a:solidFill>
                          <a:effectLst/>
                          <a:latin typeface="Arial" charset="0"/>
                          <a:cs typeface="Arial" charset="0"/>
                        </a:rPr>
                        <a:t>   </a:t>
                      </a:r>
                      <a:r>
                        <a:rPr kumimoji="0" lang="en-US" sz="1400" b="0" i="0" u="none" strike="noStrike" cap="none" normalizeH="0" baseline="0" smtClean="0">
                          <a:ln>
                            <a:noFill/>
                          </a:ln>
                          <a:solidFill>
                            <a:schemeClr val="tx1"/>
                          </a:solidFill>
                          <a:effectLst/>
                          <a:latin typeface="Arial" charset="0"/>
                          <a:cs typeface="Arial" charset="0"/>
                        </a:rPr>
                        <a:t>Test</a:t>
                      </a:r>
                      <a:br>
                        <a:rPr kumimoji="0" lang="en-US" sz="1400" b="0" i="0" u="none" strike="noStrike" cap="none" normalizeH="0" baseline="0" smtClean="0">
                          <a:ln>
                            <a:noFill/>
                          </a:ln>
                          <a:solidFill>
                            <a:schemeClr val="tx1"/>
                          </a:solidFill>
                          <a:effectLst/>
                          <a:latin typeface="Arial" charset="0"/>
                          <a:cs typeface="Arial" charset="0"/>
                        </a:rPr>
                      </a:br>
                      <a:r>
                        <a:rPr kumimoji="0" lang="en-US" sz="1400" b="0" i="0" u="none" strike="noStrike" cap="none" normalizeH="0" baseline="0" smtClean="0">
                          <a:ln>
                            <a:noFill/>
                          </a:ln>
                          <a:solidFill>
                            <a:schemeClr val="tx1"/>
                          </a:solidFill>
                          <a:effectLst/>
                          <a:latin typeface="Arial" charset="0"/>
                          <a:cs typeface="Arial" charset="0"/>
                        </a:rPr>
                        <a:t>&lt;/p&gt;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smtClean="0">
                          <a:ln>
                            <a:noFill/>
                          </a:ln>
                          <a:solidFill>
                            <a:srgbClr val="FF0000"/>
                          </a:solidFill>
                          <a:effectLst/>
                          <a:latin typeface="Arial" charset="0"/>
                          <a:cs typeface="Arial" charset="0"/>
                        </a:rPr>
                        <a:t>&lt;style type=“text/css”&gt;</a:t>
                      </a:r>
                      <a:br>
                        <a:rPr kumimoji="0" lang="en-US" sz="1400" b="0" i="0" u="none" strike="noStrike" cap="none" normalizeH="0" baseline="0" smtClean="0">
                          <a:ln>
                            <a:noFill/>
                          </a:ln>
                          <a:solidFill>
                            <a:srgbClr val="FF0000"/>
                          </a:solidFill>
                          <a:effectLst/>
                          <a:latin typeface="Arial" charset="0"/>
                          <a:cs typeface="Arial" charset="0"/>
                        </a:rPr>
                      </a:br>
                      <a:r>
                        <a:rPr kumimoji="0" lang="en-US" sz="1400" b="0" i="0" u="none" strike="noStrike" cap="none" normalizeH="0" baseline="0" smtClean="0">
                          <a:ln>
                            <a:noFill/>
                          </a:ln>
                          <a:solidFill>
                            <a:schemeClr val="tx2">
                              <a:lumMod val="75000"/>
                            </a:schemeClr>
                          </a:solidFill>
                          <a:effectLst/>
                          <a:latin typeface="Arial" charset="0"/>
                          <a:cs typeface="Arial" charset="0"/>
                        </a:rPr>
                        <a:t>       .TieuDe1{color: red;}</a:t>
                      </a:r>
                      <a:br>
                        <a:rPr kumimoji="0" lang="en-US" sz="1400" b="0" i="0" u="none" strike="noStrike" cap="none" normalizeH="0" baseline="0" smtClean="0">
                          <a:ln>
                            <a:noFill/>
                          </a:ln>
                          <a:solidFill>
                            <a:schemeClr val="tx2">
                              <a:lumMod val="75000"/>
                            </a:schemeClr>
                          </a:solidFill>
                          <a:effectLst/>
                          <a:latin typeface="Arial" charset="0"/>
                          <a:cs typeface="Arial" charset="0"/>
                        </a:rPr>
                      </a:br>
                      <a:r>
                        <a:rPr kumimoji="0" lang="en-US" sz="1400" b="0" i="0" u="none" strike="noStrike" cap="none" normalizeH="0" baseline="0" smtClean="0">
                          <a:ln>
                            <a:noFill/>
                          </a:ln>
                          <a:solidFill>
                            <a:srgbClr val="FF0000"/>
                          </a:solidFill>
                          <a:effectLst/>
                          <a:latin typeface="Arial" charset="0"/>
                          <a:cs typeface="Arial" charset="0"/>
                        </a:rPr>
                        <a:t>&lt;/style&gt;</a:t>
                      </a:r>
                    </a:p>
                    <a:p>
                      <a:r>
                        <a:rPr lang="en-US" sz="1400" smtClean="0"/>
                        <a:t>&lt;p class=“TieuDe1”&gt;</a:t>
                      </a:r>
                    </a:p>
                    <a:p>
                      <a:r>
                        <a:rPr lang="en-US" sz="1400" smtClean="0"/>
                        <a:t>      Test</a:t>
                      </a:r>
                      <a:br>
                        <a:rPr lang="en-US" sz="1400" smtClean="0"/>
                      </a:br>
                      <a:r>
                        <a:rPr lang="en-US" sz="1400" smtClean="0"/>
                        <a:t>&lt;/p&gt;</a:t>
                      </a:r>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cap="none" normalizeH="0" baseline="0" smtClean="0">
                          <a:ln>
                            <a:noFill/>
                          </a:ln>
                          <a:solidFill>
                            <a:srgbClr val="FF0000"/>
                          </a:solidFill>
                          <a:effectLst/>
                          <a:latin typeface="Arial" charset="0"/>
                          <a:cs typeface="Arial" charset="0"/>
                        </a:rPr>
                        <a:t>&lt;link rel=“stylesheet “ href=“</a:t>
                      </a:r>
                      <a:r>
                        <a:rPr kumimoji="0" lang="en-US" sz="1400" b="0" i="0" u="none" strike="noStrike" cap="none" normalizeH="0" baseline="0" smtClean="0">
                          <a:ln>
                            <a:noFill/>
                          </a:ln>
                          <a:solidFill>
                            <a:schemeClr val="tx2">
                              <a:lumMod val="75000"/>
                            </a:schemeClr>
                          </a:solidFill>
                          <a:effectLst/>
                          <a:latin typeface="Arial" charset="0"/>
                          <a:cs typeface="Arial" charset="0"/>
                        </a:rPr>
                        <a:t>main.css</a:t>
                      </a:r>
                      <a:r>
                        <a:rPr kumimoji="0" lang="en-US" sz="1400" b="0" i="0" u="none" strike="noStrike" cap="none" normalizeH="0" baseline="0" smtClean="0">
                          <a:ln>
                            <a:noFill/>
                          </a:ln>
                          <a:solidFill>
                            <a:srgbClr val="FF0000"/>
                          </a:solidFill>
                          <a:effectLst/>
                          <a:latin typeface="Arial" charset="0"/>
                          <a:cs typeface="Arial" charset="0"/>
                        </a:rPr>
                        <a:t>” /&gt;</a:t>
                      </a:r>
                      <a:endParaRPr kumimoji="0" lang="en-US" sz="1600" b="0" i="0" u="none" strike="noStrike" cap="none" normalizeH="0" baseline="0" smtClean="0">
                        <a:ln>
                          <a:noFill/>
                        </a:ln>
                        <a:solidFill>
                          <a:srgbClr val="FF0000"/>
                        </a:solidFill>
                        <a:effectLst/>
                        <a:latin typeface="Arial" charset="0"/>
                        <a:cs typeface="Arial" charset="0"/>
                      </a:endParaRPr>
                    </a:p>
                    <a:p>
                      <a:endParaRPr lang="en-US" sz="1600" smtClean="0"/>
                    </a:p>
                    <a:p>
                      <a:r>
                        <a:rPr lang="en-US" sz="1400" smtClean="0"/>
                        <a:t>&lt;p class=“TieuDe1”&gt;</a:t>
                      </a:r>
                    </a:p>
                    <a:p>
                      <a:r>
                        <a:rPr lang="en-US" sz="1400" smtClean="0"/>
                        <a:t>      Test</a:t>
                      </a:r>
                      <a:br>
                        <a:rPr lang="en-US" sz="1400" smtClean="0"/>
                      </a:br>
                      <a:r>
                        <a:rPr lang="en-US" sz="1400" smtClean="0"/>
                        <a:t>&lt;/p&gt;</a:t>
                      </a:r>
                    </a:p>
                  </a:txBody>
                  <a:tcPr/>
                </a:tc>
              </a:tr>
              <a:tr h="370840">
                <a:tc>
                  <a:txBody>
                    <a:bodyPr/>
                    <a:lstStyle/>
                    <a:p>
                      <a:r>
                        <a:rPr lang="en-US" sz="1600" smtClean="0"/>
                        <a:t>Ưu</a:t>
                      </a:r>
                      <a:r>
                        <a:rPr lang="en-US" sz="1600" baseline="0" smtClean="0"/>
                        <a:t> điểm</a:t>
                      </a:r>
                      <a:endParaRPr lang="en-US" sz="1600"/>
                    </a:p>
                  </a:txBody>
                  <a:tcPr/>
                </a:tc>
                <a:tc>
                  <a:txBody>
                    <a:bodyPr/>
                    <a:lstStyle/>
                    <a:p>
                      <a:pPr>
                        <a:buFont typeface="Arial" pitchFamily="34" charset="0"/>
                        <a:buChar char="•"/>
                      </a:pPr>
                      <a:r>
                        <a:rPr lang="en-US" sz="1400" smtClean="0"/>
                        <a:t> Dễ</a:t>
                      </a:r>
                      <a:r>
                        <a:rPr lang="en-US" sz="1400" baseline="0" smtClean="0"/>
                        <a:t> dàng quản lý Style theo từng tag của tài liệu web. </a:t>
                      </a:r>
                    </a:p>
                    <a:p>
                      <a:pPr>
                        <a:buFont typeface="Arial" pitchFamily="34" charset="0"/>
                        <a:buChar char="•"/>
                      </a:pPr>
                      <a:r>
                        <a:rPr lang="en-US" sz="1400" baseline="0" smtClean="0"/>
                        <a:t> Có độ ưu tiên cao nhất</a:t>
                      </a:r>
                      <a:endParaRPr lang="en-US" sz="1400"/>
                    </a:p>
                  </a:txBody>
                  <a:tcPr/>
                </a:tc>
                <a:tc>
                  <a:txBody>
                    <a:bodyPr/>
                    <a:lstStyle/>
                    <a:p>
                      <a:pPr>
                        <a:buFont typeface="Arial" pitchFamily="34" charset="0"/>
                        <a:buChar char="•"/>
                      </a:pPr>
                      <a:r>
                        <a:rPr lang="en-US" sz="1400" smtClean="0"/>
                        <a:t> Dễ</a:t>
                      </a:r>
                      <a:r>
                        <a:rPr lang="en-US" sz="1400" baseline="0" smtClean="0"/>
                        <a:t> dàng quản lý Style theo từng tài liệu web. </a:t>
                      </a:r>
                    </a:p>
                    <a:p>
                      <a:pPr>
                        <a:buFont typeface="Arial" pitchFamily="34" charset="0"/>
                        <a:buChar char="•"/>
                      </a:pPr>
                      <a:r>
                        <a:rPr lang="en-US" sz="1400" baseline="0" smtClean="0"/>
                        <a:t> Không cần tải thêm các trang thông tin khác cho style</a:t>
                      </a:r>
                      <a:endParaRPr lang="en-US" sz="1400"/>
                    </a:p>
                  </a:txBody>
                  <a:tcPr/>
                </a:tc>
                <a:tc>
                  <a:txBody>
                    <a:bodyPr/>
                    <a:lstStyle/>
                    <a:p>
                      <a:pPr>
                        <a:buFont typeface="Arial" pitchFamily="34" charset="0"/>
                        <a:buChar char="•"/>
                      </a:pPr>
                      <a:r>
                        <a:rPr lang="en-US" sz="1400" smtClean="0"/>
                        <a:t> Có</a:t>
                      </a:r>
                      <a:r>
                        <a:rPr lang="en-US" sz="1400" baseline="0" smtClean="0"/>
                        <a:t> thể thiết lập Style cho nhiều tài liệu web.</a:t>
                      </a:r>
                    </a:p>
                    <a:p>
                      <a:pPr>
                        <a:buFont typeface="Arial" pitchFamily="34" charset="0"/>
                        <a:buChar char="•"/>
                      </a:pPr>
                      <a:r>
                        <a:rPr lang="en-US" sz="1400" baseline="0" smtClean="0"/>
                        <a:t> Thông tin các Style được trình duyệt cache lại</a:t>
                      </a:r>
                      <a:endParaRPr lang="en-US" sz="1400"/>
                    </a:p>
                  </a:txBody>
                  <a:tcPr/>
                </a:tc>
              </a:tr>
              <a:tr h="370840">
                <a:tc>
                  <a:txBody>
                    <a:bodyPr/>
                    <a:lstStyle/>
                    <a:p>
                      <a:r>
                        <a:rPr lang="en-US" sz="1400" smtClean="0"/>
                        <a:t>Khuyết</a:t>
                      </a:r>
                      <a:r>
                        <a:rPr lang="en-US" sz="1400" baseline="0" smtClean="0"/>
                        <a:t> điểm</a:t>
                      </a:r>
                      <a:endParaRPr lang="en-US" sz="1400"/>
                    </a:p>
                  </a:txBody>
                  <a:tcPr/>
                </a:tc>
                <a:tc>
                  <a:txBody>
                    <a:bodyPr/>
                    <a:lstStyle/>
                    <a:p>
                      <a:pPr>
                        <a:buFont typeface="Arial" pitchFamily="34" charset="0"/>
                        <a:buChar char="•"/>
                      </a:pPr>
                      <a:r>
                        <a:rPr lang="en-US" sz="1400" smtClean="0"/>
                        <a:t> Cần</a:t>
                      </a:r>
                      <a:r>
                        <a:rPr lang="en-US" sz="1400" baseline="0" smtClean="0"/>
                        <a:t> phải Khai báo lại thông tin style trong từng tài liệu Web và các tài liệu khác một cách thủ công.</a:t>
                      </a:r>
                      <a:endParaRPr lang="en-US" sz="1400" smtClean="0"/>
                    </a:p>
                    <a:p>
                      <a:pPr>
                        <a:buFont typeface="Arial" pitchFamily="34" charset="0"/>
                        <a:buChar char="•"/>
                      </a:pPr>
                      <a:r>
                        <a:rPr lang="en-US" sz="1400" smtClean="0"/>
                        <a:t> Khó</a:t>
                      </a:r>
                      <a:r>
                        <a:rPr lang="en-US" sz="1400" baseline="0" smtClean="0"/>
                        <a:t> cập nhật style</a:t>
                      </a:r>
                      <a:endParaRPr lang="en-US" sz="1400"/>
                    </a:p>
                  </a:txBody>
                  <a:tcPr/>
                </a:tc>
                <a:tc>
                  <a:txBody>
                    <a:bodyPr/>
                    <a:lstStyle/>
                    <a:p>
                      <a:pPr>
                        <a:buFont typeface="Arial" pitchFamily="34" charset="0"/>
                        <a:buChar char="•"/>
                      </a:pPr>
                      <a:r>
                        <a:rPr lang="en-US" sz="1400" smtClean="0"/>
                        <a:t> Cần</a:t>
                      </a:r>
                      <a:r>
                        <a:rPr lang="en-US" sz="1400" baseline="0" smtClean="0"/>
                        <a:t> phải khai báo lại thông tin style cho các tài liệu khác trong mỗi lần sử dụng</a:t>
                      </a:r>
                      <a:endParaRPr lang="en-US" sz="1400"/>
                    </a:p>
                  </a:txBody>
                  <a:tcPr/>
                </a:tc>
                <a:tc>
                  <a:txBody>
                    <a:bodyPr/>
                    <a:lstStyle/>
                    <a:p>
                      <a:pPr>
                        <a:buFont typeface="Arial" pitchFamily="34" charset="0"/>
                        <a:buChar char="•"/>
                      </a:pPr>
                      <a:r>
                        <a:rPr lang="en-US" sz="1400" smtClean="0"/>
                        <a:t> Tốn</a:t>
                      </a:r>
                      <a:r>
                        <a:rPr lang="en-US" sz="1400" baseline="0" smtClean="0"/>
                        <a:t> thời gian download file *.css và làm chậm quá trình biên dịch web ở trình duyệt trong lần đầu sử dụng </a:t>
                      </a:r>
                      <a:endParaRPr lang="en-US" sz="1400"/>
                    </a:p>
                  </a:txBody>
                  <a:tcPr/>
                </a:tc>
              </a:tr>
            </a:tbl>
          </a:graphicData>
        </a:graphic>
      </p:graphicFrame>
      <p:sp>
        <p:nvSpPr>
          <p:cNvPr id="5" name="Rectangle 4"/>
          <p:cNvSpPr/>
          <p:nvPr/>
        </p:nvSpPr>
        <p:spPr bwMode="auto">
          <a:xfrm>
            <a:off x="1631093"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6" name="Rectangle 5"/>
          <p:cNvSpPr/>
          <p:nvPr/>
        </p:nvSpPr>
        <p:spPr bwMode="auto">
          <a:xfrm>
            <a:off x="4053017"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6474942" y="3645243"/>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618737"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4040661"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6462586" y="4794421"/>
            <a:ext cx="2508420" cy="116153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9" presetClass="exit" presetSubtype="0" fill="hold" grpId="0" nodeType="afterEffect">
                                  <p:stCondLst>
                                    <p:cond delay="0"/>
                                  </p:stCondLst>
                                  <p:childTnLst>
                                    <p:animEffect transition="out" filter="dissolv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22" presetClass="exit" presetSubtype="8" fill="hold" grpId="0" nodeType="after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500"/>
                            </p:stCondLst>
                            <p:childTnLst>
                              <p:par>
                                <p:cTn id="22" presetID="9" presetClass="exit" presetSubtype="0" fill="hold" grpId="0" nodeType="afterEffect">
                                  <p:stCondLst>
                                    <p:cond delay="0"/>
                                  </p:stCondLst>
                                  <p:childTnLst>
                                    <p:animEffect transition="out" filter="dissolv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par>
                          <p:cTn id="25" fill="hold">
                            <p:stCondLst>
                              <p:cond delay="1000"/>
                            </p:stCondLst>
                            <p:childTnLst>
                              <p:par>
                                <p:cTn id="26" presetID="22" presetClass="exit" presetSubtype="8" fill="hold" grpId="0" nodeType="afterEffect">
                                  <p:stCondLst>
                                    <p:cond delay="0"/>
                                  </p:stCondLst>
                                  <p:childTnLst>
                                    <p:animEffect transition="out" filter="wipe(left)">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và Phân loại CSS – Độ ưu tiên</a:t>
            </a:r>
            <a:endParaRPr lang="en-US"/>
          </a:p>
        </p:txBody>
      </p:sp>
      <p:sp>
        <p:nvSpPr>
          <p:cNvPr id="3" name="Content Placeholder 2"/>
          <p:cNvSpPr>
            <a:spLocks noGrp="1"/>
          </p:cNvSpPr>
          <p:nvPr>
            <p:ph idx="1"/>
          </p:nvPr>
        </p:nvSpPr>
        <p:spPr/>
        <p:txBody>
          <a:bodyPr/>
          <a:lstStyle/>
          <a:p>
            <a:r>
              <a:rPr lang="en-US" smtClean="0"/>
              <a:t>Thứ tự ưu tiên áp dụng định dạng khi sử dụng các loại CSS (độ ưu tiên giảm dần) :</a:t>
            </a:r>
          </a:p>
          <a:p>
            <a:pPr marL="687387" lvl="1" indent="-457200">
              <a:buFont typeface="+mj-lt"/>
              <a:buAutoNum type="arabicPeriod"/>
            </a:pPr>
            <a:r>
              <a:rPr lang="en-US" smtClean="0"/>
              <a:t>Inline Style Sheet</a:t>
            </a:r>
          </a:p>
          <a:p>
            <a:pPr marL="687387" lvl="1" indent="-457200">
              <a:buFont typeface="+mj-lt"/>
              <a:buAutoNum type="arabicPeriod"/>
            </a:pPr>
            <a:r>
              <a:rPr lang="en-US" smtClean="0"/>
              <a:t>Embedding Style Sheet</a:t>
            </a:r>
          </a:p>
          <a:p>
            <a:pPr marL="687387" lvl="1" indent="-457200">
              <a:buFont typeface="+mj-lt"/>
              <a:buAutoNum type="arabicPeriod"/>
            </a:pPr>
            <a:r>
              <a:rPr lang="en-US" smtClean="0"/>
              <a:t>External Style Sheet</a:t>
            </a:r>
          </a:p>
          <a:p>
            <a:pPr marL="687387" lvl="1" indent="-457200">
              <a:buFont typeface="+mj-lt"/>
              <a:buAutoNum type="arabicPeriod"/>
            </a:pPr>
            <a:r>
              <a:rPr lang="en-US" smtClean="0"/>
              <a:t>Browser Default</a:t>
            </a:r>
            <a:endParaRPr lang="en-US"/>
          </a:p>
        </p:txBody>
      </p:sp>
      <p:sp>
        <p:nvSpPr>
          <p:cNvPr id="4" name="AutoShape 6"/>
          <p:cNvSpPr>
            <a:spLocks noChangeArrowheads="1"/>
          </p:cNvSpPr>
          <p:nvPr/>
        </p:nvSpPr>
        <p:spPr bwMode="auto">
          <a:xfrm>
            <a:off x="4716119" y="2681117"/>
            <a:ext cx="365125" cy="1668462"/>
          </a:xfrm>
          <a:prstGeom prst="downArrow">
            <a:avLst>
              <a:gd name="adj1" fmla="val 50000"/>
              <a:gd name="adj2" fmla="val 92391"/>
            </a:avLst>
          </a:prstGeom>
          <a:solidFill>
            <a:schemeClr val="accent1"/>
          </a:solidFill>
          <a:ln w="9525">
            <a:solidFill>
              <a:schemeClr val="tx1"/>
            </a:solidFill>
            <a:miter lim="800000"/>
            <a:headEnd/>
            <a:tailEnd/>
          </a:ln>
          <a:effectLst/>
        </p:spPr>
        <p:txBody>
          <a:bodyPr vert="eaVert"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158" y="1739194"/>
            <a:ext cx="5987275" cy="5118806"/>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3"/>
          <a:srcRect/>
          <a:stretch>
            <a:fillRect/>
          </a:stretch>
        </p:blipFill>
        <p:spPr bwMode="auto">
          <a:xfrm>
            <a:off x="1332089" y="608188"/>
            <a:ext cx="2212469" cy="1299632"/>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4773678" y="1083731"/>
            <a:ext cx="4320894" cy="3488267"/>
          </a:xfrm>
          <a:prstGeom prst="rect">
            <a:avLst/>
          </a:prstGeom>
          <a:noFill/>
          <a:ln w="9525">
            <a:noFill/>
            <a:miter lim="800000"/>
            <a:headEnd/>
            <a:tailEnd/>
          </a:ln>
          <a:effectLst/>
        </p:spPr>
      </p:pic>
      <p:sp>
        <p:nvSpPr>
          <p:cNvPr id="7" name="Oval 6"/>
          <p:cNvSpPr/>
          <p:nvPr/>
        </p:nvSpPr>
        <p:spPr bwMode="auto">
          <a:xfrm>
            <a:off x="1636889" y="711200"/>
            <a:ext cx="1591733" cy="451556"/>
          </a:xfrm>
          <a:prstGeom prst="ellipse">
            <a:avLst/>
          </a:prstGeom>
          <a:solidFill>
            <a:srgbClr val="3399FF">
              <a:alpha val="27843"/>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Oval 7"/>
          <p:cNvSpPr/>
          <p:nvPr/>
        </p:nvSpPr>
        <p:spPr bwMode="auto">
          <a:xfrm>
            <a:off x="1625600" y="1309511"/>
            <a:ext cx="1591733" cy="451556"/>
          </a:xfrm>
          <a:prstGeom prst="ellipse">
            <a:avLst/>
          </a:prstGeom>
          <a:solidFill>
            <a:srgbClr val="3399FF">
              <a:alpha val="27843"/>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Oval 8"/>
          <p:cNvSpPr/>
          <p:nvPr/>
        </p:nvSpPr>
        <p:spPr bwMode="auto">
          <a:xfrm>
            <a:off x="835377" y="2619022"/>
            <a:ext cx="1591733" cy="451556"/>
          </a:xfrm>
          <a:prstGeom prst="ellipse">
            <a:avLst/>
          </a:prstGeom>
          <a:solidFill>
            <a:srgbClr val="CCFFCC">
              <a:alpha val="32941"/>
            </a:srgbClr>
          </a:solidFill>
          <a:ln w="9525" cap="flat" cmpd="sng" algn="ctr">
            <a:solidFill>
              <a:srgbClr val="00B05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Oval 9"/>
          <p:cNvSpPr/>
          <p:nvPr/>
        </p:nvSpPr>
        <p:spPr bwMode="auto">
          <a:xfrm>
            <a:off x="835377" y="3115733"/>
            <a:ext cx="1591733" cy="451556"/>
          </a:xfrm>
          <a:prstGeom prst="ellipse">
            <a:avLst/>
          </a:prstGeom>
          <a:solidFill>
            <a:srgbClr val="CCFFCC">
              <a:alpha val="32941"/>
            </a:srgbClr>
          </a:solidFill>
          <a:ln w="9525" cap="flat" cmpd="sng" algn="ctr">
            <a:solidFill>
              <a:srgbClr val="00B05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864973" y="4188941"/>
            <a:ext cx="3608173" cy="481913"/>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2" name="Rectangle 11"/>
          <p:cNvSpPr/>
          <p:nvPr/>
        </p:nvSpPr>
        <p:spPr bwMode="auto">
          <a:xfrm>
            <a:off x="4843848" y="2001795"/>
            <a:ext cx="1878227" cy="691978"/>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3" name="Rectangle 12"/>
          <p:cNvSpPr/>
          <p:nvPr/>
        </p:nvSpPr>
        <p:spPr bwMode="auto">
          <a:xfrm>
            <a:off x="864973" y="5535828"/>
            <a:ext cx="4683211" cy="481913"/>
          </a:xfrm>
          <a:prstGeom prst="rect">
            <a:avLst/>
          </a:prstGeom>
          <a:solidFill>
            <a:srgbClr val="FF0066">
              <a:alpha val="14902"/>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4" name="Rectangle 13"/>
          <p:cNvSpPr/>
          <p:nvPr/>
        </p:nvSpPr>
        <p:spPr bwMode="auto">
          <a:xfrm>
            <a:off x="4830431" y="3416377"/>
            <a:ext cx="2654124" cy="210899"/>
          </a:xfrm>
          <a:prstGeom prst="rect">
            <a:avLst/>
          </a:prstGeom>
          <a:solidFill>
            <a:srgbClr val="FF0066">
              <a:alpha val="14902"/>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5" name="Rectangle 14"/>
          <p:cNvSpPr/>
          <p:nvPr/>
        </p:nvSpPr>
        <p:spPr bwMode="auto">
          <a:xfrm>
            <a:off x="4830431" y="3631217"/>
            <a:ext cx="2654124" cy="190735"/>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6" name="Rectangle 15"/>
          <p:cNvSpPr/>
          <p:nvPr/>
        </p:nvSpPr>
        <p:spPr bwMode="auto">
          <a:xfrm>
            <a:off x="4830431" y="3820283"/>
            <a:ext cx="2654124" cy="190735"/>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7" name="Rectangle 16"/>
          <p:cNvSpPr/>
          <p:nvPr/>
        </p:nvSpPr>
        <p:spPr bwMode="auto">
          <a:xfrm>
            <a:off x="864973" y="6142748"/>
            <a:ext cx="4683211" cy="161094"/>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8" name="Rectangle 17"/>
          <p:cNvSpPr/>
          <p:nvPr/>
        </p:nvSpPr>
        <p:spPr bwMode="auto">
          <a:xfrm>
            <a:off x="864973" y="6305433"/>
            <a:ext cx="4683211" cy="161094"/>
          </a:xfrm>
          <a:prstGeom prst="rect">
            <a:avLst/>
          </a:prstGeom>
          <a:solidFill>
            <a:srgbClr val="FFFFCC">
              <a:alpha val="36863"/>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9" name="Rectangle 18"/>
          <p:cNvSpPr/>
          <p:nvPr/>
        </p:nvSpPr>
        <p:spPr bwMode="auto">
          <a:xfrm>
            <a:off x="5695403" y="3062806"/>
            <a:ext cx="1047181" cy="190735"/>
          </a:xfrm>
          <a:prstGeom prst="rect">
            <a:avLst/>
          </a:prstGeom>
          <a:solidFill>
            <a:srgbClr val="33CC33">
              <a:alpha val="20000"/>
            </a:srgbClr>
          </a:solidFill>
          <a:ln w="9525" cap="flat" cmpd="sng" algn="ctr">
            <a:solidFill>
              <a:srgbClr val="33CC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0" name="Rectangle 19"/>
          <p:cNvSpPr/>
          <p:nvPr/>
        </p:nvSpPr>
        <p:spPr bwMode="auto">
          <a:xfrm>
            <a:off x="4855143" y="3062806"/>
            <a:ext cx="787169" cy="190735"/>
          </a:xfrm>
          <a:prstGeom prst="rect">
            <a:avLst/>
          </a:prstGeom>
          <a:solidFill>
            <a:srgbClr val="FFFFCC">
              <a:alpha val="20000"/>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nodePh="1">
                                  <p:stCondLst>
                                    <p:cond delay="0"/>
                                  </p:stCondLst>
                                  <p:endCondLst>
                                    <p:cond evt="begin" delay="0">
                                      <p:tn val="30"/>
                                    </p:cond>
                                  </p:endCondLst>
                                  <p:childTnLst>
                                    <p:set>
                                      <p:cBhvr>
                                        <p:cTn id="31" dur="1" fill="hold">
                                          <p:stCondLst>
                                            <p:cond delay="0"/>
                                          </p:stCondLst>
                                        </p:cTn>
                                        <p:tgtEl>
                                          <p:spTgt spid="10">
                                            <p:txEl>
                                              <p:charRg st="4294967295" end="4294967295"/>
                                            </p:txEl>
                                          </p:spTgt>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xit" presetSubtype="0" fill="hold" grpId="1" nodeType="withEffect" nodePh="1">
                                  <p:stCondLst>
                                    <p:cond delay="0"/>
                                  </p:stCondLst>
                                  <p:endCondLst>
                                    <p:cond evt="begin" delay="0">
                                      <p:tn val="34"/>
                                    </p:cond>
                                  </p:endCondLst>
                                  <p:childTnLst>
                                    <p:set>
                                      <p:cBhvr>
                                        <p:cTn id="35" dur="1" fill="hold">
                                          <p:stCondLst>
                                            <p:cond delay="0"/>
                                          </p:stCondLst>
                                        </p:cTn>
                                        <p:tgtEl>
                                          <p:spTgt spid="8">
                                            <p:txEl>
                                              <p:charRg st="4294967295" end="4294967295"/>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22" presetClass="entr" presetSubtype="8"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p:bldP spid="8" grpId="2" animBg="1"/>
      <p:bldP spid="9" grpId="0" animBg="1"/>
      <p:bldP spid="10" grpId="0" animBg="1"/>
      <p:bldP spid="10" grpId="1"/>
      <p:bldP spid="11" grpId="0" animBg="1"/>
      <p:bldP spid="13" grpId="1" animBg="1"/>
      <p:bldP spid="14" grpId="1" animBg="1"/>
      <p:bldP spid="15" grpId="0" animBg="1"/>
      <p:bldP spid="15" grpId="1" animBg="1"/>
      <p:bldP spid="16" grpId="0" animBg="1"/>
      <p:bldP spid="17" grpId="0" animBg="1"/>
      <p:bldP spid="17" grpId="1"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CSS</a:t>
            </a:r>
          </a:p>
          <a:p>
            <a:r>
              <a:rPr lang="en-US" smtClean="0"/>
              <a:t>Định nghĩa Style</a:t>
            </a:r>
          </a:p>
          <a:p>
            <a:r>
              <a:rPr lang="en-US" smtClean="0"/>
              <a:t>Sử dụng và Phân loại CSS</a:t>
            </a:r>
          </a:p>
          <a:p>
            <a:r>
              <a:rPr lang="en-US" smtClean="0">
                <a:solidFill>
                  <a:srgbClr val="FF9933"/>
                </a:solidFill>
              </a:rPr>
              <a:t>Selector trong CSS và phạm vi ảnh hưởng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CSS</a:t>
            </a:r>
          </a:p>
          <a:p>
            <a:r>
              <a:rPr lang="en-US" smtClean="0"/>
              <a:t>Định nghĩa Style</a:t>
            </a:r>
          </a:p>
          <a:p>
            <a:r>
              <a:rPr lang="en-US" smtClean="0"/>
              <a:t>Sử dụng và Phân loại CSS</a:t>
            </a:r>
          </a:p>
          <a:p>
            <a:r>
              <a:rPr lang="en-US" smtClean="0"/>
              <a:t>Selector trong CSS và phạm vi ảnh hưởng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a:t>
            </a:r>
            <a:endParaRPr lang="en-US"/>
          </a:p>
        </p:txBody>
      </p:sp>
      <p:sp>
        <p:nvSpPr>
          <p:cNvPr id="3" name="Content Placeholder 2"/>
          <p:cNvSpPr>
            <a:spLocks noGrp="1"/>
          </p:cNvSpPr>
          <p:nvPr>
            <p:ph idx="1"/>
          </p:nvPr>
        </p:nvSpPr>
        <p:spPr/>
        <p:txBody>
          <a:bodyPr/>
          <a:lstStyle/>
          <a:p>
            <a:pPr algn="just">
              <a:lnSpc>
                <a:spcPct val="125000"/>
              </a:lnSpc>
            </a:pPr>
            <a:r>
              <a:rPr lang="en-GB" dirty="0" err="1" smtClean="0">
                <a:cs typeface="Times New Roman" charset="0"/>
              </a:rPr>
              <a:t>L</a:t>
            </a:r>
            <a:r>
              <a:rPr lang="en-GB" dirty="0" err="1" smtClean="0">
                <a:latin typeface="Tahoma" pitchFamily="34" charset="0"/>
                <a:cs typeface="Times New Roman" charset="0"/>
              </a:rPr>
              <a:t>à</a:t>
            </a:r>
            <a:r>
              <a:rPr lang="en-GB" dirty="0" smtClean="0">
                <a:cs typeface="Times New Roman" charset="0"/>
              </a:rPr>
              <a:t> </a:t>
            </a:r>
            <a:r>
              <a:rPr lang="en-GB" dirty="0" err="1" smtClean="0">
                <a:cs typeface="Times New Roman" charset="0"/>
              </a:rPr>
              <a:t>tên</a:t>
            </a:r>
            <a:r>
              <a:rPr lang="en-GB" dirty="0" smtClean="0">
                <a:cs typeface="Times New Roman" charset="0"/>
              </a:rPr>
              <a:t> 1 style </a:t>
            </a:r>
            <a:r>
              <a:rPr lang="en-GB" dirty="0" err="1" smtClean="0">
                <a:cs typeface="Times New Roman" charset="0"/>
              </a:rPr>
              <a:t>tương</a:t>
            </a:r>
            <a:r>
              <a:rPr lang="en-GB" dirty="0" smtClean="0">
                <a:cs typeface="Times New Roman" charset="0"/>
              </a:rPr>
              <a:t> </a:t>
            </a:r>
            <a:r>
              <a:rPr lang="en-GB" dirty="0" err="1" smtClean="0">
                <a:cs typeface="Times New Roman" charset="0"/>
              </a:rPr>
              <a:t>ứng</a:t>
            </a:r>
            <a:r>
              <a:rPr lang="en-GB" dirty="0" smtClean="0">
                <a:cs typeface="Times New Roman" charset="0"/>
              </a:rPr>
              <a:t> </a:t>
            </a:r>
            <a:r>
              <a:rPr lang="en-GB" dirty="0" err="1" smtClean="0">
                <a:cs typeface="Times New Roman" charset="0"/>
              </a:rPr>
              <a:t>với</a:t>
            </a:r>
            <a:r>
              <a:rPr lang="en-GB" dirty="0" smtClean="0">
                <a:cs typeface="Times New Roman" charset="0"/>
              </a:rPr>
              <a:t> </a:t>
            </a:r>
            <a:r>
              <a:rPr lang="en-GB" dirty="0" err="1" smtClean="0">
                <a:cs typeface="Times New Roman" charset="0"/>
              </a:rPr>
              <a:t>một</a:t>
            </a:r>
            <a:r>
              <a:rPr lang="en-GB" dirty="0" smtClean="0">
                <a:cs typeface="Times New Roman" charset="0"/>
              </a:rPr>
              <a:t> </a:t>
            </a:r>
            <a:r>
              <a:rPr lang="en-GB" dirty="0" err="1" smtClean="0">
                <a:cs typeface="Times New Roman" charset="0"/>
              </a:rPr>
              <a:t>th</a:t>
            </a:r>
            <a:r>
              <a:rPr lang="en-GB" dirty="0" err="1" smtClean="0">
                <a:latin typeface="Tahoma" pitchFamily="34" charset="0"/>
                <a:cs typeface="Times New Roman" charset="0"/>
              </a:rPr>
              <a:t>à</a:t>
            </a:r>
            <a:r>
              <a:rPr lang="en-GB" dirty="0" err="1" smtClean="0">
                <a:cs typeface="Times New Roman" charset="0"/>
              </a:rPr>
              <a:t>nh</a:t>
            </a:r>
            <a:r>
              <a:rPr lang="en-GB" dirty="0" smtClean="0">
                <a:cs typeface="Times New Roman" charset="0"/>
              </a:rPr>
              <a:t> </a:t>
            </a:r>
            <a:r>
              <a:rPr lang="en-GB" dirty="0" err="1" smtClean="0">
                <a:cs typeface="Times New Roman" charset="0"/>
              </a:rPr>
              <a:t>phần</a:t>
            </a:r>
            <a:r>
              <a:rPr lang="en-GB" dirty="0" smtClean="0">
                <a:cs typeface="Times New Roman" charset="0"/>
              </a:rPr>
              <a:t> </a:t>
            </a:r>
            <a:r>
              <a:rPr lang="en-GB" dirty="0" err="1" smtClean="0">
                <a:cs typeface="Times New Roman" charset="0"/>
              </a:rPr>
              <a:t>được</a:t>
            </a:r>
            <a:r>
              <a:rPr lang="en-GB" dirty="0" smtClean="0">
                <a:cs typeface="Times New Roman" charset="0"/>
              </a:rPr>
              <a:t> </a:t>
            </a:r>
            <a:r>
              <a:rPr lang="en-GB" dirty="0" err="1" smtClean="0">
                <a:latin typeface="Tahoma" pitchFamily="34" charset="0"/>
                <a:cs typeface="Times New Roman" charset="0"/>
              </a:rPr>
              <a:t>á</a:t>
            </a:r>
            <a:r>
              <a:rPr lang="en-GB" dirty="0" err="1" smtClean="0">
                <a:cs typeface="Times New Roman" charset="0"/>
              </a:rPr>
              <a:t>p</a:t>
            </a:r>
            <a:r>
              <a:rPr lang="en-GB" dirty="0" smtClean="0">
                <a:cs typeface="Times New Roman" charset="0"/>
              </a:rPr>
              <a:t> </a:t>
            </a:r>
            <a:r>
              <a:rPr lang="en-GB" dirty="0" err="1" smtClean="0">
                <a:cs typeface="Times New Roman" charset="0"/>
              </a:rPr>
              <a:t>dụng</a:t>
            </a:r>
            <a:r>
              <a:rPr lang="en-GB" dirty="0" smtClean="0">
                <a:cs typeface="Times New Roman" charset="0"/>
              </a:rPr>
              <a:t> </a:t>
            </a:r>
            <a:r>
              <a:rPr lang="en-GB" dirty="0" err="1" smtClean="0">
                <a:cs typeface="Times New Roman" charset="0"/>
              </a:rPr>
              <a:t>định</a:t>
            </a:r>
            <a:r>
              <a:rPr lang="en-GB" dirty="0" smtClean="0">
                <a:cs typeface="Times New Roman" charset="0"/>
              </a:rPr>
              <a:t> </a:t>
            </a:r>
            <a:r>
              <a:rPr lang="en-GB" dirty="0" err="1" smtClean="0">
                <a:cs typeface="Times New Roman" charset="0"/>
              </a:rPr>
              <a:t>dạng</a:t>
            </a:r>
            <a:r>
              <a:rPr lang="en-GB" dirty="0" smtClean="0">
                <a:cs typeface="Times New Roman" charset="0"/>
              </a:rPr>
              <a:t> </a:t>
            </a:r>
          </a:p>
          <a:p>
            <a:pPr algn="just">
              <a:lnSpc>
                <a:spcPct val="125000"/>
              </a:lnSpc>
            </a:pPr>
            <a:r>
              <a:rPr lang="en-GB" dirty="0" smtClean="0">
                <a:latin typeface="Tahoma" pitchFamily="34" charset="0"/>
                <a:cs typeface="Times New Roman" charset="0"/>
              </a:rPr>
              <a:t> </a:t>
            </a:r>
            <a:r>
              <a:rPr lang="en-GB" dirty="0" err="1" smtClean="0">
                <a:cs typeface="Times New Roman" charset="0"/>
              </a:rPr>
              <a:t>C</a:t>
            </a:r>
            <a:r>
              <a:rPr lang="en-GB" dirty="0" err="1" smtClean="0">
                <a:latin typeface="Tahoma" pitchFamily="34" charset="0"/>
                <a:cs typeface="Times New Roman" charset="0"/>
              </a:rPr>
              <a:t>á</a:t>
            </a:r>
            <a:r>
              <a:rPr lang="en-GB" dirty="0" err="1" smtClean="0">
                <a:cs typeface="Times New Roman" charset="0"/>
              </a:rPr>
              <a:t>c</a:t>
            </a:r>
            <a:r>
              <a:rPr lang="en-GB" dirty="0" smtClean="0">
                <a:cs typeface="Times New Roman" charset="0"/>
              </a:rPr>
              <a:t> </a:t>
            </a:r>
            <a:r>
              <a:rPr lang="en-GB" dirty="0" err="1" smtClean="0">
                <a:cs typeface="Times New Roman" charset="0"/>
              </a:rPr>
              <a:t>dạng</a:t>
            </a:r>
            <a:r>
              <a:rPr lang="en-GB" dirty="0" smtClean="0">
                <a:cs typeface="Times New Roman" charset="0"/>
              </a:rPr>
              <a:t> selectors</a:t>
            </a:r>
          </a:p>
          <a:p>
            <a:pPr lvl="1" algn="just">
              <a:lnSpc>
                <a:spcPct val="140000"/>
              </a:lnSpc>
              <a:buFont typeface="Wingdings" pitchFamily="2" charset="2"/>
              <a:buChar char="§"/>
            </a:pPr>
            <a:r>
              <a:rPr lang="en-GB" sz="2000" dirty="0" smtClean="0">
                <a:cs typeface="Times New Roman" charset="0"/>
                <a:sym typeface="Wingdings" pitchFamily="2" charset="2"/>
              </a:rPr>
              <a:t> </a:t>
            </a:r>
            <a:r>
              <a:rPr lang="en-GB" dirty="0" smtClean="0">
                <a:cs typeface="Times New Roman" charset="0"/>
              </a:rPr>
              <a:t>HTML element selectors</a:t>
            </a:r>
          </a:p>
          <a:p>
            <a:pPr lvl="1" algn="just">
              <a:lnSpc>
                <a:spcPct val="140000"/>
              </a:lnSpc>
              <a:buFont typeface="Wingdings" pitchFamily="2" charset="2"/>
              <a:buChar char="§"/>
            </a:pPr>
            <a:r>
              <a:rPr lang="en-GB" dirty="0" smtClean="0">
                <a:cs typeface="Times New Roman" charset="0"/>
              </a:rPr>
              <a:t>Class selectors</a:t>
            </a:r>
          </a:p>
          <a:p>
            <a:pPr lvl="1" algn="just">
              <a:lnSpc>
                <a:spcPct val="140000"/>
              </a:lnSpc>
              <a:buFont typeface="Wingdings" pitchFamily="2" charset="2"/>
              <a:buChar char="§"/>
            </a:pPr>
            <a:r>
              <a:rPr lang="en-GB" dirty="0" smtClean="0">
                <a:cs typeface="Times New Roman" charset="0"/>
              </a:rPr>
              <a:t>ID selectors</a:t>
            </a:r>
          </a:p>
          <a:p>
            <a:pPr lvl="1" algn="just">
              <a:lnSpc>
                <a:spcPct val="140000"/>
              </a:lnSpc>
              <a:buFont typeface="Wingdings" pitchFamily="2" charset="2"/>
              <a:buChar char="§"/>
            </a:pPr>
            <a:r>
              <a:rPr lang="en-GB" dirty="0" smtClean="0">
                <a:cs typeface="Times New Roman" charset="0"/>
              </a:rPr>
              <a:t>....</a:t>
            </a:r>
            <a:endParaRPr lang="en-US" dirty="0"/>
          </a:p>
        </p:txBody>
      </p:sp>
      <p:sp>
        <p:nvSpPr>
          <p:cNvPr id="4" name="Rectangle 3"/>
          <p:cNvSpPr/>
          <p:nvPr/>
        </p:nvSpPr>
        <p:spPr>
          <a:xfrm>
            <a:off x="4226011" y="4250092"/>
            <a:ext cx="4485503" cy="1569660"/>
          </a:xfrm>
          <a:prstGeom prst="rect">
            <a:avLst/>
          </a:prstGeom>
          <a:solidFill>
            <a:schemeClr val="tx2">
              <a:lumMod val="20000"/>
              <a:lumOff val="80000"/>
            </a:schemeClr>
          </a:solidFill>
          <a:ln>
            <a:solidFill>
              <a:schemeClr val="tx2">
                <a:lumMod val="75000"/>
              </a:schemeClr>
            </a:solidFill>
          </a:ln>
        </p:spPr>
        <p:txBody>
          <a:bodyPr wrap="square">
            <a:spAutoFit/>
          </a:bodyPr>
          <a:lstStyle/>
          <a:p>
            <a:r>
              <a:rPr lang="en-US" b="1" u="sng" smtClean="0">
                <a:solidFill>
                  <a:srgbClr val="000000"/>
                </a:solidFill>
              </a:rPr>
              <a:t>Ví dụ:</a:t>
            </a:r>
          </a:p>
          <a:p>
            <a:pPr>
              <a:buFont typeface="Wingdings" pitchFamily="2" charset="2"/>
              <a:buNone/>
            </a:pPr>
            <a:r>
              <a:rPr lang="en-US" b="1" smtClean="0">
                <a:solidFill>
                  <a:srgbClr val="1E3AF8"/>
                </a:solidFill>
                <a:latin typeface="Courier New" pitchFamily="49" charset="0"/>
                <a:cs typeface="Courier New" pitchFamily="49" charset="0"/>
              </a:rPr>
              <a:t>.TieuDe1 </a:t>
            </a:r>
            <a:r>
              <a:rPr lang="en-US" smtClean="0">
                <a:latin typeface="Courier New" pitchFamily="49" charset="0"/>
                <a:cs typeface="Courier New" pitchFamily="49" charset="0"/>
              </a:rPr>
              <a:t>{</a:t>
            </a:r>
            <a:br>
              <a:rPr lang="en-US" smtClean="0">
                <a:latin typeface="Courier New" pitchFamily="49" charset="0"/>
                <a:cs typeface="Courier New" pitchFamily="49" charset="0"/>
              </a:rPr>
            </a:br>
            <a:r>
              <a:rPr lang="en-US" smtClean="0">
                <a:latin typeface="Courier New" pitchFamily="49" charset="0"/>
                <a:cs typeface="Courier New" pitchFamily="49" charset="0"/>
              </a:rPr>
              <a:t>color: red; </a:t>
            </a:r>
            <a:br>
              <a:rPr lang="en-US" smtClean="0">
                <a:latin typeface="Courier New" pitchFamily="49" charset="0"/>
                <a:cs typeface="Courier New" pitchFamily="49" charset="0"/>
              </a:rPr>
            </a:br>
            <a:r>
              <a:rPr lang="en-US" smtClean="0">
                <a:latin typeface="Courier New" pitchFamily="49" charset="0"/>
                <a:cs typeface="Courier New" pitchFamily="49" charset="0"/>
              </a:rPr>
              <a:t>font-family: Verdana, sans-serif; }</a:t>
            </a:r>
          </a:p>
          <a:p>
            <a:pPr>
              <a:buFont typeface="Wingdings" pitchFamily="2" charset="2"/>
              <a:buNone/>
            </a:pPr>
            <a:endParaRPr lang="en-US" smtClean="0">
              <a:latin typeface="Courier New" pitchFamily="49" charset="0"/>
              <a:cs typeface="Courier New" pitchFamily="49" charset="0"/>
            </a:endParaRPr>
          </a:p>
          <a:p>
            <a:pPr>
              <a:buFont typeface="Wingdings" pitchFamily="2" charset="2"/>
              <a:buNone/>
            </a:pPr>
            <a:r>
              <a:rPr lang="en-US" smtClean="0">
                <a:latin typeface="Courier New" pitchFamily="49" charset="0"/>
                <a:cs typeface="Courier New" pitchFamily="49" charset="0"/>
              </a:rPr>
              <a:t>&lt;h1 </a:t>
            </a:r>
            <a:r>
              <a:rPr lang="en-US" smtClean="0">
                <a:solidFill>
                  <a:srgbClr val="1E3AF8"/>
                </a:solidFill>
                <a:latin typeface="Courier New" pitchFamily="49" charset="0"/>
                <a:cs typeface="Courier New" pitchFamily="49" charset="0"/>
              </a:rPr>
              <a:t>class=“</a:t>
            </a:r>
            <a:r>
              <a:rPr lang="en-US" b="1" smtClean="0">
                <a:solidFill>
                  <a:srgbClr val="1E3AF8"/>
                </a:solidFill>
                <a:latin typeface="Courier New" pitchFamily="49" charset="0"/>
                <a:cs typeface="Courier New" pitchFamily="49" charset="0"/>
              </a:rPr>
              <a:t>TieuDe1</a:t>
            </a:r>
            <a:r>
              <a:rPr lang="en-US" smtClean="0">
                <a:solidFill>
                  <a:srgbClr val="1E3AF8"/>
                </a:solidFill>
                <a:latin typeface="Courier New" pitchFamily="49" charset="0"/>
                <a:cs typeface="Courier New" pitchFamily="49" charset="0"/>
              </a:rPr>
              <a:t>”</a:t>
            </a:r>
            <a:r>
              <a:rPr lang="en-US" smtClean="0">
                <a:latin typeface="Courier New" pitchFamily="49" charset="0"/>
                <a:cs typeface="Courier New" pitchFamily="49" charset="0"/>
              </a:rPr>
              <a:t>&gt; DHKHTN &lt;/h1&gt;</a:t>
            </a:r>
            <a:endParaRPr lang="en-GB"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smtClean="0"/>
                        <a:t>Loại</a:t>
                      </a:r>
                      <a:endParaRPr lang="en-US"/>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tag </a:t>
                      </a:r>
                      <a:r>
                        <a:rPr kumimoji="0" lang="en-US" sz="1400" b="1" i="0" u="none" strike="noStrike" kern="1200" cap="none" normalizeH="0" baseline="0" smtClean="0">
                          <a:ln>
                            <a:noFill/>
                          </a:ln>
                          <a:solidFill>
                            <a:schemeClr val="tx1"/>
                          </a:solidFill>
                          <a:effectLst/>
                          <a:latin typeface="Arial" charset="0"/>
                          <a:ea typeface="+mn-ea"/>
                          <a:cs typeface="Arial" charset="0"/>
                        </a:rPr>
                        <a:t>Element </a:t>
                      </a:r>
                      <a:r>
                        <a:rPr kumimoji="0" lang="en-US" sz="1400" b="0" i="0" u="none" strike="noStrike" kern="1200" cap="none" normalizeH="0" baseline="0" smtClean="0">
                          <a:ln>
                            <a:noFill/>
                          </a:ln>
                          <a:solidFill>
                            <a:schemeClr val="tx1"/>
                          </a:solidFill>
                          <a:effectLst/>
                          <a:latin typeface="Arial" charset="0"/>
                          <a:ea typeface="+mn-ea"/>
                          <a:cs typeface="Arial" charset="0"/>
                        </a:rPr>
                        <a:t>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a:t>
                      </a:r>
                      <a:r>
                        <a:rPr kumimoji="0" lang="en-US" sz="1400" b="0" i="0" u="none" strike="noStrike" kern="1200" cap="none" normalizeH="0" baseline="0" smtClean="0">
                          <a:ln>
                            <a:noFill/>
                          </a:ln>
                          <a:solidFill>
                            <a:schemeClr val="tx1"/>
                          </a:solidFill>
                          <a:effectLst/>
                          <a:latin typeface="Arial" charset="0"/>
                          <a:ea typeface="+mn-ea"/>
                          <a:cs typeface="Arial" charset="0"/>
                        </a:rPr>
                        <a:t> tương ứng</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h1.note {text-decoration: underline;}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có thuộc tính class=note đều bị định dạng gạch chân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một nhóm các tag trong tài liệu.</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h1,h2,h3 {background-color: orange;}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&lt;h2&gt; &lt;h3&gt; đều bị định dạng màu nền = màu cam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được áp dụng dựa vào trạng thái của các Element. (Không xuất hiện trong mã lệnh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bl>
          </a:graphicData>
        </a:graphic>
      </p:graphicFrame>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 trong CSS - Element</a:t>
            </a:r>
            <a:endParaRPr lang="en-US"/>
          </a:p>
        </p:txBody>
      </p:sp>
      <p:sp>
        <p:nvSpPr>
          <p:cNvPr id="3" name="Content Placeholder 2"/>
          <p:cNvSpPr>
            <a:spLocks noGrp="1"/>
          </p:cNvSpPr>
          <p:nvPr>
            <p:ph idx="1"/>
          </p:nvPr>
        </p:nvSpPr>
        <p:spPr>
          <a:xfrm>
            <a:off x="685800" y="1776413"/>
            <a:ext cx="7775575" cy="1090965"/>
          </a:xfrm>
        </p:spPr>
        <p:txBody>
          <a:bodyPr/>
          <a:lstStyle/>
          <a:p>
            <a:r>
              <a:rPr lang="en-US" smtClean="0"/>
              <a:t>Có hiệu ứng trên tất cả element cùng loại tag</a:t>
            </a:r>
          </a:p>
          <a:p>
            <a:r>
              <a:rPr lang="en-US" smtClean="0"/>
              <a:t>Ví dụ :</a:t>
            </a:r>
            <a:endParaRPr lang="en-US"/>
          </a:p>
        </p:txBody>
      </p:sp>
      <p:pic>
        <p:nvPicPr>
          <p:cNvPr id="2050" name="Picture 2"/>
          <p:cNvPicPr>
            <a:picLocks noChangeAspect="1" noChangeArrowheads="1"/>
          </p:cNvPicPr>
          <p:nvPr/>
        </p:nvPicPr>
        <p:blipFill>
          <a:blip r:embed="rId2"/>
          <a:srcRect/>
          <a:stretch>
            <a:fillRect/>
          </a:stretch>
        </p:blipFill>
        <p:spPr bwMode="auto">
          <a:xfrm>
            <a:off x="659714" y="2993505"/>
            <a:ext cx="5334000" cy="2905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1" name="Picture 3"/>
          <p:cNvPicPr>
            <a:picLocks noChangeAspect="1" noChangeArrowheads="1"/>
          </p:cNvPicPr>
          <p:nvPr/>
        </p:nvPicPr>
        <p:blipFill>
          <a:blip r:embed="rId3"/>
          <a:srcRect/>
          <a:stretch>
            <a:fillRect/>
          </a:stretch>
        </p:blipFill>
        <p:spPr bwMode="auto">
          <a:xfrm>
            <a:off x="4837156" y="2270039"/>
            <a:ext cx="4133850" cy="2705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633380" y="3771556"/>
            <a:ext cx="1280583"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633380" y="3952178"/>
            <a:ext cx="1280583"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392080" y="4628806"/>
            <a:ext cx="3179234"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392080" y="5308256"/>
            <a:ext cx="4474634"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3170080" y="5304728"/>
            <a:ext cx="2220384"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051"/>
                                        </p:tgtEl>
                                        <p:attrNameLst>
                                          <p:attrName>style.visibility</p:attrName>
                                        </p:attrNameLst>
                                      </p:cBhvr>
                                      <p:to>
                                        <p:strVal val="visible"/>
                                      </p:to>
                                    </p:set>
                                    <p:anim calcmode="lin" valueType="num">
                                      <p:cBhvr>
                                        <p:cTn id="28" dur="500" fill="hold"/>
                                        <p:tgtEl>
                                          <p:spTgt spid="2051"/>
                                        </p:tgtEl>
                                        <p:attrNameLst>
                                          <p:attrName>ppt_w</p:attrName>
                                        </p:attrNameLst>
                                      </p:cBhvr>
                                      <p:tavLst>
                                        <p:tav tm="0">
                                          <p:val>
                                            <p:fltVal val="0"/>
                                          </p:val>
                                        </p:tav>
                                        <p:tav tm="100000">
                                          <p:val>
                                            <p:strVal val="#ppt_w"/>
                                          </p:val>
                                        </p:tav>
                                      </p:tavLst>
                                    </p:anim>
                                    <p:anim calcmode="lin" valueType="num">
                                      <p:cBhvr>
                                        <p:cTn id="29" dur="500" fill="hold"/>
                                        <p:tgtEl>
                                          <p:spTgt spid="2051"/>
                                        </p:tgtEl>
                                        <p:attrNameLst>
                                          <p:attrName>ppt_h</p:attrName>
                                        </p:attrNameLst>
                                      </p:cBhvr>
                                      <p:tavLst>
                                        <p:tav tm="0">
                                          <p:val>
                                            <p:fltVal val="0"/>
                                          </p:val>
                                        </p:tav>
                                        <p:tav tm="100000">
                                          <p:val>
                                            <p:strVal val="#ppt_h"/>
                                          </p:val>
                                        </p:tav>
                                      </p:tavLst>
                                    </p:anim>
                                    <p:animEffect transition="in" filter="fade">
                                      <p:cBhvr>
                                        <p:cTn id="3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smtClean="0"/>
                        <a:t>Loại</a:t>
                      </a:r>
                      <a:endParaRPr lang="en-US"/>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tag </a:t>
                      </a:r>
                      <a:r>
                        <a:rPr kumimoji="0" lang="en-US" sz="1400" b="1" i="0" u="none" strike="noStrike" kern="1200" cap="none" normalizeH="0" baseline="0" smtClean="0">
                          <a:ln>
                            <a:noFill/>
                          </a:ln>
                          <a:solidFill>
                            <a:schemeClr val="tx1"/>
                          </a:solidFill>
                          <a:effectLst/>
                          <a:latin typeface="Arial" charset="0"/>
                          <a:ea typeface="+mn-ea"/>
                          <a:cs typeface="Arial" charset="0"/>
                        </a:rPr>
                        <a:t>Element </a:t>
                      </a:r>
                      <a:r>
                        <a:rPr kumimoji="0" lang="en-US" sz="1400" b="0" i="0" u="none" strike="noStrike" kern="1200" cap="none" normalizeH="0" baseline="0" smtClean="0">
                          <a:ln>
                            <a:noFill/>
                          </a:ln>
                          <a:solidFill>
                            <a:schemeClr val="tx1"/>
                          </a:solidFill>
                          <a:effectLst/>
                          <a:latin typeface="Arial" charset="0"/>
                          <a:ea typeface="+mn-ea"/>
                          <a:cs typeface="Arial" charset="0"/>
                        </a:rPr>
                        <a:t>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a:t>
                      </a:r>
                      <a:r>
                        <a:rPr kumimoji="0" lang="en-US" sz="1400" b="0" i="0" u="none" strike="noStrike" kern="1200" cap="none" normalizeH="0" baseline="0" smtClean="0">
                          <a:ln>
                            <a:noFill/>
                          </a:ln>
                          <a:solidFill>
                            <a:schemeClr val="tx1"/>
                          </a:solidFill>
                          <a:effectLst/>
                          <a:latin typeface="Arial" charset="0"/>
                          <a:ea typeface="+mn-ea"/>
                          <a:cs typeface="Arial" charset="0"/>
                        </a:rPr>
                        <a:t> tương ứng</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h1.note {text-decoration: underline;}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có thuộc tính class=note đều bị định dạng gạch chân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một nhóm các tag trong tài liệu.</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h1,h2,h3 {background-color: orange;}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&lt;h2&gt; &lt;h3&gt; đều bị định dạng màu nền = màu cam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được áp dụng dựa vào trạng thái của các Element. (Không xuất hiện trong mã lệnh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bl>
          </a:graphicData>
        </a:graphic>
      </p:graphicFrame>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870385" y="3302731"/>
            <a:ext cx="6684963" cy="2600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smtClean="0"/>
              <a:t>Selector trong CSS – ID rules</a:t>
            </a:r>
            <a:endParaRPr lang="en-US"/>
          </a:p>
        </p:txBody>
      </p:sp>
      <p:sp>
        <p:nvSpPr>
          <p:cNvPr id="3" name="Content Placeholder 2"/>
          <p:cNvSpPr>
            <a:spLocks noGrp="1"/>
          </p:cNvSpPr>
          <p:nvPr>
            <p:ph idx="1"/>
          </p:nvPr>
        </p:nvSpPr>
        <p:spPr>
          <a:xfrm>
            <a:off x="685800" y="1776413"/>
            <a:ext cx="7775575" cy="1201565"/>
          </a:xfrm>
        </p:spPr>
        <p:txBody>
          <a:bodyPr/>
          <a:lstStyle/>
          <a:p>
            <a:r>
              <a:rPr lang="en-US" smtClean="0"/>
              <a:t>Có hiệu ứng duy nhất trên một element có đúng </a:t>
            </a:r>
            <a:r>
              <a:rPr lang="en-US" b="1" smtClean="0"/>
              <a:t>id</a:t>
            </a:r>
            <a:r>
              <a:rPr lang="en-US" smtClean="0"/>
              <a:t>.</a:t>
            </a:r>
          </a:p>
          <a:p>
            <a:r>
              <a:rPr lang="en-US" smtClean="0"/>
              <a:t>Ví dụ :</a:t>
            </a:r>
          </a:p>
          <a:p>
            <a:endParaRPr lang="en-US"/>
          </a:p>
        </p:txBody>
      </p:sp>
      <p:pic>
        <p:nvPicPr>
          <p:cNvPr id="3075" name="Picture 3"/>
          <p:cNvPicPr>
            <a:picLocks noChangeAspect="1" noChangeArrowheads="1"/>
          </p:cNvPicPr>
          <p:nvPr/>
        </p:nvPicPr>
        <p:blipFill>
          <a:blip r:embed="rId3"/>
          <a:srcRect/>
          <a:stretch>
            <a:fillRect/>
          </a:stretch>
        </p:blipFill>
        <p:spPr bwMode="auto">
          <a:xfrm>
            <a:off x="4738301" y="2214305"/>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880515" y="4068118"/>
            <a:ext cx="1443453" cy="182605"/>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880515" y="4248740"/>
            <a:ext cx="1443453" cy="182605"/>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851381" y="4923461"/>
            <a:ext cx="731520"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4442345" y="5269737"/>
            <a:ext cx="771099" cy="180622"/>
          </a:xfrm>
          <a:prstGeom prst="rect">
            <a:avLst/>
          </a:prstGeom>
          <a:solidFill>
            <a:srgbClr val="FF0066">
              <a:alpha val="30196"/>
            </a:srgbClr>
          </a:solidFill>
          <a:ln w="9525" cap="flat" cmpd="sng" algn="ctr">
            <a:solidFill>
              <a:srgbClr val="FF0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991024" y="5273745"/>
            <a:ext cx="779472" cy="180622"/>
          </a:xfrm>
          <a:prstGeom prst="rect">
            <a:avLst/>
          </a:prstGeom>
          <a:solidFill>
            <a:srgbClr val="3366FF">
              <a:alpha val="29804"/>
            </a:srgbClr>
          </a:solidFill>
          <a:ln w="9525" cap="flat" cmpd="sng" algn="ctr">
            <a:solidFill>
              <a:schemeClr val="tx2">
                <a:lumMod val="7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dissolve">
                                      <p:cBhvr>
                                        <p:cTn id="2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smtClean="0"/>
                        <a:t>Loại</a:t>
                      </a:r>
                      <a:endParaRPr lang="en-US"/>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tag </a:t>
                      </a:r>
                      <a:r>
                        <a:rPr kumimoji="0" lang="en-US" sz="1400" b="1" i="0" u="none" strike="noStrike" kern="1200" cap="none" normalizeH="0" baseline="0" smtClean="0">
                          <a:ln>
                            <a:noFill/>
                          </a:ln>
                          <a:solidFill>
                            <a:schemeClr val="tx1"/>
                          </a:solidFill>
                          <a:effectLst/>
                          <a:latin typeface="Arial" charset="0"/>
                          <a:ea typeface="+mn-ea"/>
                          <a:cs typeface="Arial" charset="0"/>
                        </a:rPr>
                        <a:t>Element </a:t>
                      </a:r>
                      <a:r>
                        <a:rPr kumimoji="0" lang="en-US" sz="1400" b="0" i="0" u="none" strike="noStrike" kern="1200" cap="none" normalizeH="0" baseline="0" smtClean="0">
                          <a:ln>
                            <a:noFill/>
                          </a:ln>
                          <a:solidFill>
                            <a:schemeClr val="tx1"/>
                          </a:solidFill>
                          <a:effectLst/>
                          <a:latin typeface="Arial" charset="0"/>
                          <a:ea typeface="+mn-ea"/>
                          <a:cs typeface="Arial" charset="0"/>
                        </a:rPr>
                        <a:t>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a:t>
                      </a:r>
                      <a:r>
                        <a:rPr kumimoji="0" lang="en-US" sz="1400" b="0" i="0" u="none" strike="noStrike" kern="1200" cap="none" normalizeH="0" baseline="0" smtClean="0">
                          <a:ln>
                            <a:noFill/>
                          </a:ln>
                          <a:solidFill>
                            <a:schemeClr val="tx1"/>
                          </a:solidFill>
                          <a:effectLst/>
                          <a:latin typeface="Arial" charset="0"/>
                          <a:ea typeface="+mn-ea"/>
                          <a:cs typeface="Arial" charset="0"/>
                        </a:rPr>
                        <a:t> tương ứng</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h1.note {text-decoration: underline;}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có thuộc tính class=note đều bị định dạng gạch chân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một nhóm các tag trong tài liệu.</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h1,h2,h3 {background-color: orange;}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&lt;h2&gt; &lt;h3&gt; đều bị định dạng màu nền = màu cam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được áp dụng dựa vào trạng thái của các Element. (Không xuất hiện trong mã lệnh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bl>
          </a:graphicData>
        </a:graphic>
      </p:graphicFrame>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 trong CSS – Class rules</a:t>
            </a:r>
            <a:endParaRPr lang="en-US"/>
          </a:p>
        </p:txBody>
      </p:sp>
      <p:sp>
        <p:nvSpPr>
          <p:cNvPr id="3" name="Content Placeholder 2"/>
          <p:cNvSpPr>
            <a:spLocks noGrp="1"/>
          </p:cNvSpPr>
          <p:nvPr>
            <p:ph idx="1"/>
          </p:nvPr>
        </p:nvSpPr>
        <p:spPr>
          <a:xfrm>
            <a:off x="685800" y="1776413"/>
            <a:ext cx="7775575" cy="1485771"/>
          </a:xfrm>
        </p:spPr>
        <p:txBody>
          <a:bodyPr/>
          <a:lstStyle/>
          <a:p>
            <a:r>
              <a:rPr lang="en-US" smtClean="0"/>
              <a:t>Có hiệu ứng trên tất cả các loại tag có cùng giá trị thuộc tính </a:t>
            </a:r>
            <a:r>
              <a:rPr lang="en-US" b="1" smtClean="0"/>
              <a:t>class</a:t>
            </a:r>
            <a:r>
              <a:rPr lang="en-US" smtClean="0"/>
              <a:t>.</a:t>
            </a:r>
          </a:p>
          <a:p>
            <a:r>
              <a:rPr lang="en-US" smtClean="0"/>
              <a:t>Ví dụ :</a:t>
            </a:r>
          </a:p>
          <a:p>
            <a:endParaRPr lang="en-US"/>
          </a:p>
        </p:txBody>
      </p:sp>
      <p:pic>
        <p:nvPicPr>
          <p:cNvPr id="4098" name="Picture 2"/>
          <p:cNvPicPr>
            <a:picLocks noChangeAspect="1" noChangeArrowheads="1"/>
          </p:cNvPicPr>
          <p:nvPr/>
        </p:nvPicPr>
        <p:blipFill>
          <a:blip r:embed="rId2"/>
          <a:srcRect/>
          <a:stretch>
            <a:fillRect/>
          </a:stretch>
        </p:blipFill>
        <p:spPr bwMode="auto">
          <a:xfrm>
            <a:off x="305315" y="3547161"/>
            <a:ext cx="5295900"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9" name="Picture 3"/>
          <p:cNvPicPr>
            <a:picLocks noChangeAspect="1" noChangeArrowheads="1"/>
          </p:cNvPicPr>
          <p:nvPr/>
        </p:nvPicPr>
        <p:blipFill>
          <a:blip r:embed="rId3"/>
          <a:srcRect/>
          <a:stretch>
            <a:fillRect/>
          </a:stretch>
        </p:blipFill>
        <p:spPr bwMode="auto">
          <a:xfrm>
            <a:off x="5010150" y="2387300"/>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395208" y="4333181"/>
            <a:ext cx="1132839"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395208" y="5184828"/>
            <a:ext cx="1607968"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323490" y="5364123"/>
            <a:ext cx="1616934" cy="176066"/>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dissolve">
                                      <p:cBhvr>
                                        <p:cTn id="11" dur="500"/>
                                        <p:tgtEl>
                                          <p:spTgt spid="409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smtClean="0"/>
                        <a:t>Loại</a:t>
                      </a:r>
                      <a:endParaRPr lang="en-US"/>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tag </a:t>
                      </a:r>
                      <a:r>
                        <a:rPr kumimoji="0" lang="en-US" sz="1400" b="1" i="0" u="none" strike="noStrike" kern="1200" cap="none" normalizeH="0" baseline="0" smtClean="0">
                          <a:ln>
                            <a:noFill/>
                          </a:ln>
                          <a:solidFill>
                            <a:schemeClr val="tx1"/>
                          </a:solidFill>
                          <a:effectLst/>
                          <a:latin typeface="Arial" charset="0"/>
                          <a:ea typeface="+mn-ea"/>
                          <a:cs typeface="Arial" charset="0"/>
                        </a:rPr>
                        <a:t>Element </a:t>
                      </a:r>
                      <a:r>
                        <a:rPr kumimoji="0" lang="en-US" sz="1400" b="0" i="0" u="none" strike="noStrike" kern="1200" cap="none" normalizeH="0" baseline="0" smtClean="0">
                          <a:ln>
                            <a:noFill/>
                          </a:ln>
                          <a:solidFill>
                            <a:schemeClr val="tx1"/>
                          </a:solidFill>
                          <a:effectLst/>
                          <a:latin typeface="Arial" charset="0"/>
                          <a:ea typeface="+mn-ea"/>
                          <a:cs typeface="Arial" charset="0"/>
                        </a:rPr>
                        <a:t>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a:t>
                      </a:r>
                      <a:r>
                        <a:rPr kumimoji="0" lang="en-US" sz="1400" b="0" i="0" u="none" strike="noStrike" kern="1200" cap="none" normalizeH="0" baseline="0" smtClean="0">
                          <a:ln>
                            <a:noFill/>
                          </a:ln>
                          <a:solidFill>
                            <a:schemeClr val="tx1"/>
                          </a:solidFill>
                          <a:effectLst/>
                          <a:latin typeface="Arial" charset="0"/>
                          <a:ea typeface="+mn-ea"/>
                          <a:cs typeface="Arial" charset="0"/>
                        </a:rPr>
                        <a:t> tương ứng</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h1.note {text-decoration: underline;}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có thuộc tính class=note đều bị định dạng gạch chân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một nhóm các tag trong tài liệu.</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h1,h2,h3 {background-color: orange;}</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các thẻ &lt;h1&gt; &lt;h2&gt; &lt;h3&gt; đều bị định dạng màu nền = màu cam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được áp dụng dựa vào trạng thái của các Element. (Không xuất hiện trong mã lệnh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bl>
          </a:graphicData>
        </a:graphic>
      </p:graphicFrame>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 trong CSS – Kết hợp Element và Class</a:t>
            </a:r>
            <a:endParaRPr lang="en-US"/>
          </a:p>
        </p:txBody>
      </p:sp>
      <p:sp>
        <p:nvSpPr>
          <p:cNvPr id="3" name="Content Placeholder 2"/>
          <p:cNvSpPr>
            <a:spLocks noGrp="1"/>
          </p:cNvSpPr>
          <p:nvPr>
            <p:ph idx="1"/>
          </p:nvPr>
        </p:nvSpPr>
        <p:spPr>
          <a:xfrm>
            <a:off x="685800" y="1776413"/>
            <a:ext cx="7775575" cy="546657"/>
          </a:xfrm>
        </p:spPr>
        <p:txBody>
          <a:bodyPr/>
          <a:lstStyle/>
          <a:p>
            <a:r>
              <a:rPr lang="en-US" smtClean="0"/>
              <a:t>Ví dụ :</a:t>
            </a:r>
            <a:endParaRPr lang="en-US"/>
          </a:p>
        </p:txBody>
      </p:sp>
      <p:pic>
        <p:nvPicPr>
          <p:cNvPr id="5122" name="Picture 2"/>
          <p:cNvPicPr>
            <a:picLocks noChangeAspect="1" noChangeArrowheads="1"/>
          </p:cNvPicPr>
          <p:nvPr/>
        </p:nvPicPr>
        <p:blipFill>
          <a:blip r:embed="rId2"/>
          <a:srcRect/>
          <a:stretch>
            <a:fillRect/>
          </a:stretch>
        </p:blipFill>
        <p:spPr bwMode="auto">
          <a:xfrm>
            <a:off x="0" y="2360913"/>
            <a:ext cx="5248275" cy="2457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3" name="Picture 3"/>
          <p:cNvPicPr>
            <a:picLocks noChangeAspect="1" noChangeArrowheads="1"/>
          </p:cNvPicPr>
          <p:nvPr/>
        </p:nvPicPr>
        <p:blipFill>
          <a:blip r:embed="rId3"/>
          <a:srcRect/>
          <a:stretch>
            <a:fillRect/>
          </a:stretch>
        </p:blipFill>
        <p:spPr bwMode="auto">
          <a:xfrm>
            <a:off x="5391846" y="2834590"/>
            <a:ext cx="3752154" cy="2429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978764" y="3131251"/>
            <a:ext cx="352732" cy="185031"/>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778475" y="3986222"/>
            <a:ext cx="1940494"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dirty="0" err="1" smtClean="0"/>
                        <a:t>Loại</a:t>
                      </a:r>
                      <a:endParaRPr lang="en-US" dirty="0"/>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smtClean="0">
                          <a:ln>
                            <a:noFill/>
                          </a:ln>
                          <a:solidFill>
                            <a:schemeClr val="tx1"/>
                          </a:solidFill>
                          <a:effectLst/>
                          <a:latin typeface="Arial" charset="0"/>
                          <a:ea typeface="+mn-ea"/>
                          <a:cs typeface="Arial" charset="0"/>
                        </a:rPr>
                        <a:t>Định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áp</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dụng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cho</a:t>
                      </a:r>
                      <a:r>
                        <a:rPr kumimoji="0" lang="en-US" sz="1400" b="0" i="0" u="none" strike="noStrike" kern="1200" cap="none" normalizeH="0" baseline="0" dirty="0" smtClean="0">
                          <a:ln>
                            <a:noFill/>
                          </a:ln>
                          <a:solidFill>
                            <a:schemeClr val="tx1"/>
                          </a:solidFill>
                          <a:effectLst/>
                          <a:latin typeface="Arial" charset="0"/>
                          <a:ea typeface="+mn-ea"/>
                          <a:cs typeface="Arial" charset="0"/>
                        </a:rPr>
                        <a:t> ND </a:t>
                      </a:r>
                      <a:r>
                        <a:rPr kumimoji="0" lang="en-US" sz="1400" b="0" i="0" u="none" strike="noStrike" kern="1200" cap="none" normalizeH="0" baseline="0" dirty="0" err="1" smtClean="0">
                          <a:ln>
                            <a:noFill/>
                          </a:ln>
                          <a:solidFill>
                            <a:schemeClr val="tx1"/>
                          </a:solidFill>
                          <a:effectLst/>
                          <a:latin typeface="Arial" charset="0"/>
                          <a:ea typeface="+mn-ea"/>
                          <a:cs typeface="Arial" charset="0"/>
                        </a:rPr>
                        <a:t>các</a:t>
                      </a:r>
                      <a:r>
                        <a:rPr kumimoji="0" lang="en-US" sz="1400" b="0" i="0" u="none" strike="noStrike" kern="1200" cap="none" normalizeH="0" baseline="0" dirty="0" smtClean="0">
                          <a:ln>
                            <a:noFill/>
                          </a:ln>
                          <a:solidFill>
                            <a:schemeClr val="tx1"/>
                          </a:solidFill>
                          <a:effectLst/>
                          <a:latin typeface="Arial" charset="0"/>
                          <a:ea typeface="+mn-ea"/>
                          <a:cs typeface="Arial" charset="0"/>
                        </a:rPr>
                        <a:t> tag </a:t>
                      </a:r>
                      <a:r>
                        <a:rPr kumimoji="0" lang="en-US" sz="1400" b="1" i="0" u="none" strike="noStrike" kern="1200" cap="none" normalizeH="0" baseline="0" dirty="0" smtClean="0">
                          <a:ln>
                            <a:noFill/>
                          </a:ln>
                          <a:solidFill>
                            <a:schemeClr val="tx1"/>
                          </a:solidFill>
                          <a:effectLst/>
                          <a:latin typeface="Arial" charset="0"/>
                          <a:ea typeface="+mn-ea"/>
                          <a:cs typeface="Arial" charset="0"/>
                        </a:rPr>
                        <a:t>Element </a:t>
                      </a:r>
                      <a:r>
                        <a:rPr kumimoji="0" lang="en-US" sz="1400" b="0" i="0" u="none" strike="noStrike" kern="1200" cap="none" normalizeH="0" baseline="0" dirty="0" err="1" smtClean="0">
                          <a:ln>
                            <a:noFill/>
                          </a:ln>
                          <a:solidFill>
                            <a:schemeClr val="tx1"/>
                          </a:solidFill>
                          <a:effectLst/>
                          <a:latin typeface="Arial" charset="0"/>
                          <a:ea typeface="+mn-ea"/>
                          <a:cs typeface="Arial" charset="0"/>
                        </a:rPr>
                        <a:t>có</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thuộc</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tính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1" i="0" u="none" strike="noStrike" kern="1200" cap="none" normalizeH="0" baseline="0" dirty="0" smtClean="0">
                          <a:ln>
                            <a:noFill/>
                          </a:ln>
                          <a:solidFill>
                            <a:schemeClr val="tx1"/>
                          </a:solidFill>
                          <a:effectLst/>
                          <a:latin typeface="Arial" charset="0"/>
                          <a:ea typeface="+mn-ea"/>
                          <a:cs typeface="Arial" charset="0"/>
                        </a:rPr>
                        <a:t>class</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tương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ứng</a:t>
                      </a:r>
                      <a:endParaRPr kumimoji="0" lang="en-US" sz="1400" b="0" i="0" u="none" strike="noStrike" kern="1200" cap="none" normalizeH="0" baseline="0" dirty="0" smtClean="0">
                        <a:ln>
                          <a:noFill/>
                        </a:ln>
                        <a:solidFill>
                          <a:schemeClr val="tx1"/>
                        </a:solidFill>
                        <a:effectLst/>
                        <a:latin typeface="Arial" charset="0"/>
                        <a:ea typeface="+mn-ea"/>
                        <a:cs typeface="Arial"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rPr>
                        <a:t>h1.note {text-decoration: underline;}</a:t>
                      </a:r>
                      <a:r>
                        <a:rPr kumimoji="0" lang="en-US" sz="1400" u="none" strike="noStrike" cap="none" normalizeH="0" baseline="0" dirty="0" smtClean="0">
                          <a:ln>
                            <a:noFill/>
                          </a:ln>
                          <a:effectLst/>
                        </a:rPr>
                        <a:t/>
                      </a:r>
                      <a:br>
                        <a:rPr kumimoji="0" lang="en-US" sz="1400" u="none" strike="noStrike" cap="none" normalizeH="0" baseline="0" dirty="0" smtClean="0">
                          <a:ln>
                            <a:noFill/>
                          </a:ln>
                          <a:effectLst/>
                        </a:rPr>
                      </a:br>
                      <a:r>
                        <a:rPr kumimoji="0" lang="en-US" sz="1200" u="none" strike="noStrike" cap="none" normalizeH="0" baseline="0" dirty="0" smtClean="0">
                          <a:ln>
                            <a:noFill/>
                          </a:ln>
                          <a:effectLst/>
                        </a:rPr>
                        <a:t>/* ND </a:t>
                      </a:r>
                      <a:r>
                        <a:rPr kumimoji="0" lang="en-US" sz="1200" u="none" strike="noStrike" cap="none" normalizeH="0" baseline="0" dirty="0" err="1" smtClean="0">
                          <a:ln>
                            <a:noFill/>
                          </a:ln>
                          <a:effectLst/>
                        </a:rPr>
                        <a:t>của</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các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thẻ</a:t>
                      </a:r>
                      <a:r>
                        <a:rPr kumimoji="0" lang="en-US" sz="1200" u="none" strike="noStrike" cap="none" normalizeH="0" baseline="0" dirty="0" smtClean="0">
                          <a:ln>
                            <a:noFill/>
                          </a:ln>
                          <a:effectLst/>
                        </a:rPr>
                        <a:t> &lt;h1&gt; </a:t>
                      </a:r>
                      <a:r>
                        <a:rPr kumimoji="0" lang="en-US" sz="1200" u="none" strike="noStrike" cap="none" normalizeH="0" baseline="0" dirty="0" err="1" smtClean="0">
                          <a:ln>
                            <a:noFill/>
                          </a:ln>
                          <a:effectLst/>
                        </a:rPr>
                        <a:t>có</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thuộc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tính</a:t>
                      </a:r>
                      <a:r>
                        <a:rPr kumimoji="0" lang="en-US" sz="1200" u="none" strike="noStrike" cap="none" normalizeH="0" baseline="0" dirty="0" smtClean="0">
                          <a:ln>
                            <a:noFill/>
                          </a:ln>
                          <a:effectLst/>
                        </a:rPr>
                        <a:t> class=note </a:t>
                      </a:r>
                      <a:r>
                        <a:rPr kumimoji="0" lang="en-US" sz="1200" u="none" strike="noStrike" cap="none" normalizeH="0" baseline="0" dirty="0" err="1" smtClean="0">
                          <a:ln>
                            <a:noFill/>
                          </a:ln>
                          <a:effectLst/>
                        </a:rPr>
                        <a:t>đều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bị</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định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dạng</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gạch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chân</a:t>
                      </a:r>
                      <a:r>
                        <a:rPr kumimoji="0" lang="en-US" sz="1200" u="none" strike="noStrike" cap="none" normalizeH="0" baseline="0" dirty="0" smtClean="0">
                          <a:ln>
                            <a:noFill/>
                          </a:ln>
                          <a:effectLst/>
                        </a:rPr>
                        <a:t> */</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smtClean="0">
                          <a:ln>
                            <a:noFill/>
                          </a:ln>
                          <a:solidFill>
                            <a:schemeClr val="tx1"/>
                          </a:solidFill>
                          <a:effectLst/>
                          <a:latin typeface="Arial" charset="0"/>
                          <a:ea typeface="+mn-ea"/>
                          <a:cs typeface="Arial" charset="0"/>
                        </a:rPr>
                        <a:t>Định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áp</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dụng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cho</a:t>
                      </a:r>
                      <a:r>
                        <a:rPr kumimoji="0" lang="en-US" sz="1400" b="0" i="0" u="none" strike="noStrike" kern="1200" cap="none" normalizeH="0" baseline="0" dirty="0" smtClean="0">
                          <a:ln>
                            <a:noFill/>
                          </a:ln>
                          <a:solidFill>
                            <a:schemeClr val="tx1"/>
                          </a:solidFill>
                          <a:effectLst/>
                          <a:latin typeface="Arial" charset="0"/>
                          <a:ea typeface="+mn-ea"/>
                          <a:cs typeface="Arial" charset="0"/>
                        </a:rPr>
                        <a:t> ND </a:t>
                      </a:r>
                      <a:r>
                        <a:rPr kumimoji="0" lang="en-US" sz="1400" b="0" i="0" u="none" strike="noStrike" kern="1200" cap="none" normalizeH="0" baseline="0" dirty="0" err="1" smtClean="0">
                          <a:ln>
                            <a:noFill/>
                          </a:ln>
                          <a:solidFill>
                            <a:schemeClr val="tx1"/>
                          </a:solidFill>
                          <a:effectLst/>
                          <a:latin typeface="Arial" charset="0"/>
                          <a:ea typeface="+mn-ea"/>
                          <a:cs typeface="Arial" charset="0"/>
                        </a:rPr>
                        <a:t>một</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nhóm</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các</a:t>
                      </a:r>
                      <a:r>
                        <a:rPr kumimoji="0" lang="en-US" sz="1400" b="0" i="0" u="none" strike="noStrike" kern="1200" cap="none" normalizeH="0" baseline="0" dirty="0" smtClean="0">
                          <a:ln>
                            <a:noFill/>
                          </a:ln>
                          <a:solidFill>
                            <a:schemeClr val="tx1"/>
                          </a:solidFill>
                          <a:effectLst/>
                          <a:latin typeface="Arial" charset="0"/>
                          <a:ea typeface="+mn-ea"/>
                          <a:cs typeface="Arial" charset="0"/>
                        </a:rPr>
                        <a:t> tag </a:t>
                      </a:r>
                      <a:r>
                        <a:rPr kumimoji="0" lang="en-US" sz="1400" b="0" i="0" u="none" strike="noStrike" kern="1200" cap="none" normalizeH="0" baseline="0" dirty="0" err="1" smtClean="0">
                          <a:ln>
                            <a:noFill/>
                          </a:ln>
                          <a:solidFill>
                            <a:schemeClr val="tx1"/>
                          </a:solidFill>
                          <a:effectLst/>
                          <a:latin typeface="Arial" charset="0"/>
                          <a:ea typeface="+mn-ea"/>
                          <a:cs typeface="Arial" charset="0"/>
                        </a:rPr>
                        <a:t>trong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tài</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liệu</a:t>
                      </a:r>
                      <a:r>
                        <a:rPr kumimoji="0" lang="en-US" sz="1400" b="0" i="0" u="none" strike="noStrike" kern="1200" cap="none" normalizeH="0" baseline="0" dirty="0" smtClean="0">
                          <a:ln>
                            <a:noFill/>
                          </a:ln>
                          <a:solidFill>
                            <a:schemeClr val="tx1"/>
                          </a:solidFill>
                          <a:effectLst/>
                          <a:latin typeface="Arial" charset="0"/>
                          <a:ea typeface="+mn-ea"/>
                          <a:cs typeface="Arial"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rPr>
                        <a:t>h1,h2,h3 {background-color: orange;}</a:t>
                      </a:r>
                      <a:r>
                        <a:rPr kumimoji="0" lang="en-US" sz="1400" u="none" strike="noStrike" cap="none" normalizeH="0" baseline="0" dirty="0" smtClean="0">
                          <a:ln>
                            <a:noFill/>
                          </a:ln>
                          <a:effectLst/>
                        </a:rPr>
                        <a:t/>
                      </a:r>
                      <a:br>
                        <a:rPr kumimoji="0" lang="en-US" sz="1400" u="none" strike="noStrike" cap="none" normalizeH="0" baseline="0" dirty="0" smtClean="0">
                          <a:ln>
                            <a:noFill/>
                          </a:ln>
                          <a:effectLst/>
                        </a:rPr>
                      </a:br>
                      <a:r>
                        <a:rPr kumimoji="0" lang="en-US" sz="1200" u="none" strike="noStrike" cap="none" normalizeH="0" baseline="0" dirty="0" smtClean="0">
                          <a:ln>
                            <a:noFill/>
                          </a:ln>
                          <a:effectLst/>
                        </a:rPr>
                        <a:t>/* ND </a:t>
                      </a:r>
                      <a:r>
                        <a:rPr kumimoji="0" lang="en-US" sz="1200" u="none" strike="noStrike" cap="none" normalizeH="0" baseline="0" dirty="0" err="1" smtClean="0">
                          <a:ln>
                            <a:noFill/>
                          </a:ln>
                          <a:effectLst/>
                        </a:rPr>
                        <a:t>của</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các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thẻ</a:t>
                      </a:r>
                      <a:r>
                        <a:rPr kumimoji="0" lang="en-US" sz="1200" u="none" strike="noStrike" cap="none" normalizeH="0" baseline="0" dirty="0" smtClean="0">
                          <a:ln>
                            <a:noFill/>
                          </a:ln>
                          <a:effectLst/>
                        </a:rPr>
                        <a:t> &lt;h1&gt; &lt;h2&gt; &lt;h3&gt; </a:t>
                      </a:r>
                      <a:r>
                        <a:rPr kumimoji="0" lang="en-US" sz="1200" u="none" strike="noStrike" cap="none" normalizeH="0" baseline="0" dirty="0" err="1" smtClean="0">
                          <a:ln>
                            <a:noFill/>
                          </a:ln>
                          <a:effectLst/>
                        </a:rPr>
                        <a:t>đều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bị</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định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dạng</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màu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nền</a:t>
                      </a:r>
                      <a:r>
                        <a:rPr kumimoji="0" lang="en-US" sz="1200" u="none" strike="noStrike" cap="none" normalizeH="0" baseline="0" dirty="0" smtClean="0">
                          <a:ln>
                            <a:noFill/>
                          </a:ln>
                          <a:effectLst/>
                        </a:rPr>
                        <a:t> = </a:t>
                      </a:r>
                      <a:r>
                        <a:rPr kumimoji="0" lang="en-US" sz="1200" u="none" strike="noStrike" cap="none" normalizeH="0" baseline="0" dirty="0" err="1" smtClean="0">
                          <a:ln>
                            <a:noFill/>
                          </a:ln>
                          <a:effectLst/>
                        </a:rPr>
                        <a:t>màu</a:t>
                      </a:r>
                      <a:r>
                        <a:rPr kumimoji="0" lang="en-US" sz="1200" u="none" strike="noStrike" cap="none" normalizeH="0" baseline="0" dirty="0" smtClean="0">
                          <a:ln>
                            <a:noFill/>
                          </a:ln>
                          <a:effectLst/>
                        </a:rPr>
                        <a:t> cam */</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smtClean="0">
                          <a:ln>
                            <a:noFill/>
                          </a:ln>
                          <a:solidFill>
                            <a:schemeClr val="tx1"/>
                          </a:solidFill>
                          <a:effectLst/>
                          <a:latin typeface="Arial" charset="0"/>
                          <a:ea typeface="+mn-ea"/>
                          <a:cs typeface="Arial" charset="0"/>
                        </a:rPr>
                        <a:t>Định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được</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áp</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dụng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dựa</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vào</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trạng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thái</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của</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các</a:t>
                      </a:r>
                      <a:r>
                        <a:rPr kumimoji="0" lang="en-US" sz="1400" b="0" i="0" u="none" strike="noStrike" kern="1200" cap="none" normalizeH="0" baseline="0" dirty="0" smtClean="0">
                          <a:ln>
                            <a:noFill/>
                          </a:ln>
                          <a:solidFill>
                            <a:schemeClr val="tx1"/>
                          </a:solidFill>
                          <a:effectLst/>
                          <a:latin typeface="Arial" charset="0"/>
                          <a:ea typeface="+mn-ea"/>
                          <a:cs typeface="Arial" charset="0"/>
                        </a:rPr>
                        <a:t> Element. (</a:t>
                      </a:r>
                      <a:r>
                        <a:rPr kumimoji="0" lang="en-US" sz="1400" b="0" i="0" u="none" strike="noStrike" kern="1200" cap="none" normalizeH="0" baseline="0" dirty="0" err="1" smtClean="0">
                          <a:ln>
                            <a:noFill/>
                          </a:ln>
                          <a:solidFill>
                            <a:schemeClr val="tx1"/>
                          </a:solidFill>
                          <a:effectLst/>
                          <a:latin typeface="Arial" charset="0"/>
                          <a:ea typeface="+mn-ea"/>
                          <a:cs typeface="Arial" charset="0"/>
                        </a:rPr>
                        <a:t>Không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xuất</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hiện</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trong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mã</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lệnh</a:t>
                      </a:r>
                      <a:r>
                        <a:rPr kumimoji="0" lang="en-US" sz="1400" b="0" i="0" u="none" strike="noStrike" kern="1200" cap="none" normalizeH="0" baseline="0" dirty="0" smtClean="0">
                          <a:ln>
                            <a:noFill/>
                          </a:ln>
                          <a:solidFill>
                            <a:schemeClr val="tx1"/>
                          </a:solidFill>
                          <a:effectLst/>
                          <a:latin typeface="Arial" charset="0"/>
                          <a:ea typeface="+mn-ea"/>
                          <a:cs typeface="Arial" charset="0"/>
                        </a:rPr>
                        <a:t>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horzOverflow="overflow"/>
                </a:tc>
              </a:tr>
            </a:tbl>
          </a:graphicData>
        </a:graphic>
      </p:graphicFrame>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0"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1+ppt_w/2"/>
                                          </p:val>
                                        </p:tav>
                                      </p:tavLst>
                                    </p:anim>
                                    <p:anim calcmode="lin" valueType="num">
                                      <p:cBhvr additive="base">
                                        <p:cTn id="13" dur="500"/>
                                        <p:tgtEl>
                                          <p:spTgt spid="10"/>
                                        </p:tgtEl>
                                        <p:attrNameLst>
                                          <p:attrName>ppt_y</p:attrName>
                                        </p:attrNameLst>
                                      </p:cBhvr>
                                      <p:tavLst>
                                        <p:tav tm="0">
                                          <p:val>
                                            <p:strVal val="ppt_y"/>
                                          </p:val>
                                        </p:tav>
                                        <p:tav tm="100000">
                                          <p:val>
                                            <p:strVal val="ppt_y"/>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solidFill>
                  <a:srgbClr val="FF9933"/>
                </a:solidFill>
              </a:rPr>
              <a:t>Giới thiệu CSS</a:t>
            </a:r>
          </a:p>
          <a:p>
            <a:r>
              <a:rPr lang="en-US" smtClean="0"/>
              <a:t>Định nghĩa Style</a:t>
            </a:r>
          </a:p>
          <a:p>
            <a:r>
              <a:rPr lang="en-US" smtClean="0"/>
              <a:t>Sử dụng và Phân loại CSS</a:t>
            </a:r>
          </a:p>
          <a:p>
            <a:r>
              <a:rPr lang="en-US" smtClean="0"/>
              <a:t>Selector trong CSS và phạm vi ảnh hưởng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0" y="3941805"/>
            <a:ext cx="58293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9" name="Picture 5"/>
          <p:cNvPicPr>
            <a:picLocks noChangeAspect="1" noChangeArrowheads="1"/>
          </p:cNvPicPr>
          <p:nvPr/>
        </p:nvPicPr>
        <p:blipFill>
          <a:blip r:embed="rId3"/>
          <a:srcRect/>
          <a:stretch>
            <a:fillRect/>
          </a:stretch>
        </p:blipFill>
        <p:spPr bwMode="auto">
          <a:xfrm>
            <a:off x="4791076" y="2374943"/>
            <a:ext cx="4133850" cy="267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smtClean="0"/>
              <a:t>Selector trong CSS - Contextual Selection</a:t>
            </a:r>
            <a:endParaRPr lang="en-US"/>
          </a:p>
        </p:txBody>
      </p:sp>
      <p:sp>
        <p:nvSpPr>
          <p:cNvPr id="3" name="Content Placeholder 2"/>
          <p:cNvSpPr>
            <a:spLocks noGrp="1"/>
          </p:cNvSpPr>
          <p:nvPr>
            <p:ph idx="1"/>
          </p:nvPr>
        </p:nvSpPr>
        <p:spPr>
          <a:xfrm>
            <a:off x="685800" y="1776413"/>
            <a:ext cx="7775575" cy="1547555"/>
          </a:xfrm>
        </p:spPr>
        <p:txBody>
          <a:bodyPr/>
          <a:lstStyle/>
          <a:p>
            <a:r>
              <a:rPr lang="en-US" dirty="0" err="1" smtClean="0"/>
              <a:t>Định</a:t>
            </a:r>
            <a:r>
              <a:rPr lang="en-US" dirty="0" smtClean="0"/>
              <a:t> </a:t>
            </a:r>
            <a:r>
              <a:rPr lang="en-US" dirty="0" err="1" smtClean="0"/>
              <a:t>dạng</a:t>
            </a:r>
            <a:r>
              <a:rPr lang="en-US" dirty="0" smtClean="0"/>
              <a:t> </a:t>
            </a:r>
            <a:r>
              <a:rPr lang="en-US" dirty="0" err="1" smtClean="0"/>
              <a:t>được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nội</a:t>
            </a:r>
            <a:r>
              <a:rPr lang="en-US" dirty="0" smtClean="0"/>
              <a:t> dung </a:t>
            </a:r>
            <a:r>
              <a:rPr lang="en-US" dirty="0" err="1" smtClean="0"/>
              <a:t>trong</a:t>
            </a:r>
            <a:r>
              <a:rPr lang="en-US" dirty="0" smtClean="0"/>
              <a:t> </a:t>
            </a:r>
            <a:r>
              <a:rPr lang="en-US" dirty="0" err="1" smtClean="0"/>
              <a:t>chuỗi</a:t>
            </a:r>
            <a:r>
              <a:rPr lang="en-US" dirty="0" smtClean="0"/>
              <a:t> tag </a:t>
            </a:r>
            <a:r>
              <a:rPr lang="en-US" dirty="0" err="1" smtClean="0"/>
              <a:t>theo</a:t>
            </a:r>
            <a:r>
              <a:rPr lang="en-US" dirty="0" smtClean="0"/>
              <a:t> </a:t>
            </a:r>
            <a:r>
              <a:rPr lang="en-US" dirty="0" err="1" smtClean="0"/>
              <a:t>đúng</a:t>
            </a:r>
            <a:r>
              <a:rPr lang="en-US" dirty="0" smtClean="0"/>
              <a:t> </a:t>
            </a:r>
            <a:r>
              <a:rPr lang="en-US" dirty="0" err="1" smtClean="0"/>
              <a:t>thứ</a:t>
            </a:r>
            <a:r>
              <a:rPr lang="en-US" dirty="0" smtClean="0"/>
              <a:t> </a:t>
            </a:r>
            <a:r>
              <a:rPr lang="en-US" dirty="0" err="1" smtClean="0"/>
              <a:t>tự</a:t>
            </a:r>
            <a:endParaRPr lang="en-US" dirty="0" smtClean="0"/>
          </a:p>
          <a:p>
            <a:r>
              <a:rPr lang="en-US" dirty="0" err="1" smtClean="0"/>
              <a:t>Ví</a:t>
            </a:r>
            <a:r>
              <a:rPr lang="en-US" dirty="0" smtClean="0"/>
              <a:t> </a:t>
            </a:r>
            <a:r>
              <a:rPr lang="en-US" dirty="0" err="1" smtClean="0"/>
              <a:t>dụ</a:t>
            </a:r>
            <a:r>
              <a:rPr lang="en-US" dirty="0" smtClean="0"/>
              <a:t> :</a:t>
            </a:r>
            <a:endParaRPr lang="en-US" dirty="0"/>
          </a:p>
        </p:txBody>
      </p:sp>
      <p:sp>
        <p:nvSpPr>
          <p:cNvPr id="6" name="Rectangle 5"/>
          <p:cNvSpPr/>
          <p:nvPr/>
        </p:nvSpPr>
        <p:spPr bwMode="auto">
          <a:xfrm>
            <a:off x="1596475" y="4710324"/>
            <a:ext cx="507473" cy="200815"/>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329983" y="5573717"/>
            <a:ext cx="411035"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0" name="Rectangle 9"/>
          <p:cNvSpPr/>
          <p:nvPr/>
        </p:nvSpPr>
        <p:spPr bwMode="auto">
          <a:xfrm>
            <a:off x="2844230" y="5573717"/>
            <a:ext cx="257416"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1" name="Rectangle 10"/>
          <p:cNvSpPr/>
          <p:nvPr/>
        </p:nvSpPr>
        <p:spPr bwMode="auto">
          <a:xfrm>
            <a:off x="4402367" y="5573717"/>
            <a:ext cx="732903" cy="190362"/>
          </a:xfrm>
          <a:prstGeom prst="rect">
            <a:avLst/>
          </a:prstGeom>
          <a:solidFill>
            <a:srgbClr val="FFFF99">
              <a:alpha val="29804"/>
            </a:srgbClr>
          </a:solidFill>
          <a:ln w="9525" cap="flat" cmpd="sng" algn="ctr">
            <a:solidFill>
              <a:srgbClr val="FFC000"/>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2" name="Rectangle 11"/>
          <p:cNvSpPr/>
          <p:nvPr/>
        </p:nvSpPr>
        <p:spPr bwMode="auto">
          <a:xfrm>
            <a:off x="3114892" y="5573717"/>
            <a:ext cx="1274228" cy="190362"/>
          </a:xfrm>
          <a:prstGeom prst="rect">
            <a:avLst/>
          </a:prstGeom>
          <a:solidFill>
            <a:srgbClr val="FF0066">
              <a:alpha val="29804"/>
            </a:srgbClr>
          </a:solidFill>
          <a:ln w="9525" cap="flat" cmpd="sng" algn="ctr">
            <a:solidFill>
              <a:srgbClr val="FF0066"/>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3" name="Rectangle 12"/>
          <p:cNvSpPr/>
          <p:nvPr/>
        </p:nvSpPr>
        <p:spPr bwMode="auto">
          <a:xfrm>
            <a:off x="1322668" y="5383522"/>
            <a:ext cx="652436" cy="190362"/>
          </a:xfrm>
          <a:prstGeom prst="rect">
            <a:avLst/>
          </a:prstGeom>
          <a:solidFill>
            <a:schemeClr val="bg2">
              <a:lumMod val="50000"/>
              <a:alpha val="29804"/>
            </a:schemeClr>
          </a:solidFill>
          <a:ln w="9525" cap="flat" cmpd="sng" algn="ctr">
            <a:solidFill>
              <a:schemeClr val="tx1">
                <a:lumMod val="85000"/>
                <a:lumOff val="15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828800" y="5235144"/>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9" name="Rectangle 8"/>
          <p:cNvSpPr/>
          <p:nvPr/>
        </p:nvSpPr>
        <p:spPr bwMode="auto">
          <a:xfrm>
            <a:off x="1828800" y="4477263"/>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8" name="Rectangle 7"/>
          <p:cNvSpPr/>
          <p:nvPr/>
        </p:nvSpPr>
        <p:spPr bwMode="auto">
          <a:xfrm>
            <a:off x="1828800" y="3719382"/>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7" name="Rectangle 6"/>
          <p:cNvSpPr/>
          <p:nvPr/>
        </p:nvSpPr>
        <p:spPr bwMode="auto">
          <a:xfrm>
            <a:off x="1828800" y="2961501"/>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6" name="Rectangle 5"/>
          <p:cNvSpPr/>
          <p:nvPr/>
        </p:nvSpPr>
        <p:spPr bwMode="auto">
          <a:xfrm>
            <a:off x="1828800" y="2203620"/>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5" name="Rectangle 4"/>
          <p:cNvSpPr/>
          <p:nvPr/>
        </p:nvSpPr>
        <p:spPr bwMode="auto">
          <a:xfrm>
            <a:off x="1828800" y="1470454"/>
            <a:ext cx="7105135" cy="741405"/>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2" name="Title 1"/>
          <p:cNvSpPr>
            <a:spLocks noGrp="1"/>
          </p:cNvSpPr>
          <p:nvPr>
            <p:ph type="title"/>
          </p:nvPr>
        </p:nvSpPr>
        <p:spPr>
          <a:xfrm>
            <a:off x="153988" y="562620"/>
            <a:ext cx="8245475" cy="498475"/>
          </a:xfrm>
        </p:spPr>
        <p:txBody>
          <a:bodyPr/>
          <a:lstStyle/>
          <a:p>
            <a:r>
              <a:rPr lang="en-US" smtClean="0"/>
              <a:t>Selector trong CSS</a:t>
            </a:r>
            <a:endParaRPr lang="en-US"/>
          </a:p>
        </p:txBody>
      </p:sp>
      <p:graphicFrame>
        <p:nvGraphicFramePr>
          <p:cNvPr id="4" name="Content Placeholder 3"/>
          <p:cNvGraphicFramePr>
            <a:graphicFrameLocks noGrp="1"/>
          </p:cNvGraphicFramePr>
          <p:nvPr>
            <p:ph idx="1"/>
          </p:nvPr>
        </p:nvGraphicFramePr>
        <p:xfrm>
          <a:off x="203201" y="1050645"/>
          <a:ext cx="8740773" cy="5696142"/>
        </p:xfrm>
        <a:graphic>
          <a:graphicData uri="http://schemas.openxmlformats.org/drawingml/2006/table">
            <a:tbl>
              <a:tblPr firstRow="1" bandRow="1">
                <a:tableStyleId>{5C22544A-7EE6-4342-B048-85BDC9FD1C3A}</a:tableStyleId>
              </a:tblPr>
              <a:tblGrid>
                <a:gridCol w="1600885"/>
                <a:gridCol w="3467825"/>
                <a:gridCol w="3672063"/>
              </a:tblGrid>
              <a:tr h="406508">
                <a:tc>
                  <a:txBody>
                    <a:bodyPr/>
                    <a:lstStyle/>
                    <a:p>
                      <a:r>
                        <a:rPr lang="en-US" dirty="0" err="1" smtClean="0"/>
                        <a:t>Loại</a:t>
                      </a:r>
                      <a:endParaRPr lang="en-US" dirty="0"/>
                    </a:p>
                  </a:txBody>
                  <a:tcPr/>
                </a:tc>
                <a:tc>
                  <a:txBody>
                    <a:bodyPr/>
                    <a:lstStyle/>
                    <a:p>
                      <a:r>
                        <a:rPr lang="en-US" smtClean="0"/>
                        <a:t>Mô</a:t>
                      </a:r>
                      <a:r>
                        <a:rPr lang="en-US" baseline="0" smtClean="0"/>
                        <a:t> tả phạm vi ảnh hưởng</a:t>
                      </a:r>
                      <a:endParaRPr lang="en-US"/>
                    </a:p>
                  </a:txBody>
                  <a:tcPr/>
                </a:tc>
                <a:tc>
                  <a:txBody>
                    <a:bodyPr/>
                    <a:lstStyle/>
                    <a:p>
                      <a:r>
                        <a:rPr lang="en-US" smtClean="0"/>
                        <a:t>Ví</a:t>
                      </a:r>
                      <a:r>
                        <a:rPr lang="en-US" baseline="0" smtClean="0"/>
                        <a:t> dụ</a:t>
                      </a:r>
                      <a:endParaRPr lang="en-US"/>
                    </a:p>
                  </a:txBody>
                  <a:tcPr/>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Arial" charset="0"/>
                          <a:cs typeface="Arial" charset="0"/>
                        </a:rPr>
                        <a:t>Định dạng áp dụng cho ND tất cả các tag </a:t>
                      </a:r>
                      <a:r>
                        <a:rPr kumimoji="0" lang="en-US" sz="1400" b="1" i="0" u="none" strike="noStrike" cap="none" normalizeH="0" baseline="0" smtClean="0">
                          <a:ln>
                            <a:noFill/>
                          </a:ln>
                          <a:solidFill>
                            <a:schemeClr val="tx1"/>
                          </a:solidFill>
                          <a:effectLst/>
                          <a:latin typeface="Arial" charset="0"/>
                          <a:cs typeface="Arial" charset="0"/>
                        </a:rPr>
                        <a:t>Element </a:t>
                      </a:r>
                      <a:r>
                        <a:rPr kumimoji="0" lang="en-US" sz="1400" b="0" i="0" u="none" strike="noStrike" cap="none" normalizeH="0" baseline="0" smtClean="0">
                          <a:ln>
                            <a:noFill/>
                          </a:ln>
                          <a:solidFill>
                            <a:schemeClr val="tx1"/>
                          </a:solidFill>
                          <a:effectLst/>
                          <a:latin typeface="Arial" charset="0"/>
                          <a:cs typeface="Arial" charset="0"/>
                        </a:rPr>
                        <a:t>trong tài liệu Web</a:t>
                      </a: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h1 {color: 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thẻ &lt;h1&gt; bị định dạng màu chữ=đỏ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#id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id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#test {color: green;} </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id=test đều bị định dạng màu chữ=xanh lá */</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tất cả các tab có thuộc tính </a:t>
                      </a:r>
                      <a:r>
                        <a:rPr kumimoji="0" lang="en-US" sz="1400" b="1" i="0" u="none" strike="noStrike" kern="1200" cap="none" normalizeH="0" baseline="0" smtClean="0">
                          <a:ln>
                            <a:noFill/>
                          </a:ln>
                          <a:solidFill>
                            <a:schemeClr val="tx1"/>
                          </a:solidFill>
                          <a:effectLst/>
                          <a:latin typeface="Arial" charset="0"/>
                          <a:ea typeface="+mn-ea"/>
                          <a:cs typeface="Arial" charset="0"/>
                        </a:rPr>
                        <a:t>class  </a:t>
                      </a:r>
                      <a:r>
                        <a:rPr kumimoji="0" lang="en-US" sz="1400" b="0" i="0" u="none" strike="noStrike" kern="1200" cap="none" normalizeH="0" baseline="0" smtClean="0">
                          <a:ln>
                            <a:noFill/>
                          </a:ln>
                          <a:solidFill>
                            <a:schemeClr val="tx1"/>
                          </a:solidFill>
                          <a:effectLst/>
                          <a:latin typeface="Arial" charset="0"/>
                          <a:ea typeface="+mn-ea"/>
                          <a:cs typeface="Arial" charset="0"/>
                        </a:rPr>
                        <a:t>trong tà liệu Web</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.note {color: yellow;}</a:t>
                      </a:r>
                      <a:r>
                        <a:rPr kumimoji="0" lang="en-US" sz="1400" u="none" strike="noStrike" cap="none" normalizeH="0" baseline="0" smtClean="0">
                          <a:ln>
                            <a:noFill/>
                          </a:ln>
                          <a:effectLst/>
                        </a:rPr>
                        <a:t/>
                      </a:r>
                      <a:br>
                        <a:rPr kumimoji="0" lang="en-US" sz="1400" u="none" strike="noStrike" cap="none" normalizeH="0" baseline="0" smtClean="0">
                          <a:ln>
                            <a:noFill/>
                          </a:ln>
                          <a:effectLst/>
                        </a:rPr>
                      </a:br>
                      <a:r>
                        <a:rPr kumimoji="0" lang="en-US" sz="1200" u="none" strike="noStrike" cap="none" normalizeH="0" baseline="0" smtClean="0">
                          <a:ln>
                            <a:noFill/>
                          </a:ln>
                          <a:effectLst/>
                        </a:rPr>
                        <a:t>/* ND của bất kỳ tag có thuộc tính class=note đều bị định dạng màu chữ=vàng*/</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element . class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smtClean="0">
                          <a:ln>
                            <a:noFill/>
                          </a:ln>
                          <a:solidFill>
                            <a:schemeClr val="tx1"/>
                          </a:solidFill>
                          <a:effectLst/>
                          <a:latin typeface="Arial" charset="0"/>
                          <a:ea typeface="+mn-ea"/>
                          <a:cs typeface="Arial" charset="0"/>
                        </a:rPr>
                        <a:t>Định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áp</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dụng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cho</a:t>
                      </a:r>
                      <a:r>
                        <a:rPr kumimoji="0" lang="en-US" sz="1400" b="0" i="0" u="none" strike="noStrike" kern="1200" cap="none" normalizeH="0" baseline="0" dirty="0" smtClean="0">
                          <a:ln>
                            <a:noFill/>
                          </a:ln>
                          <a:solidFill>
                            <a:schemeClr val="tx1"/>
                          </a:solidFill>
                          <a:effectLst/>
                          <a:latin typeface="Arial" charset="0"/>
                          <a:ea typeface="+mn-ea"/>
                          <a:cs typeface="Arial" charset="0"/>
                        </a:rPr>
                        <a:t> ND </a:t>
                      </a:r>
                      <a:r>
                        <a:rPr kumimoji="0" lang="en-US" sz="1400" b="0" i="0" u="none" strike="noStrike" kern="1200" cap="none" normalizeH="0" baseline="0" dirty="0" err="1" smtClean="0">
                          <a:ln>
                            <a:noFill/>
                          </a:ln>
                          <a:solidFill>
                            <a:schemeClr val="tx1"/>
                          </a:solidFill>
                          <a:effectLst/>
                          <a:latin typeface="Arial" charset="0"/>
                          <a:ea typeface="+mn-ea"/>
                          <a:cs typeface="Arial" charset="0"/>
                        </a:rPr>
                        <a:t>các</a:t>
                      </a:r>
                      <a:r>
                        <a:rPr kumimoji="0" lang="en-US" sz="1400" b="0" i="0" u="none" strike="noStrike" kern="1200" cap="none" normalizeH="0" baseline="0" dirty="0" smtClean="0">
                          <a:ln>
                            <a:noFill/>
                          </a:ln>
                          <a:solidFill>
                            <a:schemeClr val="tx1"/>
                          </a:solidFill>
                          <a:effectLst/>
                          <a:latin typeface="Arial" charset="0"/>
                          <a:ea typeface="+mn-ea"/>
                          <a:cs typeface="Arial" charset="0"/>
                        </a:rPr>
                        <a:t> tag </a:t>
                      </a:r>
                      <a:r>
                        <a:rPr kumimoji="0" lang="en-US" sz="1400" b="1" i="0" u="none" strike="noStrike" kern="1200" cap="none" normalizeH="0" baseline="0" dirty="0" smtClean="0">
                          <a:ln>
                            <a:noFill/>
                          </a:ln>
                          <a:solidFill>
                            <a:schemeClr val="tx1"/>
                          </a:solidFill>
                          <a:effectLst/>
                          <a:latin typeface="Arial" charset="0"/>
                          <a:ea typeface="+mn-ea"/>
                          <a:cs typeface="Arial" charset="0"/>
                        </a:rPr>
                        <a:t>Element </a:t>
                      </a:r>
                      <a:r>
                        <a:rPr kumimoji="0" lang="en-US" sz="1400" b="0" i="0" u="none" strike="noStrike" kern="1200" cap="none" normalizeH="0" baseline="0" dirty="0" err="1" smtClean="0">
                          <a:ln>
                            <a:noFill/>
                          </a:ln>
                          <a:solidFill>
                            <a:schemeClr val="tx1"/>
                          </a:solidFill>
                          <a:effectLst/>
                          <a:latin typeface="Arial" charset="0"/>
                          <a:ea typeface="+mn-ea"/>
                          <a:cs typeface="Arial" charset="0"/>
                        </a:rPr>
                        <a:t>có</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thuộc</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tính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1" i="0" u="none" strike="noStrike" kern="1200" cap="none" normalizeH="0" baseline="0" dirty="0" smtClean="0">
                          <a:ln>
                            <a:noFill/>
                          </a:ln>
                          <a:solidFill>
                            <a:schemeClr val="tx1"/>
                          </a:solidFill>
                          <a:effectLst/>
                          <a:latin typeface="Arial" charset="0"/>
                          <a:ea typeface="+mn-ea"/>
                          <a:cs typeface="Arial" charset="0"/>
                        </a:rPr>
                        <a:t>class</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tương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ứng</a:t>
                      </a:r>
                      <a:endParaRPr kumimoji="0" lang="en-US" sz="1400" b="0" i="0" u="none" strike="noStrike" kern="1200" cap="none" normalizeH="0" baseline="0" dirty="0" smtClean="0">
                        <a:ln>
                          <a:noFill/>
                        </a:ln>
                        <a:solidFill>
                          <a:schemeClr val="tx1"/>
                        </a:solidFill>
                        <a:effectLst/>
                        <a:latin typeface="Arial" charset="0"/>
                        <a:ea typeface="+mn-ea"/>
                        <a:cs typeface="Arial"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rPr>
                        <a:t>h1.note {text-decoration: underline;}</a:t>
                      </a:r>
                      <a:r>
                        <a:rPr kumimoji="0" lang="en-US" sz="1400" u="none" strike="noStrike" cap="none" normalizeH="0" baseline="0" dirty="0" smtClean="0">
                          <a:ln>
                            <a:noFill/>
                          </a:ln>
                          <a:effectLst/>
                        </a:rPr>
                        <a:t/>
                      </a:r>
                      <a:br>
                        <a:rPr kumimoji="0" lang="en-US" sz="1400" u="none" strike="noStrike" cap="none" normalizeH="0" baseline="0" dirty="0" smtClean="0">
                          <a:ln>
                            <a:noFill/>
                          </a:ln>
                          <a:effectLst/>
                        </a:rPr>
                      </a:br>
                      <a:r>
                        <a:rPr kumimoji="0" lang="en-US" sz="1200" u="none" strike="noStrike" cap="none" normalizeH="0" baseline="0" dirty="0" smtClean="0">
                          <a:ln>
                            <a:noFill/>
                          </a:ln>
                          <a:effectLst/>
                        </a:rPr>
                        <a:t>/* ND </a:t>
                      </a:r>
                      <a:r>
                        <a:rPr kumimoji="0" lang="en-US" sz="1200" u="none" strike="noStrike" cap="none" normalizeH="0" baseline="0" dirty="0" err="1" smtClean="0">
                          <a:ln>
                            <a:noFill/>
                          </a:ln>
                          <a:effectLst/>
                        </a:rPr>
                        <a:t>của</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các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thẻ</a:t>
                      </a:r>
                      <a:r>
                        <a:rPr kumimoji="0" lang="en-US" sz="1200" u="none" strike="noStrike" cap="none" normalizeH="0" baseline="0" dirty="0" smtClean="0">
                          <a:ln>
                            <a:noFill/>
                          </a:ln>
                          <a:effectLst/>
                        </a:rPr>
                        <a:t> &lt;h1&gt; </a:t>
                      </a:r>
                      <a:r>
                        <a:rPr kumimoji="0" lang="en-US" sz="1200" u="none" strike="noStrike" cap="none" normalizeH="0" baseline="0" dirty="0" err="1" smtClean="0">
                          <a:ln>
                            <a:noFill/>
                          </a:ln>
                          <a:effectLst/>
                        </a:rPr>
                        <a:t>có</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thuộc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tính</a:t>
                      </a:r>
                      <a:r>
                        <a:rPr kumimoji="0" lang="en-US" sz="1200" u="none" strike="noStrike" cap="none" normalizeH="0" baseline="0" dirty="0" smtClean="0">
                          <a:ln>
                            <a:noFill/>
                          </a:ln>
                          <a:effectLst/>
                        </a:rPr>
                        <a:t> class=note </a:t>
                      </a:r>
                      <a:r>
                        <a:rPr kumimoji="0" lang="en-US" sz="1200" u="none" strike="noStrike" cap="none" normalizeH="0" baseline="0" dirty="0" err="1" smtClean="0">
                          <a:ln>
                            <a:noFill/>
                          </a:ln>
                          <a:effectLst/>
                        </a:rPr>
                        <a:t>đều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bị</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định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dạng</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gạch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chân</a:t>
                      </a:r>
                      <a:r>
                        <a:rPr kumimoji="0" lang="en-US" sz="1200" u="none" strike="noStrike" cap="none" normalizeH="0" baseline="0" dirty="0" smtClean="0">
                          <a:ln>
                            <a:noFill/>
                          </a:ln>
                          <a:effectLst/>
                        </a:rPr>
                        <a:t> */</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Grouping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dirty="0" err="1" smtClean="0">
                          <a:ln>
                            <a:noFill/>
                          </a:ln>
                          <a:solidFill>
                            <a:schemeClr val="tx1"/>
                          </a:solidFill>
                          <a:effectLst/>
                          <a:latin typeface="Arial" charset="0"/>
                          <a:ea typeface="+mn-ea"/>
                          <a:cs typeface="Arial" charset="0"/>
                        </a:rPr>
                        <a:t>Định</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dạng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áp</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dụng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cho</a:t>
                      </a:r>
                      <a:r>
                        <a:rPr kumimoji="0" lang="en-US" sz="1400" b="0" i="0" u="none" strike="noStrike" kern="1200" cap="none" normalizeH="0" baseline="0" dirty="0" smtClean="0">
                          <a:ln>
                            <a:noFill/>
                          </a:ln>
                          <a:solidFill>
                            <a:schemeClr val="tx1"/>
                          </a:solidFill>
                          <a:effectLst/>
                          <a:latin typeface="Arial" charset="0"/>
                          <a:ea typeface="+mn-ea"/>
                          <a:cs typeface="Arial" charset="0"/>
                        </a:rPr>
                        <a:t> ND </a:t>
                      </a:r>
                      <a:r>
                        <a:rPr kumimoji="0" lang="en-US" sz="1400" b="0" i="0" u="none" strike="noStrike" kern="1200" cap="none" normalizeH="0" baseline="0" dirty="0" err="1" smtClean="0">
                          <a:ln>
                            <a:noFill/>
                          </a:ln>
                          <a:solidFill>
                            <a:schemeClr val="tx1"/>
                          </a:solidFill>
                          <a:effectLst/>
                          <a:latin typeface="Arial" charset="0"/>
                          <a:ea typeface="+mn-ea"/>
                          <a:cs typeface="Arial" charset="0"/>
                        </a:rPr>
                        <a:t>một</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nhóm</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các</a:t>
                      </a:r>
                      <a:r>
                        <a:rPr kumimoji="0" lang="en-US" sz="1400" b="0" i="0" u="none" strike="noStrike" kern="1200" cap="none" normalizeH="0" baseline="0" dirty="0" smtClean="0">
                          <a:ln>
                            <a:noFill/>
                          </a:ln>
                          <a:solidFill>
                            <a:schemeClr val="tx1"/>
                          </a:solidFill>
                          <a:effectLst/>
                          <a:latin typeface="Arial" charset="0"/>
                          <a:ea typeface="+mn-ea"/>
                          <a:cs typeface="Arial" charset="0"/>
                        </a:rPr>
                        <a:t> tag </a:t>
                      </a:r>
                      <a:r>
                        <a:rPr kumimoji="0" lang="en-US" sz="1400" b="0" i="0" u="none" strike="noStrike" kern="1200" cap="none" normalizeH="0" baseline="0" dirty="0" err="1" smtClean="0">
                          <a:ln>
                            <a:noFill/>
                          </a:ln>
                          <a:solidFill>
                            <a:schemeClr val="tx1"/>
                          </a:solidFill>
                          <a:effectLst/>
                          <a:latin typeface="Arial" charset="0"/>
                          <a:ea typeface="+mn-ea"/>
                          <a:cs typeface="Arial" charset="0"/>
                        </a:rPr>
                        <a:t>trong</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tài</a:t>
                      </a:r>
                      <a:r>
                        <a:rPr kumimoji="0" lang="en-US" sz="1400" b="0" i="0" u="none" strike="noStrike" kern="1200" cap="none" normalizeH="0" baseline="0" dirty="0" smtClean="0">
                          <a:ln>
                            <a:noFill/>
                          </a:ln>
                          <a:solidFill>
                            <a:schemeClr val="tx1"/>
                          </a:solidFill>
                          <a:effectLst/>
                          <a:latin typeface="Arial" charset="0"/>
                          <a:ea typeface="+mn-ea"/>
                          <a:cs typeface="Arial" charset="0"/>
                        </a:rPr>
                        <a:t> </a:t>
                      </a:r>
                      <a:r>
                        <a:rPr kumimoji="0" lang="en-US" sz="1400" b="0" i="0" u="none" strike="noStrike" kern="1200" cap="none" normalizeH="0" baseline="0" dirty="0" err="1" smtClean="0">
                          <a:ln>
                            <a:noFill/>
                          </a:ln>
                          <a:solidFill>
                            <a:schemeClr val="tx1"/>
                          </a:solidFill>
                          <a:effectLst/>
                          <a:latin typeface="Arial" charset="0"/>
                          <a:ea typeface="+mn-ea"/>
                          <a:cs typeface="Arial" charset="0"/>
                        </a:rPr>
                        <a:t>liệu</a:t>
                      </a:r>
                      <a:r>
                        <a:rPr kumimoji="0" lang="en-US" sz="1400" b="0" i="0" u="none" strike="noStrike" kern="1200" cap="none" normalizeH="0" baseline="0" dirty="0" smtClean="0">
                          <a:ln>
                            <a:noFill/>
                          </a:ln>
                          <a:solidFill>
                            <a:schemeClr val="tx1"/>
                          </a:solidFill>
                          <a:effectLst/>
                          <a:latin typeface="Arial" charset="0"/>
                          <a:ea typeface="+mn-ea"/>
                          <a:cs typeface="Arial" charset="0"/>
                        </a:rPr>
                        <a:t>.</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2">
                              <a:lumMod val="75000"/>
                            </a:schemeClr>
                          </a:solidFill>
                          <a:effectLst/>
                        </a:rPr>
                        <a:t>h1,h2,h3 {background-color: orange;}</a:t>
                      </a:r>
                      <a:r>
                        <a:rPr kumimoji="0" lang="en-US" sz="1400" u="none" strike="noStrike" cap="none" normalizeH="0" baseline="0" dirty="0" smtClean="0">
                          <a:ln>
                            <a:noFill/>
                          </a:ln>
                          <a:effectLst/>
                        </a:rPr>
                        <a:t/>
                      </a:r>
                      <a:br>
                        <a:rPr kumimoji="0" lang="en-US" sz="1400" u="none" strike="noStrike" cap="none" normalizeH="0" baseline="0" dirty="0" smtClean="0">
                          <a:ln>
                            <a:noFill/>
                          </a:ln>
                          <a:effectLst/>
                        </a:rPr>
                      </a:br>
                      <a:r>
                        <a:rPr kumimoji="0" lang="en-US" sz="1200" u="none" strike="noStrike" cap="none" normalizeH="0" baseline="0" dirty="0" smtClean="0">
                          <a:ln>
                            <a:noFill/>
                          </a:ln>
                          <a:effectLst/>
                        </a:rPr>
                        <a:t>/* ND </a:t>
                      </a:r>
                      <a:r>
                        <a:rPr kumimoji="0" lang="en-US" sz="1200" u="none" strike="noStrike" cap="none" normalizeH="0" baseline="0" dirty="0" err="1" smtClean="0">
                          <a:ln>
                            <a:noFill/>
                          </a:ln>
                          <a:effectLst/>
                        </a:rPr>
                        <a:t>của</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các</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thẻ</a:t>
                      </a:r>
                      <a:r>
                        <a:rPr kumimoji="0" lang="en-US" sz="1200" u="none" strike="noStrike" cap="none" normalizeH="0" baseline="0" dirty="0" smtClean="0">
                          <a:ln>
                            <a:noFill/>
                          </a:ln>
                          <a:effectLst/>
                        </a:rPr>
                        <a:t> &lt;h1&gt; &lt;h2&gt; &lt;h3&gt; </a:t>
                      </a:r>
                      <a:r>
                        <a:rPr kumimoji="0" lang="en-US" sz="1200" u="none" strike="noStrike" cap="none" normalizeH="0" baseline="0" dirty="0" err="1" smtClean="0">
                          <a:ln>
                            <a:noFill/>
                          </a:ln>
                          <a:effectLst/>
                        </a:rPr>
                        <a:t>đều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bị</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định</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dạng</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màu</a:t>
                      </a:r>
                      <a:r>
                        <a:rPr kumimoji="0" lang="en-US" sz="1200" u="none" strike="noStrike" cap="none" normalizeH="0" baseline="0" dirty="0" smtClean="0">
                          <a:ln>
                            <a:noFill/>
                          </a:ln>
                          <a:effectLst/>
                        </a:rPr>
                        <a:t> </a:t>
                      </a:r>
                      <a:r>
                        <a:rPr kumimoji="0" lang="en-US" sz="1200" u="none" strike="noStrike" cap="none" normalizeH="0" baseline="0" dirty="0" err="1" smtClean="0">
                          <a:ln>
                            <a:noFill/>
                          </a:ln>
                          <a:effectLst/>
                        </a:rPr>
                        <a:t>nền</a:t>
                      </a:r>
                      <a:r>
                        <a:rPr kumimoji="0" lang="en-US" sz="1200" u="none" strike="noStrike" cap="none" normalizeH="0" baseline="0" dirty="0" smtClean="0">
                          <a:ln>
                            <a:noFill/>
                          </a:ln>
                          <a:effectLst/>
                        </a:rPr>
                        <a:t> = </a:t>
                      </a:r>
                      <a:r>
                        <a:rPr kumimoji="0" lang="en-US" sz="1200" u="none" strike="noStrike" cap="none" normalizeH="0" baseline="0" dirty="0" err="1" smtClean="0">
                          <a:ln>
                            <a:noFill/>
                          </a:ln>
                          <a:effectLst/>
                        </a:rPr>
                        <a:t>màu</a:t>
                      </a:r>
                      <a:r>
                        <a:rPr kumimoji="0" lang="en-US" sz="1200" u="none" strike="noStrike" cap="none" normalizeH="0" baseline="0" dirty="0" smtClean="0">
                          <a:ln>
                            <a:noFill/>
                          </a:ln>
                          <a:effectLst/>
                        </a:rPr>
                        <a:t> cam */</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smtClean="0">
                          <a:ln>
                            <a:noFill/>
                          </a:ln>
                          <a:effectLst/>
                        </a:rPr>
                        <a:t>Contextual </a:t>
                      </a:r>
                      <a:endParaRPr kumimoji="0" lang="en-US" sz="14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áp dụng cho ND các thẻ được lồng trong một thẻ cha nào đó</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2">
                              <a:lumMod val="75000"/>
                            </a:schemeClr>
                          </a:solidFill>
                          <a:effectLst/>
                        </a:rPr>
                        <a:t>p strong {color: purple;}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smtClean="0">
                          <a:ln>
                            <a:noFill/>
                          </a:ln>
                          <a:effectLst/>
                        </a:rPr>
                        <a:t>/* ND của các thẻ &lt;strong&gt; nằm trong thẻ &lt;p&gt; đều bị định dạng màu chữ=màu tía */</a:t>
                      </a: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tc>
              </a:tr>
              <a:tr h="7556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Class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Pseudo element</a:t>
                      </a:r>
                    </a:p>
                  </a:txBody>
                  <a:tcPr horzOverflow="overflow"/>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400" b="0" i="0" u="none" strike="noStrike" kern="1200" cap="none" normalizeH="0" baseline="0" smtClean="0">
                          <a:ln>
                            <a:noFill/>
                          </a:ln>
                          <a:solidFill>
                            <a:schemeClr val="tx1"/>
                          </a:solidFill>
                          <a:effectLst/>
                          <a:latin typeface="Arial" charset="0"/>
                          <a:ea typeface="+mn-ea"/>
                          <a:cs typeface="Arial" charset="0"/>
                        </a:rPr>
                        <a:t>Định dạng được áp dụng dựa vào trạng thái của các Element. (Không xuất hiện trong mã lệnh HTML)</a:t>
                      </a: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a:txBody>
                  <a:tcPr horzOverflow="overflow"/>
                </a:tc>
              </a:tr>
            </a:tbl>
          </a:graphicData>
        </a:graphic>
      </p:graphicFrame>
      <p:sp>
        <p:nvSpPr>
          <p:cNvPr id="11" name="Rectangle 10"/>
          <p:cNvSpPr/>
          <p:nvPr/>
        </p:nvSpPr>
        <p:spPr bwMode="auto">
          <a:xfrm>
            <a:off x="1828800" y="5993027"/>
            <a:ext cx="7105135" cy="766120"/>
          </a:xfrm>
          <a:prstGeom prst="rect">
            <a:avLst/>
          </a:prstGeom>
          <a:solidFill>
            <a:schemeClr val="bg1"/>
          </a:solidFill>
          <a:ln w="9525" cap="flat" cmpd="sng" algn="ctr">
            <a:no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1+ppt_w/2"/>
                                          </p:val>
                                        </p:tav>
                                      </p:tavLst>
                                    </p:anim>
                                    <p:anim calcmode="lin" valueType="num">
                                      <p:cBhvr additive="base">
                                        <p:cTn id="7" dur="500"/>
                                        <p:tgtEl>
                                          <p:spTgt spid="11"/>
                                        </p:tgtEl>
                                        <p:attrNameLst>
                                          <p:attrName>ppt_y</p:attrName>
                                        </p:attrNameLst>
                                      </p:cBhvr>
                                      <p:tavLst>
                                        <p:tav tm="0">
                                          <p:val>
                                            <p:strVal val="ppt_y"/>
                                          </p:val>
                                        </p:tav>
                                        <p:tav tm="100000">
                                          <p:val>
                                            <p:strVal val="ppt_y"/>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Selector trong CSS – Pseudo Class</a:t>
            </a:r>
            <a:endParaRPr lang="en-US"/>
          </a:p>
        </p:txBody>
      </p:sp>
      <p:sp>
        <p:nvSpPr>
          <p:cNvPr id="3" name="Content Placeholder 2"/>
          <p:cNvSpPr>
            <a:spLocks noGrp="1"/>
          </p:cNvSpPr>
          <p:nvPr>
            <p:ph idx="1"/>
          </p:nvPr>
        </p:nvSpPr>
        <p:spPr>
          <a:xfrm>
            <a:off x="327455" y="1455137"/>
            <a:ext cx="8606480" cy="3902075"/>
          </a:xfrm>
        </p:spPr>
        <p:txBody>
          <a:bodyPr/>
          <a:lstStyle/>
          <a:p>
            <a:r>
              <a:rPr lang="en-US" smtClean="0"/>
              <a:t>Định dạng dựa vào trạng thái của liên kết, sự kiện chuột.</a:t>
            </a:r>
          </a:p>
          <a:p>
            <a:r>
              <a:rPr lang="en-US" smtClean="0"/>
              <a:t>Có thể kết hợp với Selector khác.</a:t>
            </a:r>
          </a:p>
          <a:p>
            <a:endParaRPr lang="en-US"/>
          </a:p>
        </p:txBody>
      </p:sp>
      <p:pic>
        <p:nvPicPr>
          <p:cNvPr id="8194" name="Picture 2"/>
          <p:cNvPicPr>
            <a:picLocks noChangeAspect="1" noChangeArrowheads="1"/>
          </p:cNvPicPr>
          <p:nvPr/>
        </p:nvPicPr>
        <p:blipFill>
          <a:blip r:embed="rId2"/>
          <a:srcRect/>
          <a:stretch>
            <a:fillRect/>
          </a:stretch>
        </p:blipFill>
        <p:spPr bwMode="auto">
          <a:xfrm>
            <a:off x="49428" y="2814252"/>
            <a:ext cx="5572125" cy="3314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5" name="Picture 3"/>
          <p:cNvPicPr>
            <a:picLocks noChangeAspect="1" noChangeArrowheads="1"/>
          </p:cNvPicPr>
          <p:nvPr/>
        </p:nvPicPr>
        <p:blipFill>
          <a:blip r:embed="rId3"/>
          <a:srcRect/>
          <a:stretch>
            <a:fillRect/>
          </a:stretch>
        </p:blipFill>
        <p:spPr bwMode="auto">
          <a:xfrm>
            <a:off x="5737782" y="2626841"/>
            <a:ext cx="3228975" cy="2667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bwMode="auto">
          <a:xfrm>
            <a:off x="1631092" y="3583460"/>
            <a:ext cx="1952367" cy="543698"/>
          </a:xfrm>
          <a:prstGeom prst="rect">
            <a:avLst/>
          </a:prstGeom>
          <a:solidFill>
            <a:srgbClr val="E4E7FE">
              <a:alpha val="50196"/>
            </a:srgbClr>
          </a:solidFill>
          <a:ln w="9525" cap="flat" cmpd="sng" algn="ctr">
            <a:solidFill>
              <a:srgbClr val="FF9933"/>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dissolve">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CSS</a:t>
            </a:r>
            <a:endParaRPr lang="en-US"/>
          </a:p>
        </p:txBody>
      </p:sp>
      <p:sp>
        <p:nvSpPr>
          <p:cNvPr id="3" name="Content Placeholder 2"/>
          <p:cNvSpPr>
            <a:spLocks noGrp="1"/>
          </p:cNvSpPr>
          <p:nvPr>
            <p:ph idx="1"/>
          </p:nvPr>
        </p:nvSpPr>
        <p:spPr/>
        <p:txBody>
          <a:bodyPr/>
          <a:lstStyle/>
          <a:p>
            <a:r>
              <a:rPr lang="en-US" smtClean="0"/>
              <a:t>CSS = Casscading Style Sheets</a:t>
            </a:r>
          </a:p>
          <a:p>
            <a:pPr algn="just">
              <a:lnSpc>
                <a:spcPct val="105000"/>
              </a:lnSpc>
            </a:pPr>
            <a:r>
              <a:rPr lang="en-GB" smtClean="0">
                <a:cs typeface="Times New Roman" charset="0"/>
              </a:rPr>
              <a:t>Dùng để mô tả cách hiển thị các thành phần trên trang WEB</a:t>
            </a:r>
          </a:p>
          <a:p>
            <a:pPr algn="just">
              <a:lnSpc>
                <a:spcPct val="105000"/>
              </a:lnSpc>
            </a:pPr>
            <a:r>
              <a:rPr lang="en-GB" smtClean="0">
                <a:cs typeface="Times New Roman" charset="0"/>
              </a:rPr>
              <a:t>Sử dụng tương tự như dạng TEMPLATE</a:t>
            </a:r>
          </a:p>
          <a:p>
            <a:pPr algn="just">
              <a:lnSpc>
                <a:spcPct val="105000"/>
              </a:lnSpc>
            </a:pPr>
            <a:r>
              <a:rPr lang="en-GB" smtClean="0">
                <a:cs typeface="Times New Roman" charset="0"/>
              </a:rPr>
              <a:t>Có thể sử dụng lại cho các trang web khác</a:t>
            </a:r>
          </a:p>
          <a:p>
            <a:pPr algn="just">
              <a:lnSpc>
                <a:spcPct val="105000"/>
              </a:lnSpc>
            </a:pPr>
            <a:r>
              <a:rPr lang="en-GB" smtClean="0">
                <a:cs typeface="Times New Roman" charset="0"/>
              </a:rPr>
              <a:t>Có thể thay đổi thuộc tính từng trang hoặc cả site nhanh chóng (cascading)</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CSS – Ví dụ</a:t>
            </a:r>
            <a:endParaRPr lang="en-US"/>
          </a:p>
        </p:txBody>
      </p:sp>
      <p:pic>
        <p:nvPicPr>
          <p:cNvPr id="1027" name="Picture 3"/>
          <p:cNvPicPr>
            <a:picLocks noChangeAspect="1" noChangeArrowheads="1"/>
          </p:cNvPicPr>
          <p:nvPr/>
        </p:nvPicPr>
        <p:blipFill>
          <a:blip r:embed="rId2"/>
          <a:srcRect/>
          <a:stretch>
            <a:fillRect/>
          </a:stretch>
        </p:blipFill>
        <p:spPr bwMode="auto">
          <a:xfrm>
            <a:off x="0" y="391317"/>
            <a:ext cx="5156918" cy="2822313"/>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0" y="3364089"/>
            <a:ext cx="4517299" cy="3493911"/>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4774513" y="2739672"/>
            <a:ext cx="3913497" cy="2114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p:cNvSpPr/>
          <p:nvPr/>
        </p:nvSpPr>
        <p:spPr bwMode="auto">
          <a:xfrm>
            <a:off x="349956" y="688622"/>
            <a:ext cx="4763911" cy="2144889"/>
          </a:xfrm>
          <a:prstGeom prst="rect">
            <a:avLst/>
          </a:prstGeom>
          <a:solidFill>
            <a:srgbClr val="FFC000">
              <a:alpha val="25098"/>
            </a:srgb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3" name="Rectangle 12"/>
          <p:cNvSpPr/>
          <p:nvPr/>
        </p:nvSpPr>
        <p:spPr bwMode="auto">
          <a:xfrm>
            <a:off x="361246" y="4797778"/>
            <a:ext cx="4109154" cy="1738490"/>
          </a:xfrm>
          <a:prstGeom prst="rect">
            <a:avLst/>
          </a:prstGeom>
          <a:solidFill>
            <a:srgbClr val="FFC000">
              <a:alpha val="25098"/>
            </a:srgb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pPr>
            <a:endParaRPr kumimoji="0" lang="en-US" sz="1600" b="0" i="0" u="none" strike="noStrike" cap="none" normalizeH="0" baseline="0" smtClean="0">
              <a:ln>
                <a:noFill/>
              </a:ln>
              <a:solidFill>
                <a:schemeClr val="tx1"/>
              </a:solidFill>
              <a:effectLst/>
              <a:latin typeface="Arial" charset="0"/>
              <a:ea typeface="MS PGothic" pitchFamily="34" charset="-128"/>
              <a:cs typeface="Arial" charset="0"/>
            </a:endParaRPr>
          </a:p>
        </p:txBody>
      </p:sp>
      <p:sp>
        <p:nvSpPr>
          <p:cNvPr id="14" name="Explosion 2 13"/>
          <p:cNvSpPr/>
          <p:nvPr/>
        </p:nvSpPr>
        <p:spPr bwMode="auto">
          <a:xfrm>
            <a:off x="4662311" y="982134"/>
            <a:ext cx="2381955" cy="1253066"/>
          </a:xfrm>
          <a:prstGeom prst="irregularSeal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tabLst/>
            </a:pPr>
            <a:r>
              <a:rPr kumimoji="0" lang="en-US" sz="1600" b="0" i="0" u="none" strike="noStrike" cap="none" normalizeH="0" baseline="0" smtClean="0">
                <a:ln>
                  <a:noFill/>
                </a:ln>
                <a:solidFill>
                  <a:schemeClr val="bg1"/>
                </a:solidFill>
                <a:effectLst/>
                <a:latin typeface="Arial" charset="0"/>
                <a:ea typeface="MS PGothic" pitchFamily="34" charset="-128"/>
                <a:cs typeface="Arial" charset="0"/>
              </a:rPr>
              <a:t>Without</a:t>
            </a:r>
            <a:r>
              <a:rPr kumimoji="0" lang="en-US" sz="1600" b="0" i="0" u="none" strike="noStrike" cap="none" normalizeH="0" smtClean="0">
                <a:ln>
                  <a:noFill/>
                </a:ln>
                <a:solidFill>
                  <a:schemeClr val="bg1"/>
                </a:solidFill>
                <a:effectLst/>
                <a:latin typeface="Arial" charset="0"/>
                <a:ea typeface="MS PGothic" pitchFamily="34" charset="-128"/>
                <a:cs typeface="Arial" charset="0"/>
              </a:rPr>
              <a:t> CSS</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sp>
        <p:nvSpPr>
          <p:cNvPr id="15" name="Explosion 2 14"/>
          <p:cNvSpPr/>
          <p:nvPr/>
        </p:nvSpPr>
        <p:spPr bwMode="auto">
          <a:xfrm>
            <a:off x="3939822" y="5125155"/>
            <a:ext cx="2381955" cy="1253066"/>
          </a:xfrm>
          <a:prstGeom prst="irregularSeal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24" tIns="45712" rIns="91424" bIns="45712" numCol="1" rtlCol="0" anchor="ctr" anchorCtr="0" compatLnSpc="1">
            <a:prstTxWarp prst="textNoShape">
              <a:avLst/>
            </a:prstTxWarp>
          </a:bodyPr>
          <a:lstStyle/>
          <a:p>
            <a:pPr marL="457200" marR="0" indent="-227013" algn="ctr" defTabSz="914400" rtl="0" eaLnBrk="1" fontAlgn="base" latinLnBrk="0" hangingPunct="1">
              <a:lnSpc>
                <a:spcPct val="80000"/>
              </a:lnSpc>
              <a:spcBef>
                <a:spcPct val="25000"/>
              </a:spcBef>
              <a:spcAft>
                <a:spcPct val="15000"/>
              </a:spcAft>
              <a:buClr>
                <a:srgbClr val="6CA6B8"/>
              </a:buClr>
              <a:buSzTx/>
              <a:tabLst/>
            </a:pPr>
            <a:r>
              <a:rPr kumimoji="0" lang="en-US" sz="1600" b="0" i="0" u="none" strike="noStrike" cap="none" normalizeH="0" baseline="0" smtClean="0">
                <a:ln>
                  <a:noFill/>
                </a:ln>
                <a:solidFill>
                  <a:schemeClr val="bg1"/>
                </a:solidFill>
                <a:effectLst/>
                <a:latin typeface="Arial" charset="0"/>
                <a:ea typeface="MS PGothic" pitchFamily="34" charset="-128"/>
                <a:cs typeface="Arial" charset="0"/>
              </a:rPr>
              <a:t>With</a:t>
            </a:r>
            <a:r>
              <a:rPr kumimoji="0" lang="en-US" sz="1600" b="0" i="0" u="none" strike="noStrike" cap="none" normalizeH="0" smtClean="0">
                <a:ln>
                  <a:noFill/>
                </a:ln>
                <a:solidFill>
                  <a:schemeClr val="bg1"/>
                </a:solidFill>
                <a:effectLst/>
                <a:latin typeface="Arial" charset="0"/>
                <a:ea typeface="MS PGothic" pitchFamily="34" charset="-128"/>
                <a:cs typeface="Arial" charset="0"/>
              </a:rPr>
              <a:t> CSS</a:t>
            </a:r>
            <a:endParaRPr kumimoji="0" lang="en-US" sz="1600" b="0" i="0" u="none" strike="noStrike" cap="none" normalizeH="0" baseline="0" smtClean="0">
              <a:ln>
                <a:noFill/>
              </a:ln>
              <a:solidFill>
                <a:schemeClr val="bg1"/>
              </a:solidFill>
              <a:effectLst/>
              <a:latin typeface="Arial" charset="0"/>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heckerboard(across)">
                                      <p:cBhvr>
                                        <p:cTn id="7" dur="500"/>
                                        <p:tgtEl>
                                          <p:spTgt spid="10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dissolve">
                                      <p:cBhvr>
                                        <p:cTn id="11" dur="500"/>
                                        <p:tgtEl>
                                          <p:spTgt spid="1027"/>
                                        </p:tgtEl>
                                      </p:cBhvr>
                                    </p:animEffect>
                                  </p:childTnLst>
                                </p:cTn>
                              </p:par>
                              <p:par>
                                <p:cTn id="12" presetID="9"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dissolve">
                                      <p:cBhvr>
                                        <p:cTn id="14" dur="500"/>
                                        <p:tgtEl>
                                          <p:spTgt spid="1028"/>
                                        </p:tgtEl>
                                      </p:cBhvr>
                                    </p:animEffect>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CSS</a:t>
            </a:r>
          </a:p>
          <a:p>
            <a:r>
              <a:rPr lang="en-US" smtClean="0">
                <a:solidFill>
                  <a:srgbClr val="FF9933"/>
                </a:solidFill>
              </a:rPr>
              <a:t>Định nghĩa Style</a:t>
            </a:r>
          </a:p>
          <a:p>
            <a:r>
              <a:rPr lang="en-US" smtClean="0"/>
              <a:t>Sử dụng và Phân loại CSS</a:t>
            </a:r>
          </a:p>
          <a:p>
            <a:r>
              <a:rPr lang="en-US" smtClean="0"/>
              <a:t>Selector trong CSS và phạm vi ảnh hưởng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Style</a:t>
            </a:r>
            <a:endParaRPr lang="en-US"/>
          </a:p>
        </p:txBody>
      </p:sp>
      <p:sp>
        <p:nvSpPr>
          <p:cNvPr id="4" name="Text Placeholder 3"/>
          <p:cNvSpPr>
            <a:spLocks noGrp="1"/>
          </p:cNvSpPr>
          <p:nvPr>
            <p:ph type="body" idx="1"/>
          </p:nvPr>
        </p:nvSpPr>
        <p:spPr>
          <a:xfrm>
            <a:off x="457200" y="1365778"/>
            <a:ext cx="4040188" cy="639762"/>
          </a:xfrm>
        </p:spPr>
        <p:txBody>
          <a:bodyPr/>
          <a:lstStyle/>
          <a:p>
            <a:r>
              <a:rPr lang="en-US" smtClean="0"/>
              <a:t>Kiểu 1</a:t>
            </a:r>
            <a:endParaRPr lang="en-US"/>
          </a:p>
        </p:txBody>
      </p:sp>
      <p:sp>
        <p:nvSpPr>
          <p:cNvPr id="5" name="Content Placeholder 4"/>
          <p:cNvSpPr>
            <a:spLocks noGrp="1"/>
          </p:cNvSpPr>
          <p:nvPr>
            <p:ph sz="half" idx="2"/>
          </p:nvPr>
        </p:nvSpPr>
        <p:spPr>
          <a:xfrm>
            <a:off x="457200" y="2005540"/>
            <a:ext cx="4040188" cy="2340682"/>
          </a:xfrm>
          <a:ln>
            <a:solidFill>
              <a:srgbClr val="C00000"/>
            </a:solidFill>
          </a:ln>
        </p:spPr>
        <p:txBody>
          <a:bodyPr/>
          <a:lstStyle/>
          <a:p>
            <a:pPr>
              <a:buNone/>
            </a:pPr>
            <a:r>
              <a:rPr lang="en-US" sz="1600" b="1" smtClean="0">
                <a:latin typeface="Courier New" pitchFamily="49" charset="0"/>
                <a:cs typeface="Courier New" pitchFamily="49" charset="0"/>
              </a:rPr>
              <a:t>&lt;tag </a:t>
            </a:r>
            <a:r>
              <a:rPr lang="en-US" sz="1600" b="1" smtClean="0">
                <a:solidFill>
                  <a:srgbClr val="FF0000"/>
                </a:solidFill>
                <a:latin typeface="Courier New" pitchFamily="49" charset="0"/>
                <a:cs typeface="Courier New" pitchFamily="49" charset="0"/>
              </a:rPr>
              <a:t>style</a:t>
            </a:r>
            <a:r>
              <a:rPr lang="en-US" sz="1600" smtClean="0">
                <a:latin typeface="Courier New" pitchFamily="49" charset="0"/>
                <a:cs typeface="Courier New" pitchFamily="49" charset="0"/>
              </a:rPr>
              <a:t> =</a:t>
            </a:r>
            <a:br>
              <a:rPr lang="en-US" sz="1600" smtClean="0">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“property1:value1;</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property2:value2;</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propertyN:valueN;”</a:t>
            </a:r>
            <a:r>
              <a:rPr lang="en-US" sz="1600" b="1" smtClean="0">
                <a:latin typeface="Courier New" pitchFamily="49" charset="0"/>
                <a:cs typeface="Courier New" pitchFamily="49" charset="0"/>
              </a:rPr>
              <a:t>&gt;…&lt;/tag&gt;</a:t>
            </a:r>
            <a:r>
              <a:rPr lang="en-US" sz="1600" smtClean="0">
                <a:latin typeface="Courier New" pitchFamily="49" charset="0"/>
                <a:cs typeface="Courier New" pitchFamily="49" charset="0"/>
              </a:rPr>
              <a:t/>
            </a:r>
            <a:br>
              <a:rPr lang="en-US" sz="1600" smtClean="0">
                <a:latin typeface="Courier New" pitchFamily="49" charset="0"/>
                <a:cs typeface="Courier New" pitchFamily="49" charset="0"/>
              </a:rPr>
            </a:br>
            <a:endParaRPr lang="en-US" sz="1600" smtClean="0">
              <a:latin typeface="Courier New" pitchFamily="49" charset="0"/>
              <a:cs typeface="Courier New" pitchFamily="49" charset="0"/>
            </a:endParaRPr>
          </a:p>
          <a:p>
            <a:pPr>
              <a:buNone/>
            </a:pPr>
            <a:endParaRPr lang="en-US" sz="1800" smtClean="0">
              <a:latin typeface="Courier New" pitchFamily="49" charset="0"/>
              <a:cs typeface="Courier New" pitchFamily="49" charset="0"/>
            </a:endParaRPr>
          </a:p>
          <a:p>
            <a:pPr>
              <a:buNone/>
            </a:pPr>
            <a:endParaRPr lang="en-US" sz="1800" smtClean="0">
              <a:latin typeface="Courier New" pitchFamily="49" charset="0"/>
              <a:cs typeface="Courier New" pitchFamily="49" charset="0"/>
            </a:endParaRPr>
          </a:p>
        </p:txBody>
      </p:sp>
      <p:sp>
        <p:nvSpPr>
          <p:cNvPr id="6" name="Text Placeholder 5"/>
          <p:cNvSpPr>
            <a:spLocks noGrp="1"/>
          </p:cNvSpPr>
          <p:nvPr>
            <p:ph type="body" sz="quarter" idx="3"/>
          </p:nvPr>
        </p:nvSpPr>
        <p:spPr>
          <a:xfrm>
            <a:off x="4645025" y="1365778"/>
            <a:ext cx="4041775" cy="639762"/>
          </a:xfrm>
        </p:spPr>
        <p:txBody>
          <a:bodyPr/>
          <a:lstStyle/>
          <a:p>
            <a:r>
              <a:rPr lang="en-US" smtClean="0"/>
              <a:t>Kiểu 2</a:t>
            </a:r>
            <a:endParaRPr lang="en-US"/>
          </a:p>
        </p:txBody>
      </p:sp>
      <p:sp>
        <p:nvSpPr>
          <p:cNvPr id="7" name="Content Placeholder 6"/>
          <p:cNvSpPr>
            <a:spLocks noGrp="1"/>
          </p:cNvSpPr>
          <p:nvPr>
            <p:ph sz="quarter" idx="4"/>
          </p:nvPr>
        </p:nvSpPr>
        <p:spPr>
          <a:xfrm>
            <a:off x="4645025" y="2005540"/>
            <a:ext cx="4041775" cy="2340682"/>
          </a:xfrm>
          <a:ln>
            <a:solidFill>
              <a:srgbClr val="C00000"/>
            </a:solidFill>
          </a:ln>
        </p:spPr>
        <p:txBody>
          <a:bodyPr/>
          <a:lstStyle/>
          <a:p>
            <a:pPr>
              <a:buNone/>
            </a:pPr>
            <a:r>
              <a:rPr lang="en-US" sz="1600" b="1" smtClean="0">
                <a:solidFill>
                  <a:srgbClr val="FF0000"/>
                </a:solidFill>
                <a:latin typeface="Courier New" pitchFamily="49" charset="0"/>
                <a:cs typeface="Courier New" pitchFamily="49" charset="0"/>
              </a:rPr>
              <a:t>SelectorName</a:t>
            </a:r>
            <a:r>
              <a:rPr lang="en-US" sz="1600" smtClean="0">
                <a:solidFill>
                  <a:srgbClr val="000000"/>
                </a:solidFill>
                <a:latin typeface="Courier New" pitchFamily="49" charset="0"/>
                <a:cs typeface="Courier New" pitchFamily="49" charset="0"/>
              </a:rPr>
              <a:t> </a:t>
            </a:r>
            <a:r>
              <a:rPr lang="en-US" sz="1600" smtClean="0">
                <a:solidFill>
                  <a:schemeClr val="accent5">
                    <a:lumMod val="50000"/>
                  </a:schemeClr>
                </a:solidFill>
                <a:latin typeface="Courier New" pitchFamily="49" charset="0"/>
                <a:cs typeface="Courier New" pitchFamily="49" charset="0"/>
              </a:rPr>
              <a:t>{</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property1:value1;</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property2:value2;</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a:t>
            </a:r>
            <a:br>
              <a:rPr lang="en-US" sz="1600" smtClean="0">
                <a:solidFill>
                  <a:schemeClr val="accent5">
                    <a:lumMod val="50000"/>
                  </a:schemeClr>
                </a:solidFill>
                <a:latin typeface="Courier New" pitchFamily="49" charset="0"/>
                <a:cs typeface="Courier New" pitchFamily="49" charset="0"/>
              </a:rPr>
            </a:br>
            <a:r>
              <a:rPr lang="en-US" sz="1600" smtClean="0">
                <a:solidFill>
                  <a:schemeClr val="accent5">
                    <a:lumMod val="50000"/>
                  </a:schemeClr>
                </a:solidFill>
                <a:latin typeface="Courier New" pitchFamily="49" charset="0"/>
                <a:cs typeface="Courier New" pitchFamily="49" charset="0"/>
              </a:rPr>
              <a:t>propertyN:valueN;}</a:t>
            </a:r>
          </a:p>
          <a:p>
            <a:pPr>
              <a:buNone/>
            </a:pPr>
            <a:r>
              <a:rPr lang="en-US" sz="1600" smtClean="0">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&lt;tag </a:t>
            </a:r>
            <a:r>
              <a:rPr lang="en-US" sz="1600" b="1" smtClean="0">
                <a:solidFill>
                  <a:schemeClr val="tx2">
                    <a:lumMod val="75000"/>
                  </a:schemeClr>
                </a:solidFill>
                <a:latin typeface="Courier New" pitchFamily="49" charset="0"/>
                <a:cs typeface="Courier New" pitchFamily="49" charset="0"/>
              </a:rPr>
              <a:t>class = “</a:t>
            </a:r>
            <a:r>
              <a:rPr lang="en-US" sz="1600" b="1" smtClean="0">
                <a:solidFill>
                  <a:srgbClr val="FF0000"/>
                </a:solidFill>
                <a:latin typeface="Courier New" pitchFamily="49" charset="0"/>
                <a:cs typeface="Courier New" pitchFamily="49" charset="0"/>
              </a:rPr>
              <a:t>SelectorName</a:t>
            </a:r>
            <a:r>
              <a:rPr lang="en-US" sz="1600" b="1" smtClean="0">
                <a:solidFill>
                  <a:schemeClr val="tx2">
                    <a:lumMod val="75000"/>
                  </a:schemeClr>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&gt;</a:t>
            </a:r>
            <a:br>
              <a:rPr lang="en-US" sz="1600" smtClean="0">
                <a:solidFill>
                  <a:srgbClr val="000000"/>
                </a:solidFill>
                <a:latin typeface="Courier New" pitchFamily="49" charset="0"/>
                <a:cs typeface="Courier New" pitchFamily="49" charset="0"/>
              </a:rPr>
            </a:br>
            <a:r>
              <a:rPr lang="en-US" sz="1600" smtClean="0">
                <a:solidFill>
                  <a:srgbClr val="000000"/>
                </a:solidFill>
                <a:latin typeface="Courier New" pitchFamily="49" charset="0"/>
                <a:cs typeface="Courier New" pitchFamily="49" charset="0"/>
              </a:rPr>
              <a:t>………</a:t>
            </a:r>
            <a:br>
              <a:rPr lang="en-US" sz="1600" smtClean="0">
                <a:solidFill>
                  <a:srgbClr val="000000"/>
                </a:solidFill>
                <a:latin typeface="Courier New" pitchFamily="49" charset="0"/>
                <a:cs typeface="Courier New" pitchFamily="49" charset="0"/>
              </a:rPr>
            </a:br>
            <a:r>
              <a:rPr lang="en-US" sz="1600" b="1" smtClean="0">
                <a:solidFill>
                  <a:srgbClr val="000000"/>
                </a:solidFill>
                <a:latin typeface="Courier New" pitchFamily="49" charset="0"/>
                <a:cs typeface="Courier New" pitchFamily="49" charset="0"/>
              </a:rPr>
              <a:t>&lt;/tag&gt;</a:t>
            </a:r>
          </a:p>
        </p:txBody>
      </p:sp>
      <p:sp>
        <p:nvSpPr>
          <p:cNvPr id="8" name="Content Placeholder 4"/>
          <p:cNvSpPr txBox="1">
            <a:spLocks/>
          </p:cNvSpPr>
          <p:nvPr/>
        </p:nvSpPr>
        <p:spPr bwMode="auto">
          <a:xfrm>
            <a:off x="474132" y="4436533"/>
            <a:ext cx="4040188" cy="1823157"/>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r>
              <a:rPr kumimoji="0" lang="en-US" b="1" i="0" u="sng" strike="noStrike" kern="0" cap="none" spc="0" normalizeH="0" baseline="0" noProof="0" smtClean="0">
                <a:ln>
                  <a:noFill/>
                </a:ln>
                <a:solidFill>
                  <a:schemeClr val="tx1"/>
                </a:solidFill>
                <a:effectLst/>
                <a:uLnTx/>
                <a:uFillTx/>
                <a:latin typeface="+mj-lt"/>
                <a:ea typeface="+mn-ea"/>
                <a:cs typeface="Courier New" pitchFamily="49" charset="0"/>
              </a:rPr>
              <a:t>Ví</a:t>
            </a:r>
            <a:r>
              <a:rPr kumimoji="0" lang="en-US" b="1" i="0" u="sng" strike="noStrike" kern="0" cap="none" spc="0" normalizeH="0" noProof="0" smtClean="0">
                <a:ln>
                  <a:noFill/>
                </a:ln>
                <a:solidFill>
                  <a:schemeClr val="tx1"/>
                </a:solidFill>
                <a:effectLst/>
                <a:uLnTx/>
                <a:uFillTx/>
                <a:latin typeface="+mj-lt"/>
                <a:ea typeface="+mn-ea"/>
                <a:cs typeface="Courier New" pitchFamily="49" charset="0"/>
              </a:rPr>
              <a:t> dụ:</a:t>
            </a:r>
          </a:p>
          <a:p>
            <a:pPr marL="228600" indent="-228600">
              <a:spcBef>
                <a:spcPct val="35000"/>
              </a:spcBef>
              <a:spcAft>
                <a:spcPct val="15000"/>
              </a:spcAft>
              <a:buClr>
                <a:srgbClr val="6CA6B8"/>
              </a:buClr>
            </a:pPr>
            <a:r>
              <a:rPr lang="en-US" smtClean="0">
                <a:latin typeface="+mj-lt"/>
                <a:cs typeface="Courier New" pitchFamily="49" charset="0"/>
              </a:rPr>
              <a:t>&lt;h1 </a:t>
            </a:r>
            <a:r>
              <a:rPr lang="en-US" b="1" smtClean="0">
                <a:solidFill>
                  <a:schemeClr val="tx2">
                    <a:lumMod val="75000"/>
                  </a:schemeClr>
                </a:solidFill>
                <a:latin typeface="+mj-lt"/>
                <a:cs typeface="Courier New" pitchFamily="49" charset="0"/>
              </a:rPr>
              <a:t>style</a:t>
            </a:r>
            <a:r>
              <a:rPr lang="en-US" smtClean="0">
                <a:latin typeface="+mj-lt"/>
                <a:cs typeface="Courier New" pitchFamily="49" charset="0"/>
              </a:rPr>
              <a:t>=“</a:t>
            </a:r>
            <a:br>
              <a:rPr lang="en-US" smtClean="0">
                <a:latin typeface="+mj-lt"/>
                <a:cs typeface="Courier New" pitchFamily="49" charset="0"/>
              </a:rPr>
            </a:br>
            <a:r>
              <a:rPr lang="en-US" smtClean="0">
                <a:latin typeface="+mj-lt"/>
                <a:cs typeface="Courier New" pitchFamily="49" charset="0"/>
              </a:rPr>
              <a:t>color : blue; </a:t>
            </a:r>
            <a:br>
              <a:rPr lang="en-US" smtClean="0">
                <a:latin typeface="+mj-lt"/>
                <a:cs typeface="Courier New" pitchFamily="49" charset="0"/>
              </a:rPr>
            </a:br>
            <a:r>
              <a:rPr lang="en-US" smtClean="0">
                <a:latin typeface="+mj-lt"/>
                <a:cs typeface="Courier New" pitchFamily="49" charset="0"/>
              </a:rPr>
              <a:t>font-family : Arial;” &gt; DHKHTN &lt;/h1&gt;</a:t>
            </a: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800" b="0"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endParaRP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800" b="0" i="0" u="none" strike="noStrike" kern="0" cap="none" spc="0" normalizeH="0" baseline="0" noProof="0" smtClean="0">
              <a:ln>
                <a:noFill/>
              </a:ln>
              <a:solidFill>
                <a:schemeClr val="tx1"/>
              </a:solidFill>
              <a:effectLst/>
              <a:uLnTx/>
              <a:uFillTx/>
              <a:latin typeface="Courier New" pitchFamily="49" charset="0"/>
              <a:ea typeface="+mn-ea"/>
              <a:cs typeface="Courier New" pitchFamily="49" charset="0"/>
            </a:endParaRPr>
          </a:p>
        </p:txBody>
      </p:sp>
      <p:sp>
        <p:nvSpPr>
          <p:cNvPr id="9" name="Content Placeholder 6"/>
          <p:cNvSpPr txBox="1">
            <a:spLocks/>
          </p:cNvSpPr>
          <p:nvPr/>
        </p:nvSpPr>
        <p:spPr bwMode="auto">
          <a:xfrm>
            <a:off x="4661957" y="4436533"/>
            <a:ext cx="4041775" cy="1823157"/>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r>
              <a:rPr kumimoji="0" lang="en-US" sz="1600" b="1" i="0" u="sng" strike="noStrike" kern="0" cap="none" spc="0" normalizeH="0" baseline="0" noProof="0" smtClean="0">
                <a:ln>
                  <a:noFill/>
                </a:ln>
                <a:solidFill>
                  <a:srgbClr val="000000"/>
                </a:solidFill>
                <a:effectLst/>
                <a:uLnTx/>
                <a:uFillTx/>
                <a:latin typeface="+mj-lt"/>
                <a:ea typeface="+mn-ea"/>
                <a:cs typeface="Courier New" pitchFamily="49" charset="0"/>
              </a:rPr>
              <a:t>Ví</a:t>
            </a:r>
            <a:r>
              <a:rPr kumimoji="0" lang="en-US" sz="1600" b="1" i="0" u="sng" strike="noStrike" kern="0" cap="none" spc="0" normalizeH="0" noProof="0" smtClean="0">
                <a:ln>
                  <a:noFill/>
                </a:ln>
                <a:solidFill>
                  <a:srgbClr val="000000"/>
                </a:solidFill>
                <a:effectLst/>
                <a:uLnTx/>
                <a:uFillTx/>
                <a:latin typeface="+mj-lt"/>
                <a:ea typeface="+mn-ea"/>
                <a:cs typeface="Courier New" pitchFamily="49" charset="0"/>
              </a:rPr>
              <a:t> dụ:</a:t>
            </a:r>
          </a:p>
          <a:p>
            <a:pPr marL="228600" lvl="0" indent="-228600">
              <a:spcBef>
                <a:spcPct val="35000"/>
              </a:spcBef>
              <a:spcAft>
                <a:spcPct val="15000"/>
              </a:spcAft>
              <a:buClr>
                <a:srgbClr val="6CA6B8"/>
              </a:buClr>
            </a:pPr>
            <a:r>
              <a:rPr lang="en-US" b="1" smtClean="0">
                <a:solidFill>
                  <a:schemeClr val="tx2">
                    <a:lumMod val="75000"/>
                  </a:schemeClr>
                </a:solidFill>
              </a:rPr>
              <a:t>.TieuDe1 </a:t>
            </a:r>
            <a:r>
              <a:rPr lang="en-US" smtClean="0"/>
              <a:t>{</a:t>
            </a:r>
            <a:br>
              <a:rPr lang="en-US" smtClean="0"/>
            </a:br>
            <a:r>
              <a:rPr lang="en-US" smtClean="0"/>
              <a:t>color: red</a:t>
            </a:r>
            <a:r>
              <a:rPr lang="en-US" b="1" smtClean="0"/>
              <a:t>;</a:t>
            </a:r>
            <a:r>
              <a:rPr lang="en-US" smtClean="0"/>
              <a:t> </a:t>
            </a:r>
            <a:br>
              <a:rPr lang="en-US" smtClean="0"/>
            </a:br>
            <a:r>
              <a:rPr lang="en-US" smtClean="0"/>
              <a:t>font-family: Verdana, sans-serif</a:t>
            </a:r>
            <a:r>
              <a:rPr lang="en-US" b="1" smtClean="0"/>
              <a:t>; </a:t>
            </a:r>
            <a:r>
              <a:rPr lang="en-US" smtClean="0"/>
              <a:t>}</a:t>
            </a:r>
          </a:p>
          <a:p>
            <a:pPr marL="228600" lvl="0" indent="-228600">
              <a:spcBef>
                <a:spcPct val="35000"/>
              </a:spcBef>
              <a:spcAft>
                <a:spcPct val="15000"/>
              </a:spcAft>
              <a:buClr>
                <a:srgbClr val="6CA6B8"/>
              </a:buClr>
            </a:pPr>
            <a:r>
              <a:rPr lang="en-US" smtClean="0"/>
              <a:t>&lt;h1 </a:t>
            </a:r>
            <a:r>
              <a:rPr lang="en-US" b="1" smtClean="0">
                <a:solidFill>
                  <a:schemeClr val="tx2">
                    <a:lumMod val="75000"/>
                  </a:schemeClr>
                </a:solidFill>
              </a:rPr>
              <a:t>class=“TieuDe1”</a:t>
            </a:r>
            <a:r>
              <a:rPr lang="en-US" smtClean="0"/>
              <a:t>&gt; DHKHTN &lt;/h1&gt;</a:t>
            </a:r>
          </a:p>
          <a:p>
            <a:pPr marL="228600" lvl="0" indent="-228600">
              <a:spcBef>
                <a:spcPct val="35000"/>
              </a:spcBef>
              <a:spcAft>
                <a:spcPct val="15000"/>
              </a:spcAft>
              <a:buClr>
                <a:srgbClr val="6CA6B8"/>
              </a:buClr>
            </a:pPr>
            <a:endParaRPr kumimoji="0" lang="en-US" sz="1600" b="0" i="0" u="none" strike="noStrike" kern="0" cap="none" spc="0" normalizeH="0" noProof="0" smtClean="0">
              <a:ln>
                <a:noFill/>
              </a:ln>
              <a:solidFill>
                <a:srgbClr val="000000"/>
              </a:solidFill>
              <a:effectLst/>
              <a:uLnTx/>
              <a:uFillTx/>
              <a:latin typeface="Courier New" pitchFamily="49" charset="0"/>
              <a:ea typeface="+mn-ea"/>
              <a:cs typeface="Courier New" pitchFamily="49" charset="0"/>
            </a:endParaRPr>
          </a:p>
          <a:p>
            <a:pPr marL="228600" marR="0" lvl="0" indent="-228600" algn="l" defTabSz="914400" rtl="0" eaLnBrk="1" fontAlgn="base" latinLnBrk="0" hangingPunct="1">
              <a:lnSpc>
                <a:spcPct val="100000"/>
              </a:lnSpc>
              <a:spcBef>
                <a:spcPct val="35000"/>
              </a:spcBef>
              <a:spcAft>
                <a:spcPct val="15000"/>
              </a:spcAft>
              <a:buClr>
                <a:srgbClr val="6CA6B8"/>
              </a:buClr>
              <a:buSzTx/>
              <a:buFont typeface="Wingdings" pitchFamily="2" charset="2"/>
              <a:buNone/>
              <a:tabLst/>
              <a:defRPr/>
            </a:pPr>
            <a:endParaRPr kumimoji="0" lang="en-US" sz="1600" b="0" i="0" u="none" strike="noStrike" kern="0" cap="none" spc="0" normalizeH="0" baseline="0" noProof="0" smtClean="0">
              <a:ln>
                <a:noFill/>
              </a:ln>
              <a:solidFill>
                <a:srgbClr val="000000"/>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Style – Ghi chú</a:t>
            </a:r>
            <a:endParaRPr lang="en-US"/>
          </a:p>
        </p:txBody>
      </p:sp>
      <p:sp>
        <p:nvSpPr>
          <p:cNvPr id="7" name="Content Placeholder 6"/>
          <p:cNvSpPr>
            <a:spLocks noGrp="1"/>
          </p:cNvSpPr>
          <p:nvPr>
            <p:ph idx="1"/>
          </p:nvPr>
        </p:nvSpPr>
        <p:spPr/>
        <p:txBody>
          <a:bodyPr/>
          <a:lstStyle/>
          <a:p>
            <a:r>
              <a:rPr lang="en-US" smtClean="0"/>
              <a:t>Giống Ghi chú trong C++</a:t>
            </a:r>
          </a:p>
          <a:p>
            <a:r>
              <a:rPr lang="en-US" smtClean="0"/>
              <a:t>Sử dung /*Ghi chú*/</a:t>
            </a:r>
          </a:p>
          <a:p>
            <a:r>
              <a:rPr lang="en-US" smtClean="0"/>
              <a:t>Ví dụ :</a:t>
            </a:r>
          </a:p>
          <a:p>
            <a:r>
              <a:rPr lang="en-US" b="1" smtClean="0">
                <a:solidFill>
                  <a:schemeClr val="tx2">
                    <a:lumMod val="75000"/>
                  </a:schemeClr>
                </a:solidFill>
                <a:latin typeface="Courier New" pitchFamily="49" charset="0"/>
                <a:cs typeface="Courier New" pitchFamily="49" charset="0"/>
              </a:rPr>
              <a:t>SelectorName</a:t>
            </a:r>
            <a:r>
              <a:rPr lang="en-US" smtClean="0">
                <a:solidFill>
                  <a:srgbClr val="000000"/>
                </a:solidFill>
                <a:latin typeface="Courier New" pitchFamily="49" charset="0"/>
                <a:cs typeface="Courier New" pitchFamily="49" charset="0"/>
              </a:rPr>
              <a:t> </a:t>
            </a:r>
            <a:r>
              <a:rPr lang="en-US" smtClean="0">
                <a:solidFill>
                  <a:schemeClr val="accent5">
                    <a:lumMod val="50000"/>
                  </a:schemeClr>
                </a:solidFill>
                <a:latin typeface="Courier New" pitchFamily="49" charset="0"/>
                <a:cs typeface="Courier New" pitchFamily="49" charset="0"/>
              </a:rPr>
              <a:t>{</a:t>
            </a:r>
            <a:br>
              <a:rPr lang="en-US" smtClean="0">
                <a:solidFill>
                  <a:schemeClr val="accent5">
                    <a:lumMod val="50000"/>
                  </a:schemeClr>
                </a:solidFill>
                <a:latin typeface="Courier New" pitchFamily="49" charset="0"/>
                <a:cs typeface="Courier New" pitchFamily="49" charset="0"/>
              </a:rPr>
            </a:br>
            <a:r>
              <a:rPr lang="en-US" smtClean="0">
                <a:solidFill>
                  <a:schemeClr val="accent5">
                    <a:lumMod val="50000"/>
                  </a:schemeClr>
                </a:solidFill>
                <a:latin typeface="Courier New" pitchFamily="49" charset="0"/>
                <a:cs typeface="Courier New" pitchFamily="49" charset="0"/>
              </a:rPr>
              <a:t>property1:value1;	</a:t>
            </a:r>
            <a:r>
              <a:rPr lang="en-US" b="1" smtClean="0">
                <a:solidFill>
                  <a:srgbClr val="006600"/>
                </a:solidFill>
                <a:latin typeface="Courier New" pitchFamily="49" charset="0"/>
                <a:cs typeface="Courier New" pitchFamily="49" charset="0"/>
              </a:rPr>
              <a:t>/*Ghi chu 1*/</a:t>
            </a:r>
            <a:r>
              <a:rPr lang="en-US" smtClean="0">
                <a:solidFill>
                  <a:schemeClr val="accent5">
                    <a:lumMod val="50000"/>
                  </a:schemeClr>
                </a:solidFill>
                <a:latin typeface="Courier New" pitchFamily="49" charset="0"/>
                <a:cs typeface="Courier New" pitchFamily="49" charset="0"/>
              </a:rPr>
              <a:t/>
            </a:r>
            <a:br>
              <a:rPr lang="en-US" smtClean="0">
                <a:solidFill>
                  <a:schemeClr val="accent5">
                    <a:lumMod val="50000"/>
                  </a:schemeClr>
                </a:solidFill>
                <a:latin typeface="Courier New" pitchFamily="49" charset="0"/>
                <a:cs typeface="Courier New" pitchFamily="49" charset="0"/>
              </a:rPr>
            </a:br>
            <a:r>
              <a:rPr lang="en-US" smtClean="0">
                <a:solidFill>
                  <a:schemeClr val="accent5">
                    <a:lumMod val="50000"/>
                  </a:schemeClr>
                </a:solidFill>
                <a:latin typeface="Courier New" pitchFamily="49" charset="0"/>
                <a:cs typeface="Courier New" pitchFamily="49" charset="0"/>
              </a:rPr>
              <a:t>property2:value2;	</a:t>
            </a:r>
            <a:r>
              <a:rPr lang="en-US" b="1" smtClean="0">
                <a:solidFill>
                  <a:srgbClr val="006600"/>
                </a:solidFill>
                <a:latin typeface="Courier New" pitchFamily="49" charset="0"/>
                <a:cs typeface="Courier New" pitchFamily="49" charset="0"/>
              </a:rPr>
              <a:t>/*Ghi chu 2*/</a:t>
            </a:r>
            <a:r>
              <a:rPr lang="en-US" smtClean="0">
                <a:solidFill>
                  <a:srgbClr val="006600"/>
                </a:solidFill>
                <a:latin typeface="Courier New" pitchFamily="49" charset="0"/>
                <a:cs typeface="Courier New" pitchFamily="49" charset="0"/>
              </a:rPr>
              <a:t> </a:t>
            </a:r>
            <a:r>
              <a:rPr lang="en-US" smtClean="0">
                <a:solidFill>
                  <a:schemeClr val="accent5">
                    <a:lumMod val="50000"/>
                  </a:schemeClr>
                </a:solidFill>
                <a:latin typeface="Courier New" pitchFamily="49" charset="0"/>
                <a:cs typeface="Courier New" pitchFamily="49" charset="0"/>
              </a:rPr>
              <a:t/>
            </a:r>
            <a:br>
              <a:rPr lang="en-US" smtClean="0">
                <a:solidFill>
                  <a:schemeClr val="accent5">
                    <a:lumMod val="50000"/>
                  </a:schemeClr>
                </a:solidFill>
                <a:latin typeface="Courier New" pitchFamily="49" charset="0"/>
                <a:cs typeface="Courier New" pitchFamily="49" charset="0"/>
              </a:rPr>
            </a:br>
            <a:r>
              <a:rPr lang="en-US" smtClean="0">
                <a:solidFill>
                  <a:schemeClr val="accent5">
                    <a:lumMod val="50000"/>
                  </a:schemeClr>
                </a:solidFill>
                <a:latin typeface="Courier New" pitchFamily="49" charset="0"/>
                <a:cs typeface="Courier New" pitchFamily="49" charset="0"/>
              </a:rPr>
              <a:t>………</a:t>
            </a:r>
            <a:br>
              <a:rPr lang="en-US" smtClean="0">
                <a:solidFill>
                  <a:schemeClr val="accent5">
                    <a:lumMod val="50000"/>
                  </a:schemeClr>
                </a:solidFill>
                <a:latin typeface="Courier New" pitchFamily="49" charset="0"/>
                <a:cs typeface="Courier New" pitchFamily="49" charset="0"/>
              </a:rPr>
            </a:br>
            <a:r>
              <a:rPr lang="en-US" smtClean="0">
                <a:solidFill>
                  <a:schemeClr val="accent5">
                    <a:lumMod val="50000"/>
                  </a:schemeClr>
                </a:solidFill>
                <a:latin typeface="Courier New" pitchFamily="49" charset="0"/>
                <a:cs typeface="Courier New" pitchFamily="49" charset="0"/>
              </a:rPr>
              <a:t>propertyN:valueN;}</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left)">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CSS</a:t>
            </a:r>
          </a:p>
          <a:p>
            <a:r>
              <a:rPr lang="en-US" smtClean="0"/>
              <a:t>Định nghĩa Style</a:t>
            </a:r>
          </a:p>
          <a:p>
            <a:r>
              <a:rPr lang="en-US" smtClean="0">
                <a:solidFill>
                  <a:srgbClr val="FF9933"/>
                </a:solidFill>
              </a:rPr>
              <a:t>Sử dụng và Phân loại CSS</a:t>
            </a:r>
          </a:p>
          <a:p>
            <a:r>
              <a:rPr lang="en-US" smtClean="0"/>
              <a:t>Selector trong CSS và phạm vi ảnh hưởng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BM Template">
  <a:themeElements>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System i5 simplify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lnDef>
  </a:objectDefaults>
  <a:extraClrSchemeLst>
    <a:extraClrScheme>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5 simplify pearl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Template</Template>
  <TotalTime>983</TotalTime>
  <Words>3184</Words>
  <Application>Microsoft Office PowerPoint</Application>
  <PresentationFormat>On-screen Show (4:3)</PresentationFormat>
  <Paragraphs>389</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IBM Template</vt:lpstr>
      <vt:lpstr>Bài 4  CSS – Casscading Style Sheets</vt:lpstr>
      <vt:lpstr>Nội dung</vt:lpstr>
      <vt:lpstr>Nội dung</vt:lpstr>
      <vt:lpstr>Giới thiệu về CSS</vt:lpstr>
      <vt:lpstr>Giới thiệu về CSS – Ví dụ</vt:lpstr>
      <vt:lpstr>Nội dung</vt:lpstr>
      <vt:lpstr>Định nghĩa Style</vt:lpstr>
      <vt:lpstr>Định nghĩa Style – Ghi chú</vt:lpstr>
      <vt:lpstr>Nội dung</vt:lpstr>
      <vt:lpstr>Sử dụng và Phân loại CSS – Phân loại</vt:lpstr>
      <vt:lpstr>Sử dụng và Phân loại CSS - Inline Style Sheet</vt:lpstr>
      <vt:lpstr>Sử dụng và Phân loại CSS - Embedding Style Sheet</vt:lpstr>
      <vt:lpstr>Sử dụng và Phân loại CSS - Embedding Style Sheet</vt:lpstr>
      <vt:lpstr>Sử dụng và Phân loại CSS - External Style Sheet</vt:lpstr>
      <vt:lpstr>Sử dụng và Phân loại CSS - External Style Sheet</vt:lpstr>
      <vt:lpstr>Sử dụng và Phân loại CSS – So sánh, Đánh giá</vt:lpstr>
      <vt:lpstr>Sử dụng và Phân loại CSS – Độ ưu tiên</vt:lpstr>
      <vt:lpstr>PowerPoint Presentation</vt:lpstr>
      <vt:lpstr>Nội dung</vt:lpstr>
      <vt:lpstr>Selector</vt:lpstr>
      <vt:lpstr>Selector trong CSS</vt:lpstr>
      <vt:lpstr>Selector trong CSS - Element</vt:lpstr>
      <vt:lpstr>Selector trong CSS</vt:lpstr>
      <vt:lpstr>Selector trong CSS – ID rules</vt:lpstr>
      <vt:lpstr>Selector trong CSS</vt:lpstr>
      <vt:lpstr>Selector trong CSS – Class rules</vt:lpstr>
      <vt:lpstr>Selector trong CSS</vt:lpstr>
      <vt:lpstr>Selector trong CSS – Kết hợp Element và Class</vt:lpstr>
      <vt:lpstr>Selector trong CSS</vt:lpstr>
      <vt:lpstr>Selector trong CSS - Contextual Selection</vt:lpstr>
      <vt:lpstr>Selector trong CSS</vt:lpstr>
      <vt:lpstr>Selector trong CSS – Pseudo Class</vt:lpstr>
    </vt:vector>
  </TitlesOfParts>
  <Company>Information Department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4  Tựa bài</dc:title>
  <dc:creator>Luong Vi Minh</dc:creator>
  <cp:lastModifiedBy>Vo Duc Thien</cp:lastModifiedBy>
  <cp:revision>144</cp:revision>
  <dcterms:created xsi:type="dcterms:W3CDTF">2007-09-26T18:05:13Z</dcterms:created>
  <dcterms:modified xsi:type="dcterms:W3CDTF">2012-06-27T08:17:49Z</dcterms:modified>
</cp:coreProperties>
</file>