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95" r:id="rId3"/>
    <p:sldId id="341" r:id="rId4"/>
    <p:sldId id="342" r:id="rId5"/>
    <p:sldId id="343" r:id="rId6"/>
    <p:sldId id="344" r:id="rId7"/>
    <p:sldId id="351" r:id="rId8"/>
    <p:sldId id="353" r:id="rId9"/>
    <p:sldId id="296" r:id="rId10"/>
    <p:sldId id="298" r:id="rId11"/>
    <p:sldId id="299" r:id="rId12"/>
    <p:sldId id="300" r:id="rId13"/>
    <p:sldId id="301" r:id="rId14"/>
    <p:sldId id="302" r:id="rId15"/>
    <p:sldId id="303" r:id="rId16"/>
    <p:sldId id="304" r:id="rId17"/>
    <p:sldId id="305" r:id="rId18"/>
    <p:sldId id="306" r:id="rId19"/>
    <p:sldId id="307" r:id="rId20"/>
    <p:sldId id="308" r:id="rId21"/>
    <p:sldId id="354" r:id="rId22"/>
    <p:sldId id="309" r:id="rId23"/>
    <p:sldId id="310" r:id="rId24"/>
    <p:sldId id="311" r:id="rId25"/>
    <p:sldId id="314" r:id="rId26"/>
    <p:sldId id="312" r:id="rId27"/>
    <p:sldId id="313"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45" r:id="rId42"/>
    <p:sldId id="346" r:id="rId43"/>
    <p:sldId id="347" r:id="rId44"/>
    <p:sldId id="349" r:id="rId45"/>
    <p:sldId id="348" r:id="rId46"/>
    <p:sldId id="350" r:id="rId47"/>
    <p:sldId id="352" r:id="rId48"/>
    <p:sldId id="355" r:id="rId49"/>
    <p:sldId id="328" r:id="rId50"/>
    <p:sldId id="356" r:id="rId51"/>
    <p:sldId id="329" r:id="rId52"/>
    <p:sldId id="330" r:id="rId53"/>
    <p:sldId id="332" r:id="rId54"/>
    <p:sldId id="333" r:id="rId55"/>
    <p:sldId id="334" r:id="rId56"/>
    <p:sldId id="335" r:id="rId57"/>
    <p:sldId id="336" r:id="rId58"/>
    <p:sldId id="294"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EC2C06"/>
    <a:srgbClr val="FFFFFF"/>
    <a:srgbClr val="6FB9D7"/>
    <a:srgbClr val="808080"/>
    <a:srgbClr val="969696"/>
    <a:srgbClr val="FF7F00"/>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93155" autoAdjust="0"/>
  </p:normalViewPr>
  <p:slideViewPr>
    <p:cSldViewPr>
      <p:cViewPr varScale="1">
        <p:scale>
          <a:sx n="69" d="100"/>
          <a:sy n="69" d="100"/>
        </p:scale>
        <p:origin x="-1386" y="-10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7AFF271-1262-4E3E-8FC9-21EE6269418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3"/>
            <a:ext cx="7359650" cy="1609725"/>
          </a:xfrm>
          <a:prstGeom prst="rect">
            <a:avLst/>
          </a:prstGeom>
          <a:noFill/>
        </p:spPr>
      </p:pic>
      <p:sp>
        <p:nvSpPr>
          <p:cNvPr id="4104" name="Freeform 8"/>
          <p:cNvSpPr>
            <a:spLocks/>
          </p:cNvSpPr>
          <p:nvPr/>
        </p:nvSpPr>
        <p:spPr bwMode="gray">
          <a:xfrm>
            <a:off x="568325" y="-9525"/>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8"/>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38"/>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8"/>
            <a:ext cx="6540500" cy="6215062"/>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3"/>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5"/>
            <a:ext cx="3384550" cy="3944938"/>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0"/>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50"/>
            <a:ext cx="2317750" cy="5265738"/>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pic>
        <p:nvPicPr>
          <p:cNvPr id="4115" name="Picture 19" descr="2"/>
          <p:cNvPicPr>
            <a:picLocks noChangeAspect="1" noChangeArrowheads="1"/>
          </p:cNvPicPr>
          <p:nvPr/>
        </p:nvPicPr>
        <p:blipFill>
          <a:blip r:embed="rId4"/>
          <a:srcRect/>
          <a:stretch>
            <a:fillRect/>
          </a:stretch>
        </p:blipFill>
        <p:spPr bwMode="gray">
          <a:xfrm>
            <a:off x="4141788" y="4041775"/>
            <a:ext cx="415925" cy="415925"/>
          </a:xfrm>
          <a:prstGeom prst="rect">
            <a:avLst/>
          </a:prstGeom>
          <a:noFill/>
        </p:spPr>
      </p:pic>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p>
        </p:txBody>
      </p:sp>
      <p:sp>
        <p:nvSpPr>
          <p:cNvPr id="4098" name="Rectangle 2"/>
          <p:cNvSpPr>
            <a:spLocks noGrp="1" noChangeArrowheads="1"/>
          </p:cNvSpPr>
          <p:nvPr>
            <p:ph type="ctrTitle"/>
          </p:nvPr>
        </p:nvSpPr>
        <p:spPr>
          <a:xfrm>
            <a:off x="985838" y="3787775"/>
            <a:ext cx="7772400" cy="885825"/>
          </a:xfrm>
        </p:spPr>
        <p:txBody>
          <a:bodyPr/>
          <a:lstStyle>
            <a:lvl1pPr algn="r">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r>
              <a:rPr lang="en-US" smtClean="0"/>
              <a:t>Click to edit Master subtitle style</a:t>
            </a:r>
            <a:endParaRPr lang="en-US"/>
          </a:p>
        </p:txBody>
      </p:sp>
      <p:sp>
        <p:nvSpPr>
          <p:cNvPr id="4125" name="Text Box 29"/>
          <p:cNvSpPr txBox="1">
            <a:spLocks noChangeArrowheads="1"/>
          </p:cNvSpPr>
          <p:nvPr/>
        </p:nvSpPr>
        <p:spPr bwMode="gray">
          <a:xfrm>
            <a:off x="7561263" y="5476875"/>
            <a:ext cx="1196975" cy="396875"/>
          </a:xfrm>
          <a:prstGeom prst="rect">
            <a:avLst/>
          </a:prstGeom>
          <a:noFill/>
          <a:ln w="9525">
            <a:noFill/>
            <a:miter lim="800000"/>
            <a:headEnd/>
            <a:tailEnd/>
          </a:ln>
          <a:effectLst/>
        </p:spPr>
        <p:txBody>
          <a:bodyPr wrap="none">
            <a:spAutoFit/>
          </a:bodyPr>
          <a:lstStyle/>
          <a:p>
            <a:pPr algn="r"/>
            <a:r>
              <a:rPr lang="en-US" sz="2000">
                <a:solidFill>
                  <a:srgbClr val="FF7F00"/>
                </a:solidFill>
                <a:latin typeface="Arial Black" pitchFamily="34" charset="0"/>
              </a:rPr>
              <a:t>L/O/G/O</a:t>
            </a:r>
          </a:p>
        </p:txBody>
      </p:sp>
      <p:sp>
        <p:nvSpPr>
          <p:cNvPr id="4126" name="Text Box 30"/>
          <p:cNvSpPr txBox="1">
            <a:spLocks noChangeArrowheads="1"/>
          </p:cNvSpPr>
          <p:nvPr/>
        </p:nvSpPr>
        <p:spPr bwMode="gray">
          <a:xfrm>
            <a:off x="6618288" y="5781675"/>
            <a:ext cx="2139950" cy="336550"/>
          </a:xfrm>
          <a:prstGeom prst="rect">
            <a:avLst/>
          </a:prstGeom>
          <a:noFill/>
          <a:ln w="9525">
            <a:noFill/>
            <a:miter lim="800000"/>
            <a:headEnd/>
            <a:tailEnd/>
          </a:ln>
          <a:effectLst/>
        </p:spPr>
        <p:txBody>
          <a:bodyPr wrap="none">
            <a:spAutoFit/>
          </a:bodyPr>
          <a:lstStyle/>
          <a:p>
            <a:pPr algn="r"/>
            <a:r>
              <a:rPr lang="en-US" sz="1600">
                <a:latin typeface="Times New Roman" pitchFamily="18" charset="0"/>
              </a:rPr>
              <a:t>www.themegallery.com</a:t>
            </a:r>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endParaRPr 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C845AFB2-8041-4285-961D-34264268EE15}" type="slidenum">
              <a:rPr lang="en-US"/>
              <a:pPr/>
              <a:t>‹#›</a:t>
            </a:fld>
            <a:endParaRPr 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4985594-676D-4C7F-8FAA-2EFAB10BA22E}"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3FB59C-7523-4F7E-942D-08E2C13382ED}"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96CEE59E-FBB4-41C4-8A69-184760E2385D}"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E148BD-F88A-4FA8-983C-75EA7187D0AE}"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A6C043C-0C35-4EE9-8C01-AA7598266C4E}"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94EF67-7A76-4472-97BC-63D32F65086B}"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619A442-3CB4-441F-90D5-00809EE35EB5}"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8314031-8942-4CA6-A20F-EA570C10D2C3}"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87E3878-0087-4B73-83E3-9253D7B2A0FD}"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D3B5A6-6C86-49F8-828F-682FA54A8E5B}"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018A04A-B149-4E88-8DA9-0118CDE9FD24}"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50"/>
            <a:ext cx="2990850" cy="5200650"/>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0"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pic>
        <p:nvPicPr>
          <p:cNvPr id="1043" name="Picture 19" descr="2"/>
          <p:cNvPicPr>
            <a:picLocks noChangeAspect="1" noChangeArrowheads="1"/>
          </p:cNvPicPr>
          <p:nvPr/>
        </p:nvPicPr>
        <p:blipFill>
          <a:blip r:embed="rId14"/>
          <a:srcRect/>
          <a:stretch>
            <a:fillRect/>
          </a:stretch>
        </p:blipFill>
        <p:spPr bwMode="gray">
          <a:xfrm>
            <a:off x="500063" y="577850"/>
            <a:ext cx="371475" cy="371475"/>
          </a:xfrm>
          <a:prstGeom prst="rect">
            <a:avLst/>
          </a:prstGeom>
          <a:noFill/>
        </p:spPr>
      </p:pic>
      <p:sp>
        <p:nvSpPr>
          <p:cNvPr id="1026" name="Rectangle 2"/>
          <p:cNvSpPr>
            <a:spLocks noGrp="1" noChangeArrowheads="1"/>
          </p:cNvSpPr>
          <p:nvPr>
            <p:ph type="title"/>
          </p:nvPr>
        </p:nvSpPr>
        <p:spPr bwMode="gray">
          <a:xfrm>
            <a:off x="903288" y="198438"/>
            <a:ext cx="630237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9AD7DCD-7BBC-4728-924A-90029DA3DF5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l" rtl="0" eaLnBrk="1" fontAlgn="base" hangingPunct="1">
        <a:spcBef>
          <a:spcPct val="0"/>
        </a:spcBef>
        <a:spcAft>
          <a:spcPct val="0"/>
        </a:spcAft>
        <a:defRPr sz="4200" b="1">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mailto:cn08b@googlegroup.com" TargetMode="External"/><Relationship Id="rId2" Type="http://schemas.openxmlformats.org/officeDocument/2006/relationships/hyperlink" Target="http://groups.google.com/grou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cn08b@googlegroup.com" TargetMode="External"/><Relationship Id="rId2" Type="http://schemas.openxmlformats.org/officeDocument/2006/relationships/hyperlink" Target="http://groups.google.com/group/"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google-code-wiki-to-html/" TargetMode="External"/><Relationship Id="rId2" Type="http://schemas.openxmlformats.org/officeDocument/2006/relationships/hyperlink" Target="http://code.google.com/p/support/wiki/WikiSynta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95800" y="914400"/>
            <a:ext cx="4341252" cy="1631216"/>
          </a:xfrm>
          <a:prstGeom prst="rect">
            <a:avLst/>
          </a:prstGeom>
          <a:noFill/>
        </p:spPr>
        <p:txBody>
          <a:bodyPr wrap="none" lIns="91440" tIns="45720" rIns="91440" bIns="45720">
            <a:spAutoFit/>
          </a:bodyPr>
          <a:lstStyle/>
          <a:p>
            <a:pPr algn="ctr"/>
            <a:r>
              <a:rPr lang="en-US" sz="5000" b="1" cap="none" spc="-30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Google Code</a:t>
            </a:r>
          </a:p>
          <a:p>
            <a:pPr algn="ctr"/>
            <a:r>
              <a:rPr lang="en-US" sz="5000" b="1" cap="none" spc="-30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Project Hosting</a:t>
            </a:r>
            <a:endParaRPr lang="en-US" sz="5000" b="1" cap="none" spc="-3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9" name="Rectangle 8"/>
          <p:cNvSpPr/>
          <p:nvPr/>
        </p:nvSpPr>
        <p:spPr>
          <a:xfrm>
            <a:off x="6553200" y="5410200"/>
            <a:ext cx="2133600" cy="6858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257800" y="2895600"/>
            <a:ext cx="3081292" cy="3046988"/>
          </a:xfrm>
          <a:prstGeom prst="rect">
            <a:avLst/>
          </a:prstGeom>
          <a:noFill/>
        </p:spPr>
        <p:txBody>
          <a:bodyPr wrap="none" lIns="91440" tIns="45720" rIns="91440" bIns="45720">
            <a:spAutoFit/>
          </a:bodyPr>
          <a:lstStyle/>
          <a:p>
            <a:r>
              <a:rPr lang="en-US" sz="3200" b="1" cap="none" spc="-300" dirty="0" err="1" smtClean="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Nhóm</a:t>
            </a:r>
            <a:r>
              <a:rPr lang="en-US" sz="3200" b="1" cap="none" spc="-300" dirty="0" smtClean="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 </a:t>
            </a:r>
            <a:r>
              <a:rPr lang="en-US" sz="3200" b="1" cap="none" spc="-300" dirty="0" err="1" smtClean="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CN08B</a:t>
            </a:r>
            <a:endParaRPr lang="en-US" sz="3200" b="1" cap="none" spc="-300" dirty="0" smtClean="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endParaRPr>
          </a:p>
          <a:p>
            <a:r>
              <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1 – </a:t>
            </a:r>
            <a:r>
              <a:rPr lang="en-US" sz="3200" b="1"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Trần</a:t>
            </a:r>
            <a:r>
              <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 </a:t>
            </a:r>
            <a:r>
              <a:rPr lang="en-US" sz="3200" b="1"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Văn</a:t>
            </a:r>
            <a:r>
              <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 </a:t>
            </a:r>
            <a:r>
              <a:rPr lang="en-US" sz="3200" b="1"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Tiến</a:t>
            </a:r>
            <a:endPar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endParaRPr>
          </a:p>
          <a:p>
            <a:r>
              <a:rPr lang="en-US" sz="3200" b="1" cap="none"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2 – </a:t>
            </a:r>
            <a:r>
              <a:rPr lang="en-US" sz="3200" b="1" cap="none"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Hồ</a:t>
            </a:r>
            <a:r>
              <a:rPr lang="en-US" sz="3200" b="1" cap="none"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 Minh </a:t>
            </a:r>
            <a:r>
              <a:rPr lang="en-US" sz="3200" b="1" cap="none"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Trí</a:t>
            </a:r>
            <a:endParaRPr lang="en-US" sz="3200" b="1" cap="none"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endParaRPr>
          </a:p>
          <a:p>
            <a:r>
              <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3 – </a:t>
            </a:r>
            <a:r>
              <a:rPr lang="en-US" sz="3200" b="1"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Lê</a:t>
            </a:r>
            <a:r>
              <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 </a:t>
            </a:r>
            <a:r>
              <a:rPr lang="en-US" sz="3200" b="1"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Văn</a:t>
            </a:r>
            <a:r>
              <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 </a:t>
            </a:r>
            <a:r>
              <a:rPr lang="en-US" sz="3200" b="1"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Tình</a:t>
            </a:r>
            <a:endPar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endParaRPr>
          </a:p>
          <a:p>
            <a:r>
              <a:rPr lang="en-US" sz="3200" b="1" cap="none"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4 – </a:t>
            </a:r>
            <a:r>
              <a:rPr lang="en-US" sz="3200" b="1" cap="none"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Trần</a:t>
            </a:r>
            <a:r>
              <a:rPr lang="en-US" sz="3200" b="1" cap="none"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 </a:t>
            </a:r>
            <a:r>
              <a:rPr lang="en-US" sz="3200" b="1" cap="none"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Anh</a:t>
            </a:r>
            <a:r>
              <a:rPr lang="en-US" sz="3200" b="1" cap="none"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 </a:t>
            </a:r>
            <a:r>
              <a:rPr lang="en-US" sz="3200" b="1" cap="none"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Tuấn</a:t>
            </a:r>
            <a:endParaRPr lang="en-US" sz="3200" b="1" cap="none"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endParaRPr>
          </a:p>
          <a:p>
            <a:r>
              <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5 – </a:t>
            </a:r>
            <a:r>
              <a:rPr lang="en-US" sz="3200" b="1"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Phan</a:t>
            </a:r>
            <a:r>
              <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 </a:t>
            </a:r>
            <a:r>
              <a:rPr lang="en-US" sz="3200" b="1"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Nhật</a:t>
            </a:r>
            <a:r>
              <a:rPr lang="en-US" sz="3200" b="1" spc="-300" dirty="0"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 </a:t>
            </a:r>
            <a:r>
              <a:rPr lang="en-US" sz="3200" b="1" spc="-300" dirty="0" err="1" smtClean="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rPr>
              <a:t>Tân</a:t>
            </a:r>
            <a:endParaRPr lang="en-US" sz="3200" b="1" cap="none" spc="-300" dirty="0">
              <a:ln w="17780" cmpd="sng">
                <a:solidFill>
                  <a:schemeClr val="accent1">
                    <a:tint val="3000"/>
                  </a:schemeClr>
                </a:solidFill>
                <a:prstDash val="solid"/>
                <a:miter lim="800000"/>
              </a:ln>
              <a:solidFill>
                <a:schemeClr val="tx1">
                  <a:lumMod val="75000"/>
                  <a:lumOff val="25000"/>
                </a:schemeClr>
              </a:soli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black">
          <a:xfrm>
            <a:off x="620713" y="1066800"/>
            <a:ext cx="7824787" cy="457200"/>
          </a:xfrm>
          <a:noFill/>
          <a:ln/>
        </p:spPr>
        <p:txBody>
          <a:bodyPr/>
          <a:lstStyle/>
          <a:p>
            <a:r>
              <a:rPr lang="en-US" sz="2200" b="1" u="sng" smtClean="0">
                <a:solidFill>
                  <a:srgbClr val="C00000"/>
                </a:solidFill>
                <a:latin typeface="Tahoma" pitchFamily="34" charset="0"/>
                <a:cs typeface="Tahoma" pitchFamily="34" charset="0"/>
              </a:rPr>
              <a:t>Các chức năng trong tab:</a:t>
            </a:r>
          </a:p>
          <a:p>
            <a:pPr marL="857250" lvl="1" indent="-457200">
              <a:buFont typeface="+mj-lt"/>
              <a:buAutoNum type="arabicPeriod"/>
            </a:pPr>
            <a:r>
              <a:rPr lang="en-US" sz="1800" b="1" u="sng" smtClean="0">
                <a:solidFill>
                  <a:srgbClr val="C00000"/>
                </a:solidFill>
                <a:latin typeface="Tahoma" pitchFamily="34" charset="0"/>
                <a:cs typeface="Tahoma" pitchFamily="34" charset="0"/>
              </a:rPr>
              <a:t>Tìm kiếm (search):</a:t>
            </a:r>
          </a:p>
        </p:txBody>
      </p:sp>
      <p:sp>
        <p:nvSpPr>
          <p:cNvPr id="70660" name="Rectangle 4"/>
          <p:cNvSpPr>
            <a:spLocks noGrp="1" noChangeArrowheads="1"/>
          </p:cNvSpPr>
          <p:nvPr>
            <p:ph type="title"/>
          </p:nvPr>
        </p:nvSpPr>
        <p:spPr>
          <a:xfrm>
            <a:off x="903288" y="198438"/>
            <a:ext cx="6945312" cy="1143000"/>
          </a:xfrm>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Downloads</a:t>
            </a:r>
            <a:endParaRPr lang="en-US">
              <a:solidFill>
                <a:srgbClr val="C00000"/>
              </a:solidFill>
              <a:latin typeface="Tahoma" pitchFamily="34" charset="0"/>
              <a:cs typeface="Tahoma" pitchFamily="34" charset="0"/>
            </a:endParaRPr>
          </a:p>
        </p:txBody>
      </p:sp>
      <p:pic>
        <p:nvPicPr>
          <p:cNvPr id="4" name="Picture 3" descr="PPT54.png"/>
          <p:cNvPicPr>
            <a:picLocks noChangeAspect="1"/>
          </p:cNvPicPr>
          <p:nvPr/>
        </p:nvPicPr>
        <p:blipFill>
          <a:blip r:embed="rId2"/>
          <a:stretch>
            <a:fillRect/>
          </a:stretch>
        </p:blipFill>
        <p:spPr>
          <a:xfrm>
            <a:off x="1600200" y="1962324"/>
            <a:ext cx="5838096" cy="1390476"/>
          </a:xfrm>
          <a:prstGeom prst="rect">
            <a:avLst/>
          </a:prstGeom>
        </p:spPr>
      </p:pic>
      <p:sp>
        <p:nvSpPr>
          <p:cNvPr id="5" name="TextBox 4"/>
          <p:cNvSpPr txBox="1"/>
          <p:nvPr/>
        </p:nvSpPr>
        <p:spPr>
          <a:xfrm>
            <a:off x="556312" y="3505200"/>
            <a:ext cx="8206688" cy="3139321"/>
          </a:xfrm>
          <a:prstGeom prst="rect">
            <a:avLst/>
          </a:prstGeom>
          <a:noFill/>
        </p:spPr>
        <p:txBody>
          <a:bodyPr wrap="square" rtlCol="0">
            <a:spAutoFit/>
          </a:bodyPr>
          <a:lstStyle/>
          <a:p>
            <a:pPr lvl="0">
              <a:buFont typeface="Arial" pitchFamily="34" charset="0"/>
              <a:buChar char="•"/>
            </a:pPr>
            <a:r>
              <a:rPr lang="en-US" sz="2200" b="1" i="1" u="sng" dirty="0">
                <a:solidFill>
                  <a:srgbClr val="C00000"/>
                </a:solidFill>
                <a:latin typeface="Tahoma" pitchFamily="34" charset="0"/>
                <a:cs typeface="Tahoma" pitchFamily="34" charset="0"/>
              </a:rPr>
              <a:t>All downloads</a:t>
            </a:r>
            <a:r>
              <a:rPr lang="en-US" sz="2200" b="1" i="1" u="sng" dirty="0" smtClean="0">
                <a:solidFill>
                  <a:srgbClr val="C00000"/>
                </a:solidFill>
                <a:latin typeface="Tahoma" pitchFamily="34" charset="0"/>
                <a:cs typeface="Tahoma" pitchFamily="34" charset="0"/>
              </a:rPr>
              <a:t>:</a:t>
            </a:r>
            <a:r>
              <a:rPr lang="en-US" sz="2200" b="1" i="1" dirty="0">
                <a:latin typeface="Tahoma" pitchFamily="34" charset="0"/>
                <a:cs typeface="Tahoma" pitchFamily="34" charset="0"/>
              </a:rPr>
              <a:t>	</a:t>
            </a:r>
            <a:r>
              <a:rPr lang="en-US" sz="2200" b="1" i="1" dirty="0" smtClean="0">
                <a:latin typeface="Tahoma" pitchFamily="34" charset="0"/>
                <a:cs typeface="Tahoma" pitchFamily="34" charset="0"/>
              </a:rPr>
              <a:t>	</a:t>
            </a:r>
            <a:r>
              <a:rPr lang="en-US" sz="2200" dirty="0" err="1" smtClean="0">
                <a:latin typeface="Tahoma" pitchFamily="34" charset="0"/>
                <a:cs typeface="Tahoma" pitchFamily="34" charset="0"/>
              </a:rPr>
              <a:t>Toàn</a:t>
            </a:r>
            <a:r>
              <a:rPr lang="en-US" sz="2200" dirty="0" smtClean="0">
                <a:latin typeface="Tahoma" pitchFamily="34" charset="0"/>
                <a:cs typeface="Tahoma" pitchFamily="34" charset="0"/>
              </a:rPr>
              <a:t> </a:t>
            </a:r>
            <a:r>
              <a:rPr lang="en-US" sz="2200" dirty="0" err="1">
                <a:latin typeface="Tahoma" pitchFamily="34" charset="0"/>
                <a:cs typeface="Tahoma" pitchFamily="34" charset="0"/>
              </a:rPr>
              <a:t>bộ</a:t>
            </a:r>
            <a:r>
              <a:rPr lang="en-US" sz="2200" dirty="0">
                <a:latin typeface="Tahoma" pitchFamily="34" charset="0"/>
                <a:cs typeface="Tahoma" pitchFamily="34" charset="0"/>
              </a:rPr>
              <a:t> </a:t>
            </a:r>
            <a:r>
              <a:rPr lang="en-US" sz="2200" dirty="0" smtClean="0">
                <a:latin typeface="Tahoma" pitchFamily="34" charset="0"/>
                <a:cs typeface="Tahoma" pitchFamily="34" charset="0"/>
              </a:rPr>
              <a:t>file </a:t>
            </a:r>
            <a:r>
              <a:rPr lang="en-US" sz="2200" dirty="0" err="1">
                <a:latin typeface="Tahoma" pitchFamily="34" charset="0"/>
                <a:cs typeface="Tahoma" pitchFamily="34" charset="0"/>
              </a:rPr>
              <a:t>trong</a:t>
            </a:r>
            <a:r>
              <a:rPr lang="en-US" sz="2200" dirty="0">
                <a:latin typeface="Tahoma" pitchFamily="34" charset="0"/>
                <a:cs typeface="Tahoma" pitchFamily="34" charset="0"/>
              </a:rPr>
              <a:t> tab </a:t>
            </a:r>
            <a:r>
              <a:rPr lang="en-US" sz="2200" dirty="0" smtClean="0">
                <a:latin typeface="Tahoma" pitchFamily="34" charset="0"/>
                <a:cs typeface="Tahoma" pitchFamily="34" charset="0"/>
              </a:rPr>
              <a:t>Downloads</a:t>
            </a:r>
          </a:p>
          <a:p>
            <a:pPr lvl="0">
              <a:buFont typeface="Arial" pitchFamily="34" charset="0"/>
              <a:buChar char="•"/>
            </a:pPr>
            <a:endParaRPr lang="en-US" sz="2200" b="1" dirty="0">
              <a:latin typeface="Tahoma" pitchFamily="34" charset="0"/>
              <a:cs typeface="Tahoma" pitchFamily="34" charset="0"/>
            </a:endParaRPr>
          </a:p>
          <a:p>
            <a:pPr lvl="0">
              <a:buFont typeface="Arial" pitchFamily="34" charset="0"/>
              <a:buChar char="•"/>
            </a:pPr>
            <a:r>
              <a:rPr lang="en-US" sz="2200" b="1" i="1" u="sng" dirty="0">
                <a:solidFill>
                  <a:srgbClr val="C00000"/>
                </a:solidFill>
                <a:latin typeface="Tahoma" pitchFamily="34" charset="0"/>
                <a:cs typeface="Tahoma" pitchFamily="34" charset="0"/>
              </a:rPr>
              <a:t>Featured downloads :</a:t>
            </a:r>
            <a:r>
              <a:rPr lang="en-US" sz="2200" b="1" dirty="0">
                <a:latin typeface="Tahoma" pitchFamily="34" charset="0"/>
                <a:cs typeface="Tahoma" pitchFamily="34" charset="0"/>
              </a:rPr>
              <a:t>	</a:t>
            </a:r>
            <a:r>
              <a:rPr lang="en-US" sz="2200" dirty="0" err="1">
                <a:latin typeface="Tahoma" pitchFamily="34" charset="0"/>
                <a:cs typeface="Tahoma" pitchFamily="34" charset="0"/>
              </a:rPr>
              <a:t>Toàn</a:t>
            </a:r>
            <a:r>
              <a:rPr lang="en-US" sz="2200" dirty="0">
                <a:latin typeface="Tahoma" pitchFamily="34" charset="0"/>
                <a:cs typeface="Tahoma" pitchFamily="34" charset="0"/>
              </a:rPr>
              <a:t> </a:t>
            </a:r>
            <a:r>
              <a:rPr lang="en-US" sz="2200" dirty="0" err="1">
                <a:latin typeface="Tahoma" pitchFamily="34" charset="0"/>
                <a:cs typeface="Tahoma" pitchFamily="34" charset="0"/>
              </a:rPr>
              <a:t>bộ</a:t>
            </a:r>
            <a:r>
              <a:rPr lang="en-US" sz="2200" dirty="0">
                <a:latin typeface="Tahoma" pitchFamily="34" charset="0"/>
                <a:cs typeface="Tahoma" pitchFamily="34" charset="0"/>
              </a:rPr>
              <a:t> </a:t>
            </a:r>
            <a:r>
              <a:rPr lang="en-US" sz="2200" dirty="0" err="1">
                <a:latin typeface="Tahoma" pitchFamily="34" charset="0"/>
                <a:cs typeface="Tahoma" pitchFamily="34" charset="0"/>
              </a:rPr>
              <a:t>những</a:t>
            </a:r>
            <a:r>
              <a:rPr lang="en-US" sz="2200" dirty="0">
                <a:latin typeface="Tahoma" pitchFamily="34" charset="0"/>
                <a:cs typeface="Tahoma" pitchFamily="34" charset="0"/>
              </a:rPr>
              <a:t> file </a:t>
            </a:r>
            <a:r>
              <a:rPr lang="en-US" sz="2200" dirty="0" err="1">
                <a:latin typeface="Tahoma" pitchFamily="34" charset="0"/>
                <a:cs typeface="Tahoma" pitchFamily="34" charset="0"/>
              </a:rPr>
              <a:t>có</a:t>
            </a:r>
            <a:r>
              <a:rPr lang="en-US" sz="2200" dirty="0">
                <a:latin typeface="Tahoma" pitchFamily="34" charset="0"/>
                <a:cs typeface="Tahoma" pitchFamily="34" charset="0"/>
              </a:rPr>
              <a:t> </a:t>
            </a:r>
            <a:r>
              <a:rPr lang="en-US" sz="2200" dirty="0" err="1" smtClean="0">
                <a:latin typeface="Tahoma" pitchFamily="34" charset="0"/>
                <a:cs typeface="Tahoma" pitchFamily="34" charset="0"/>
              </a:rPr>
              <a:t>gán</a:t>
            </a:r>
            <a:r>
              <a:rPr lang="en-US" sz="2200" dirty="0" smtClean="0">
                <a:latin typeface="Tahoma" pitchFamily="34" charset="0"/>
                <a:cs typeface="Tahoma" pitchFamily="34" charset="0"/>
              </a:rPr>
              <a:t> label </a:t>
            </a:r>
            <a:r>
              <a:rPr lang="en-US" sz="2200" dirty="0" err="1">
                <a:latin typeface="Tahoma" pitchFamily="34" charset="0"/>
                <a:cs typeface="Tahoma" pitchFamily="34" charset="0"/>
              </a:rPr>
              <a:t>là</a:t>
            </a:r>
            <a:r>
              <a:rPr lang="en-US" sz="2200" dirty="0">
                <a:latin typeface="Tahoma" pitchFamily="34" charset="0"/>
                <a:cs typeface="Tahoma" pitchFamily="34" charset="0"/>
              </a:rPr>
              <a:t> </a:t>
            </a:r>
            <a:r>
              <a:rPr lang="en-US" sz="2200" dirty="0" smtClean="0">
                <a:latin typeface="Tahoma" pitchFamily="34" charset="0"/>
                <a:cs typeface="Tahoma" pitchFamily="34" charset="0"/>
              </a:rPr>
              <a:t>				</a:t>
            </a:r>
            <a:r>
              <a:rPr lang="en-US" sz="2200" i="1" dirty="0" smtClean="0">
                <a:latin typeface="Tahoma" pitchFamily="34" charset="0"/>
                <a:cs typeface="Tahoma" pitchFamily="34" charset="0"/>
              </a:rPr>
              <a:t>Featured</a:t>
            </a:r>
            <a:r>
              <a:rPr lang="en-US" sz="2200" dirty="0" smtClean="0">
                <a:latin typeface="Tahoma" pitchFamily="34" charset="0"/>
                <a:cs typeface="Tahoma" pitchFamily="34" charset="0"/>
              </a:rPr>
              <a:t>.</a:t>
            </a:r>
          </a:p>
          <a:p>
            <a:pPr lvl="0">
              <a:buFont typeface="Arial" pitchFamily="34" charset="0"/>
              <a:buChar char="•"/>
            </a:pPr>
            <a:endParaRPr lang="en-US" sz="2200" b="1" i="1" u="sng" dirty="0">
              <a:latin typeface="Tahoma" pitchFamily="34" charset="0"/>
              <a:cs typeface="Tahoma" pitchFamily="34" charset="0"/>
            </a:endParaRPr>
          </a:p>
          <a:p>
            <a:pPr lvl="0">
              <a:buFont typeface="Arial" pitchFamily="34" charset="0"/>
              <a:buChar char="•"/>
            </a:pPr>
            <a:r>
              <a:rPr lang="en-US" sz="2200" b="1" i="1" u="sng" dirty="0">
                <a:solidFill>
                  <a:srgbClr val="C00000"/>
                </a:solidFill>
                <a:latin typeface="Tahoma" pitchFamily="34" charset="0"/>
                <a:cs typeface="Tahoma" pitchFamily="34" charset="0"/>
              </a:rPr>
              <a:t>Current downloads :</a:t>
            </a:r>
            <a:r>
              <a:rPr lang="en-US" sz="2200" b="1" dirty="0">
                <a:latin typeface="Tahoma" pitchFamily="34" charset="0"/>
                <a:cs typeface="Tahoma" pitchFamily="34" charset="0"/>
              </a:rPr>
              <a:t>	</a:t>
            </a:r>
            <a:r>
              <a:rPr lang="en-US" sz="2200" dirty="0" err="1" smtClean="0">
                <a:latin typeface="Tahoma" pitchFamily="34" charset="0"/>
                <a:cs typeface="Tahoma" pitchFamily="34" charset="0"/>
              </a:rPr>
              <a:t>Những</a:t>
            </a:r>
            <a:r>
              <a:rPr lang="en-US" sz="2200" dirty="0" smtClean="0">
                <a:latin typeface="Tahoma" pitchFamily="34" charset="0"/>
                <a:cs typeface="Tahoma" pitchFamily="34" charset="0"/>
              </a:rPr>
              <a:t> </a:t>
            </a:r>
            <a:r>
              <a:rPr lang="en-US" sz="2200" dirty="0">
                <a:latin typeface="Tahoma" pitchFamily="34" charset="0"/>
                <a:cs typeface="Tahoma" pitchFamily="34" charset="0"/>
              </a:rPr>
              <a:t>file download </a:t>
            </a:r>
            <a:r>
              <a:rPr lang="en-US" sz="2200" dirty="0" err="1">
                <a:latin typeface="Tahoma" pitchFamily="34" charset="0"/>
                <a:cs typeface="Tahoma" pitchFamily="34" charset="0"/>
              </a:rPr>
              <a:t>gần</a:t>
            </a:r>
            <a:r>
              <a:rPr lang="en-US" sz="2200" dirty="0">
                <a:latin typeface="Tahoma" pitchFamily="34" charset="0"/>
                <a:cs typeface="Tahoma" pitchFamily="34" charset="0"/>
              </a:rPr>
              <a:t> </a:t>
            </a:r>
            <a:r>
              <a:rPr lang="en-US" sz="2200" dirty="0" err="1">
                <a:latin typeface="Tahoma" pitchFamily="34" charset="0"/>
                <a:cs typeface="Tahoma" pitchFamily="34" charset="0"/>
              </a:rPr>
              <a:t>đây</a:t>
            </a:r>
            <a:r>
              <a:rPr lang="en-US" sz="2200" dirty="0" smtClean="0">
                <a:latin typeface="Tahoma" pitchFamily="34" charset="0"/>
                <a:cs typeface="Tahoma" pitchFamily="34" charset="0"/>
              </a:rPr>
              <a:t>.</a:t>
            </a:r>
          </a:p>
          <a:p>
            <a:pPr lvl="0">
              <a:buFont typeface="Arial" pitchFamily="34" charset="0"/>
              <a:buChar char="•"/>
            </a:pPr>
            <a:endParaRPr lang="en-US" sz="2200" b="1" dirty="0">
              <a:latin typeface="Tahoma" pitchFamily="34" charset="0"/>
              <a:cs typeface="Tahoma" pitchFamily="34" charset="0"/>
            </a:endParaRPr>
          </a:p>
          <a:p>
            <a:pPr>
              <a:buFont typeface="Arial" pitchFamily="34" charset="0"/>
              <a:buChar char="•"/>
            </a:pPr>
            <a:r>
              <a:rPr lang="en-US" sz="2200" b="1" i="1" u="sng" dirty="0" smtClean="0">
                <a:solidFill>
                  <a:srgbClr val="C00000"/>
                </a:solidFill>
                <a:latin typeface="Tahoma" pitchFamily="34" charset="0"/>
                <a:cs typeface="Tahoma" pitchFamily="34" charset="0"/>
              </a:rPr>
              <a:t>Deprecated downloads:</a:t>
            </a:r>
            <a:r>
              <a:rPr lang="en-US" sz="2200" b="1" dirty="0" smtClean="0">
                <a:latin typeface="Tahoma" pitchFamily="34" charset="0"/>
                <a:cs typeface="Tahoma" pitchFamily="34" charset="0"/>
              </a:rPr>
              <a:t> 	</a:t>
            </a:r>
            <a:r>
              <a:rPr lang="en-US" sz="2200" dirty="0" err="1" smtClean="0">
                <a:latin typeface="Tahoma" pitchFamily="34" charset="0"/>
                <a:cs typeface="Tahoma" pitchFamily="34" charset="0"/>
              </a:rPr>
              <a:t>Những</a:t>
            </a:r>
            <a:r>
              <a:rPr lang="en-US" sz="2200" dirty="0" smtClean="0">
                <a:latin typeface="Tahoma" pitchFamily="34" charset="0"/>
                <a:cs typeface="Tahoma" pitchFamily="34" charset="0"/>
              </a:rPr>
              <a:t> </a:t>
            </a:r>
            <a:r>
              <a:rPr lang="en-US" sz="2200" dirty="0">
                <a:latin typeface="Tahoma" pitchFamily="34" charset="0"/>
                <a:cs typeface="Tahoma" pitchFamily="34" charset="0"/>
              </a:rPr>
              <a:t>file </a:t>
            </a:r>
            <a:r>
              <a:rPr lang="en-US" sz="2200" dirty="0" err="1">
                <a:latin typeface="Tahoma" pitchFamily="34" charset="0"/>
                <a:cs typeface="Tahoma" pitchFamily="34" charset="0"/>
              </a:rPr>
              <a:t>được</a:t>
            </a:r>
            <a:r>
              <a:rPr lang="en-US" sz="2200" dirty="0">
                <a:latin typeface="Tahoma" pitchFamily="34" charset="0"/>
                <a:cs typeface="Tahoma" pitchFamily="34" charset="0"/>
              </a:rPr>
              <a:t> </a:t>
            </a:r>
            <a:r>
              <a:rPr lang="en-US" sz="2200" dirty="0" err="1">
                <a:latin typeface="Tahoma" pitchFamily="34" charset="0"/>
                <a:cs typeface="Tahoma" pitchFamily="34" charset="0"/>
              </a:rPr>
              <a:t>gán</a:t>
            </a:r>
            <a:r>
              <a:rPr lang="en-US" sz="2200" dirty="0">
                <a:latin typeface="Tahoma" pitchFamily="34" charset="0"/>
                <a:cs typeface="Tahoma" pitchFamily="34" charset="0"/>
              </a:rPr>
              <a:t> label </a:t>
            </a:r>
            <a:r>
              <a:rPr lang="en-US" sz="2200" dirty="0" err="1">
                <a:latin typeface="Tahoma" pitchFamily="34" charset="0"/>
                <a:cs typeface="Tahoma" pitchFamily="34" charset="0"/>
              </a:rPr>
              <a:t>là</a:t>
            </a:r>
            <a:r>
              <a:rPr lang="en-US" sz="2200" dirty="0">
                <a:latin typeface="Tahoma" pitchFamily="34" charset="0"/>
                <a:cs typeface="Tahoma" pitchFamily="34" charset="0"/>
              </a:rPr>
              <a:t> </a:t>
            </a:r>
            <a:r>
              <a:rPr lang="en-US" sz="2200" dirty="0" smtClean="0">
                <a:latin typeface="Tahoma" pitchFamily="34" charset="0"/>
                <a:cs typeface="Tahoma" pitchFamily="34" charset="0"/>
              </a:rPr>
              <a:t>					</a:t>
            </a:r>
            <a:r>
              <a:rPr lang="en-US" sz="2200" i="1" dirty="0" smtClean="0">
                <a:latin typeface="Tahoma" pitchFamily="34" charset="0"/>
                <a:cs typeface="Tahoma" pitchFamily="34" charset="0"/>
              </a:rPr>
              <a:t>Deprecated</a:t>
            </a:r>
            <a:endParaRPr lang="en-US" sz="2200" i="1" dirty="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black">
          <a:xfrm>
            <a:off x="620713" y="1066800"/>
            <a:ext cx="7824787" cy="838200"/>
          </a:xfrm>
          <a:noFill/>
          <a:ln/>
        </p:spPr>
        <p:txBody>
          <a:bodyPr/>
          <a:lstStyle/>
          <a:p>
            <a:r>
              <a:rPr lang="en-US" sz="2200" b="1" u="sng" smtClean="0">
                <a:solidFill>
                  <a:srgbClr val="C00000"/>
                </a:solidFill>
                <a:latin typeface="Tahoma" pitchFamily="34" charset="0"/>
                <a:cs typeface="Tahoma" pitchFamily="34" charset="0"/>
              </a:rPr>
              <a:t>Các chức năng trong tab:</a:t>
            </a:r>
          </a:p>
          <a:p>
            <a:pPr marL="857250" lvl="1" indent="-457200">
              <a:buNone/>
            </a:pPr>
            <a:r>
              <a:rPr lang="en-US" sz="1800" b="1" smtClean="0">
                <a:solidFill>
                  <a:srgbClr val="C00000"/>
                </a:solidFill>
                <a:latin typeface="Tahoma" pitchFamily="34" charset="0"/>
                <a:cs typeface="Tahoma" pitchFamily="34" charset="0"/>
              </a:rPr>
              <a:t>2.	</a:t>
            </a:r>
            <a:r>
              <a:rPr lang="en-US" sz="1800" b="1" u="sng" smtClean="0">
                <a:solidFill>
                  <a:srgbClr val="C00000"/>
                </a:solidFill>
                <a:latin typeface="Tahoma" pitchFamily="34" charset="0"/>
                <a:cs typeface="Tahoma" pitchFamily="34" charset="0"/>
              </a:rPr>
              <a:t>Thay đổi thông tin hiển thị:</a:t>
            </a:r>
          </a:p>
        </p:txBody>
      </p:sp>
      <p:sp>
        <p:nvSpPr>
          <p:cNvPr id="70660" name="Rectangle 4"/>
          <p:cNvSpPr>
            <a:spLocks noGrp="1" noChangeArrowheads="1"/>
          </p:cNvSpPr>
          <p:nvPr>
            <p:ph type="title"/>
          </p:nvPr>
        </p:nvSpPr>
        <p:spPr>
          <a:xfrm>
            <a:off x="903288" y="198438"/>
            <a:ext cx="6945312" cy="1143000"/>
          </a:xfrm>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Downloads</a:t>
            </a:r>
            <a:endParaRPr lang="en-US">
              <a:solidFill>
                <a:srgbClr val="C00000"/>
              </a:solidFill>
              <a:latin typeface="Tahoma" pitchFamily="34" charset="0"/>
              <a:cs typeface="Tahoma" pitchFamily="34" charset="0"/>
            </a:endParaRPr>
          </a:p>
        </p:txBody>
      </p:sp>
      <p:pic>
        <p:nvPicPr>
          <p:cNvPr id="6" name="Picture 5" descr="PPT5C.png"/>
          <p:cNvPicPr>
            <a:picLocks noChangeAspect="1"/>
          </p:cNvPicPr>
          <p:nvPr/>
        </p:nvPicPr>
        <p:blipFill>
          <a:blip r:embed="rId2"/>
          <a:stretch>
            <a:fillRect/>
          </a:stretch>
        </p:blipFill>
        <p:spPr>
          <a:xfrm>
            <a:off x="1066800" y="2209972"/>
            <a:ext cx="6969094" cy="4038428"/>
          </a:xfrm>
          <a:prstGeom prst="rect">
            <a:avLst/>
          </a:prstGeom>
        </p:spPr>
      </p:pic>
      <p:sp>
        <p:nvSpPr>
          <p:cNvPr id="7" name="TextBox 6"/>
          <p:cNvSpPr txBox="1"/>
          <p:nvPr/>
        </p:nvSpPr>
        <p:spPr>
          <a:xfrm>
            <a:off x="6248400" y="1905000"/>
            <a:ext cx="1447800" cy="923330"/>
          </a:xfrm>
          <a:prstGeom prst="rect">
            <a:avLst/>
          </a:prstGeom>
          <a:noFill/>
          <a:ln>
            <a:solidFill>
              <a:srgbClr val="C00000"/>
            </a:solidFill>
          </a:ln>
        </p:spPr>
        <p:txBody>
          <a:bodyPr wrap="square" rtlCol="0">
            <a:spAutoFit/>
          </a:bodyPr>
          <a:lstStyle/>
          <a:p>
            <a:pPr algn="ctr"/>
            <a:r>
              <a:rPr lang="en-US" b="1" smtClean="0">
                <a:latin typeface="Tahoma" pitchFamily="34" charset="0"/>
                <a:cs typeface="Tahoma" pitchFamily="34" charset="0"/>
              </a:rPr>
              <a:t>Chọn cột sẽ được hiển thị</a:t>
            </a:r>
            <a:endParaRPr lang="en-US" b="1">
              <a:latin typeface="Tahoma" pitchFamily="34" charset="0"/>
              <a:cs typeface="Tahoma" pitchFamily="34" charset="0"/>
            </a:endParaRPr>
          </a:p>
        </p:txBody>
      </p:sp>
      <p:cxnSp>
        <p:nvCxnSpPr>
          <p:cNvPr id="9" name="Straight Arrow Connector 8"/>
          <p:cNvCxnSpPr>
            <a:stCxn id="7" idx="2"/>
          </p:cNvCxnSpPr>
          <p:nvPr/>
        </p:nvCxnSpPr>
        <p:spPr>
          <a:xfrm rot="5400000">
            <a:off x="5662320" y="2804820"/>
            <a:ext cx="1286470" cy="133349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6685866" y="5353734"/>
            <a:ext cx="953869"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80463" y="4230469"/>
            <a:ext cx="2564674" cy="646331"/>
          </a:xfrm>
          <a:prstGeom prst="rect">
            <a:avLst/>
          </a:prstGeom>
          <a:noFill/>
          <a:ln>
            <a:solidFill>
              <a:srgbClr val="C00000"/>
            </a:solidFill>
          </a:ln>
        </p:spPr>
        <p:txBody>
          <a:bodyPr wrap="square" rtlCol="0">
            <a:spAutoFit/>
          </a:bodyPr>
          <a:lstStyle/>
          <a:p>
            <a:pPr algn="ctr"/>
            <a:r>
              <a:rPr lang="en-US" b="1" smtClean="0">
                <a:latin typeface="Tahoma" pitchFamily="34" charset="0"/>
                <a:cs typeface="Tahoma" pitchFamily="34" charset="0"/>
              </a:rPr>
              <a:t>Click để cập nhật hiển thị các cột</a:t>
            </a:r>
            <a:endParaRPr lang="en-US" b="1">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black">
          <a:xfrm>
            <a:off x="620713" y="1066800"/>
            <a:ext cx="7824787" cy="838200"/>
          </a:xfrm>
          <a:noFill/>
          <a:ln/>
        </p:spPr>
        <p:txBody>
          <a:bodyPr/>
          <a:lstStyle/>
          <a:p>
            <a:r>
              <a:rPr lang="en-US" sz="2200" b="1" u="sng" smtClean="0">
                <a:solidFill>
                  <a:srgbClr val="C00000"/>
                </a:solidFill>
                <a:latin typeface="Tahoma" pitchFamily="34" charset="0"/>
                <a:cs typeface="Tahoma" pitchFamily="34" charset="0"/>
              </a:rPr>
              <a:t>Các chức năng trong tab:</a:t>
            </a:r>
          </a:p>
          <a:p>
            <a:pPr marL="857250" lvl="1" indent="-457200">
              <a:buNone/>
            </a:pPr>
            <a:r>
              <a:rPr lang="en-US" sz="1800" b="1" smtClean="0">
                <a:solidFill>
                  <a:srgbClr val="C00000"/>
                </a:solidFill>
                <a:latin typeface="Tahoma" pitchFamily="34" charset="0"/>
                <a:cs typeface="Tahoma" pitchFamily="34" charset="0"/>
              </a:rPr>
              <a:t>2.	</a:t>
            </a:r>
            <a:r>
              <a:rPr lang="en-US" sz="1800" b="1" u="sng" smtClean="0">
                <a:solidFill>
                  <a:srgbClr val="C00000"/>
                </a:solidFill>
                <a:latin typeface="Tahoma" pitchFamily="34" charset="0"/>
                <a:cs typeface="Tahoma" pitchFamily="34" charset="0"/>
              </a:rPr>
              <a:t>Thay đổi thông tin hiển thị:</a:t>
            </a:r>
          </a:p>
        </p:txBody>
      </p:sp>
      <p:sp>
        <p:nvSpPr>
          <p:cNvPr id="70660" name="Rectangle 4"/>
          <p:cNvSpPr>
            <a:spLocks noGrp="1" noChangeArrowheads="1"/>
          </p:cNvSpPr>
          <p:nvPr>
            <p:ph type="title"/>
          </p:nvPr>
        </p:nvSpPr>
        <p:spPr>
          <a:xfrm>
            <a:off x="903288" y="198438"/>
            <a:ext cx="6945312" cy="1143000"/>
          </a:xfrm>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Downloads</a:t>
            </a:r>
            <a:endParaRPr lang="en-US">
              <a:solidFill>
                <a:srgbClr val="C00000"/>
              </a:solidFill>
              <a:latin typeface="Tahoma" pitchFamily="34" charset="0"/>
              <a:cs typeface="Tahoma" pitchFamily="34" charset="0"/>
            </a:endParaRPr>
          </a:p>
        </p:txBody>
      </p:sp>
      <p:sp>
        <p:nvSpPr>
          <p:cNvPr id="11" name="TextBox 10"/>
          <p:cNvSpPr txBox="1"/>
          <p:nvPr/>
        </p:nvSpPr>
        <p:spPr>
          <a:xfrm>
            <a:off x="533400" y="2133600"/>
            <a:ext cx="8305800" cy="4216539"/>
          </a:xfrm>
          <a:prstGeom prst="rect">
            <a:avLst/>
          </a:prstGeom>
          <a:noFill/>
        </p:spPr>
        <p:txBody>
          <a:bodyPr wrap="square" rtlCol="0">
            <a:spAutoFit/>
          </a:bodyPr>
          <a:lstStyle/>
          <a:p>
            <a:r>
              <a:rPr lang="en-US" sz="2600" b="1" smtClean="0">
                <a:solidFill>
                  <a:srgbClr val="002060"/>
                </a:solidFill>
              </a:rPr>
              <a:t>Ý nghĩa các cột:</a:t>
            </a:r>
          </a:p>
          <a:p>
            <a:endParaRPr lang="en-US" sz="2200"/>
          </a:p>
          <a:p>
            <a:pPr>
              <a:buFont typeface="Arial" pitchFamily="34" charset="0"/>
              <a:buChar char="•"/>
            </a:pPr>
            <a:r>
              <a:rPr lang="en-US" sz="2200" i="1" smtClean="0">
                <a:solidFill>
                  <a:srgbClr val="C00000"/>
                </a:solidFill>
              </a:rPr>
              <a:t>  </a:t>
            </a:r>
            <a:r>
              <a:rPr lang="en-US" sz="2200" b="1" i="1" smtClean="0">
                <a:solidFill>
                  <a:srgbClr val="C00000"/>
                </a:solidFill>
              </a:rPr>
              <a:t>Filename</a:t>
            </a:r>
            <a:r>
              <a:rPr lang="en-US" sz="2200" smtClean="0"/>
              <a:t>		:	tên tập tin</a:t>
            </a:r>
          </a:p>
          <a:p>
            <a:pPr>
              <a:buFont typeface="Arial" pitchFamily="34" charset="0"/>
              <a:buChar char="•"/>
            </a:pPr>
            <a:r>
              <a:rPr lang="en-US" sz="2200" i="1" smtClean="0">
                <a:solidFill>
                  <a:srgbClr val="C00000"/>
                </a:solidFill>
              </a:rPr>
              <a:t>  </a:t>
            </a:r>
            <a:r>
              <a:rPr lang="en-US" sz="2200" b="1" i="1" smtClean="0">
                <a:solidFill>
                  <a:srgbClr val="C00000"/>
                </a:solidFill>
              </a:rPr>
              <a:t>Summary</a:t>
            </a:r>
            <a:r>
              <a:rPr lang="en-US" sz="2200" smtClean="0"/>
              <a:t>		:	mô tả ngắn gọn tập tin</a:t>
            </a:r>
          </a:p>
          <a:p>
            <a:pPr>
              <a:buFont typeface="Arial" pitchFamily="34" charset="0"/>
              <a:buChar char="•"/>
            </a:pPr>
            <a:r>
              <a:rPr lang="en-US" sz="2200" i="1" smtClean="0">
                <a:solidFill>
                  <a:srgbClr val="C00000"/>
                </a:solidFill>
              </a:rPr>
              <a:t>  </a:t>
            </a:r>
            <a:r>
              <a:rPr lang="en-US" sz="2200" b="1" i="1" smtClean="0">
                <a:solidFill>
                  <a:srgbClr val="C00000"/>
                </a:solidFill>
              </a:rPr>
              <a:t>Uploaded</a:t>
            </a:r>
            <a:r>
              <a:rPr lang="en-US" sz="2200" smtClean="0"/>
              <a:t>		:	thời điểm tập tin được upload</a:t>
            </a:r>
          </a:p>
          <a:p>
            <a:pPr>
              <a:buFont typeface="Arial" pitchFamily="34" charset="0"/>
              <a:buChar char="•"/>
            </a:pPr>
            <a:r>
              <a:rPr lang="en-US" sz="2200" i="1" smtClean="0">
                <a:solidFill>
                  <a:srgbClr val="C00000"/>
                </a:solidFill>
              </a:rPr>
              <a:t>  </a:t>
            </a:r>
            <a:r>
              <a:rPr lang="en-US" sz="2200" b="1" i="1" smtClean="0">
                <a:solidFill>
                  <a:srgbClr val="C00000"/>
                </a:solidFill>
              </a:rPr>
              <a:t>Size</a:t>
            </a:r>
            <a:r>
              <a:rPr lang="en-US" sz="2200" smtClean="0"/>
              <a:t>			:	kích thước tập tin</a:t>
            </a:r>
          </a:p>
          <a:p>
            <a:pPr>
              <a:buFont typeface="Arial" pitchFamily="34" charset="0"/>
              <a:buChar char="•"/>
            </a:pPr>
            <a:r>
              <a:rPr lang="en-US" sz="2200" i="1" smtClean="0">
                <a:solidFill>
                  <a:srgbClr val="C00000"/>
                </a:solidFill>
              </a:rPr>
              <a:t>  </a:t>
            </a:r>
            <a:r>
              <a:rPr lang="en-US" sz="2200" b="1" i="1" smtClean="0">
                <a:solidFill>
                  <a:srgbClr val="C00000"/>
                </a:solidFill>
              </a:rPr>
              <a:t>DownloadCount</a:t>
            </a:r>
            <a:r>
              <a:rPr lang="en-US" sz="2200" smtClean="0"/>
              <a:t>	:	số lượt tải</a:t>
            </a:r>
          </a:p>
          <a:p>
            <a:pPr>
              <a:buFont typeface="Arial" pitchFamily="34" charset="0"/>
              <a:buChar char="•"/>
            </a:pPr>
            <a:r>
              <a:rPr lang="en-US" sz="2200" i="1" smtClean="0">
                <a:solidFill>
                  <a:srgbClr val="C00000"/>
                </a:solidFill>
              </a:rPr>
              <a:t>  </a:t>
            </a:r>
            <a:r>
              <a:rPr lang="en-US" sz="2200" b="1" i="1" smtClean="0">
                <a:solidFill>
                  <a:srgbClr val="C00000"/>
                </a:solidFill>
              </a:rPr>
              <a:t>UploadedBy</a:t>
            </a:r>
            <a:r>
              <a:rPr lang="en-US" sz="2200" smtClean="0"/>
              <a:t>	:	người đã upload tập tin</a:t>
            </a:r>
          </a:p>
          <a:p>
            <a:pPr>
              <a:buFont typeface="Arial" pitchFamily="34" charset="0"/>
              <a:buChar char="•"/>
            </a:pPr>
            <a:r>
              <a:rPr lang="en-US" sz="2200" i="1" smtClean="0">
                <a:solidFill>
                  <a:srgbClr val="C00000"/>
                </a:solidFill>
              </a:rPr>
              <a:t>  </a:t>
            </a:r>
            <a:r>
              <a:rPr lang="en-US" sz="2200" b="1" i="1" smtClean="0">
                <a:solidFill>
                  <a:srgbClr val="C00000"/>
                </a:solidFill>
              </a:rPr>
              <a:t>Type</a:t>
            </a:r>
            <a:r>
              <a:rPr lang="en-US" sz="2200" smtClean="0"/>
              <a:t>			:	loại tập tin</a:t>
            </a:r>
          </a:p>
          <a:p>
            <a:pPr>
              <a:buFont typeface="Arial" pitchFamily="34" charset="0"/>
              <a:buChar char="•"/>
            </a:pPr>
            <a:r>
              <a:rPr lang="en-US" sz="2200" i="1" smtClean="0">
                <a:solidFill>
                  <a:srgbClr val="C00000"/>
                </a:solidFill>
              </a:rPr>
              <a:t>  </a:t>
            </a:r>
            <a:r>
              <a:rPr lang="en-US" sz="2200" b="1" i="1" smtClean="0">
                <a:solidFill>
                  <a:srgbClr val="C00000"/>
                </a:solidFill>
              </a:rPr>
              <a:t>Opsys</a:t>
            </a:r>
            <a:r>
              <a:rPr lang="en-US" sz="2200" smtClean="0"/>
              <a:t>		:	(</a:t>
            </a:r>
            <a:r>
              <a:rPr lang="en-US" sz="2200" smtClean="0">
                <a:solidFill>
                  <a:srgbClr val="C00000"/>
                </a:solidFill>
              </a:rPr>
              <a:t>OP</a:t>
            </a:r>
            <a:r>
              <a:rPr lang="en-US" sz="2200" smtClean="0"/>
              <a:t>erating</a:t>
            </a:r>
            <a:r>
              <a:rPr lang="en-US" sz="2200" smtClean="0">
                <a:solidFill>
                  <a:srgbClr val="C00000"/>
                </a:solidFill>
              </a:rPr>
              <a:t>SYS</a:t>
            </a:r>
            <a:r>
              <a:rPr lang="en-US" sz="2200" smtClean="0"/>
              <a:t>tem) hệ điều hành 				trên đó tập tin thực thi được hoặc 				xem được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black">
          <a:xfrm>
            <a:off x="620713" y="1066800"/>
            <a:ext cx="7824787" cy="838200"/>
          </a:xfrm>
          <a:noFill/>
          <a:ln/>
        </p:spPr>
        <p:txBody>
          <a:bodyPr/>
          <a:lstStyle/>
          <a:p>
            <a:r>
              <a:rPr lang="en-US" sz="2200" b="1" u="sng" smtClean="0">
                <a:solidFill>
                  <a:srgbClr val="C00000"/>
                </a:solidFill>
                <a:latin typeface="Tahoma" pitchFamily="34" charset="0"/>
                <a:cs typeface="Tahoma" pitchFamily="34" charset="0"/>
              </a:rPr>
              <a:t>Các chức năng trong tab:</a:t>
            </a:r>
          </a:p>
          <a:p>
            <a:pPr marL="857250" lvl="1" indent="-457200">
              <a:buNone/>
            </a:pPr>
            <a:r>
              <a:rPr lang="en-US" sz="1800" b="1" smtClean="0">
                <a:solidFill>
                  <a:srgbClr val="C00000"/>
                </a:solidFill>
                <a:latin typeface="Tahoma" pitchFamily="34" charset="0"/>
                <a:cs typeface="Tahoma" pitchFamily="34" charset="0"/>
              </a:rPr>
              <a:t>3.	</a:t>
            </a:r>
            <a:r>
              <a:rPr lang="en-US" sz="1800" b="1" u="sng" smtClean="0">
                <a:solidFill>
                  <a:srgbClr val="C00000"/>
                </a:solidFill>
                <a:latin typeface="Tahoma" pitchFamily="34" charset="0"/>
                <a:cs typeface="Tahoma" pitchFamily="34" charset="0"/>
              </a:rPr>
              <a:t>Tinh chỉnh tab </a:t>
            </a:r>
            <a:r>
              <a:rPr lang="en-US" sz="1800" b="1" i="1" u="sng" smtClean="0">
                <a:solidFill>
                  <a:srgbClr val="C00000"/>
                </a:solidFill>
                <a:latin typeface="Tahoma" pitchFamily="34" charset="0"/>
                <a:cs typeface="Tahoma" pitchFamily="34" charset="0"/>
              </a:rPr>
              <a:t>Downloads</a:t>
            </a:r>
            <a:r>
              <a:rPr lang="en-US" sz="1800" b="1" u="sng" smtClean="0">
                <a:solidFill>
                  <a:srgbClr val="C00000"/>
                </a:solidFill>
                <a:latin typeface="Tahoma" pitchFamily="34" charset="0"/>
                <a:cs typeface="Tahoma" pitchFamily="34" charset="0"/>
              </a:rPr>
              <a:t>:</a:t>
            </a:r>
          </a:p>
          <a:p>
            <a:pPr marL="857250" lvl="1" indent="-457200">
              <a:buNone/>
            </a:pPr>
            <a:endParaRPr lang="en-US" sz="1800" b="1" u="sng" smtClean="0">
              <a:solidFill>
                <a:srgbClr val="C00000"/>
              </a:solidFill>
              <a:latin typeface="Tahoma" pitchFamily="34" charset="0"/>
              <a:cs typeface="Tahoma" pitchFamily="34" charset="0"/>
            </a:endParaRPr>
          </a:p>
        </p:txBody>
      </p:sp>
      <p:sp>
        <p:nvSpPr>
          <p:cNvPr id="70660" name="Rectangle 4"/>
          <p:cNvSpPr>
            <a:spLocks noGrp="1" noChangeArrowheads="1"/>
          </p:cNvSpPr>
          <p:nvPr>
            <p:ph type="title"/>
          </p:nvPr>
        </p:nvSpPr>
        <p:spPr>
          <a:xfrm>
            <a:off x="903288" y="198438"/>
            <a:ext cx="6945312" cy="1143000"/>
          </a:xfrm>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Downloads</a:t>
            </a:r>
            <a:endParaRPr lang="en-US">
              <a:solidFill>
                <a:srgbClr val="C00000"/>
              </a:solidFill>
              <a:latin typeface="Tahoma" pitchFamily="34" charset="0"/>
              <a:cs typeface="Tahoma" pitchFamily="34" charset="0"/>
            </a:endParaRPr>
          </a:p>
        </p:txBody>
      </p:sp>
      <p:sp>
        <p:nvSpPr>
          <p:cNvPr id="11" name="TextBox 10"/>
          <p:cNvSpPr txBox="1"/>
          <p:nvPr/>
        </p:nvSpPr>
        <p:spPr>
          <a:xfrm>
            <a:off x="533400" y="2133600"/>
            <a:ext cx="8305800" cy="830997"/>
          </a:xfrm>
          <a:prstGeom prst="rect">
            <a:avLst/>
          </a:prstGeom>
          <a:noFill/>
        </p:spPr>
        <p:txBody>
          <a:bodyPr wrap="square" rtlCol="0">
            <a:spAutoFit/>
          </a:bodyPr>
          <a:lstStyle/>
          <a:p>
            <a:r>
              <a:rPr lang="en-US" sz="2600" b="1" smtClean="0">
                <a:solidFill>
                  <a:srgbClr val="002060"/>
                </a:solidFill>
              </a:rPr>
              <a:t>Các label được định nghĩa trước:</a:t>
            </a:r>
          </a:p>
          <a:p>
            <a:endParaRPr lang="en-US" sz="2200" b="1"/>
          </a:p>
        </p:txBody>
      </p:sp>
      <p:pic>
        <p:nvPicPr>
          <p:cNvPr id="5" name="Picture 4"/>
          <p:cNvPicPr/>
          <p:nvPr/>
        </p:nvPicPr>
        <p:blipFill>
          <a:blip r:embed="rId2"/>
          <a:srcRect b="20070"/>
          <a:stretch>
            <a:fillRect/>
          </a:stretch>
        </p:blipFill>
        <p:spPr bwMode="auto">
          <a:xfrm>
            <a:off x="380999" y="2779003"/>
            <a:ext cx="8382002" cy="35455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black">
          <a:xfrm>
            <a:off x="620713" y="1066800"/>
            <a:ext cx="7824787" cy="838200"/>
          </a:xfrm>
          <a:noFill/>
          <a:ln/>
        </p:spPr>
        <p:txBody>
          <a:bodyPr/>
          <a:lstStyle/>
          <a:p>
            <a:r>
              <a:rPr lang="en-US" sz="2200" b="1" u="sng" smtClean="0">
                <a:solidFill>
                  <a:srgbClr val="C00000"/>
                </a:solidFill>
                <a:latin typeface="Tahoma" pitchFamily="34" charset="0"/>
                <a:cs typeface="Tahoma" pitchFamily="34" charset="0"/>
              </a:rPr>
              <a:t>Các chức năng trong tab:</a:t>
            </a:r>
          </a:p>
          <a:p>
            <a:pPr marL="857250" lvl="1" indent="-457200">
              <a:buNone/>
            </a:pPr>
            <a:r>
              <a:rPr lang="en-US" sz="1800" b="1" smtClean="0">
                <a:solidFill>
                  <a:srgbClr val="C00000"/>
                </a:solidFill>
                <a:latin typeface="Tahoma" pitchFamily="34" charset="0"/>
                <a:cs typeface="Tahoma" pitchFamily="34" charset="0"/>
              </a:rPr>
              <a:t>3.	</a:t>
            </a:r>
            <a:r>
              <a:rPr lang="en-US" sz="1800" b="1" u="sng" smtClean="0">
                <a:solidFill>
                  <a:srgbClr val="C00000"/>
                </a:solidFill>
                <a:latin typeface="Tahoma" pitchFamily="34" charset="0"/>
                <a:cs typeface="Tahoma" pitchFamily="34" charset="0"/>
              </a:rPr>
              <a:t>Tinh chỉnh tab </a:t>
            </a:r>
            <a:r>
              <a:rPr lang="en-US" sz="1800" b="1" i="1" u="sng" smtClean="0">
                <a:solidFill>
                  <a:srgbClr val="C00000"/>
                </a:solidFill>
                <a:latin typeface="Tahoma" pitchFamily="34" charset="0"/>
                <a:cs typeface="Tahoma" pitchFamily="34" charset="0"/>
              </a:rPr>
              <a:t>Downloads</a:t>
            </a:r>
            <a:r>
              <a:rPr lang="en-US" sz="1800" b="1" u="sng" smtClean="0">
                <a:solidFill>
                  <a:srgbClr val="C00000"/>
                </a:solidFill>
                <a:latin typeface="Tahoma" pitchFamily="34" charset="0"/>
                <a:cs typeface="Tahoma" pitchFamily="34" charset="0"/>
              </a:rPr>
              <a:t>:</a:t>
            </a:r>
          </a:p>
          <a:p>
            <a:pPr marL="857250" lvl="1" indent="-457200">
              <a:buNone/>
            </a:pPr>
            <a:endParaRPr lang="en-US" sz="1800" b="1" u="sng" smtClean="0">
              <a:solidFill>
                <a:srgbClr val="C00000"/>
              </a:solidFill>
              <a:latin typeface="Tahoma" pitchFamily="34" charset="0"/>
              <a:cs typeface="Tahoma" pitchFamily="34" charset="0"/>
            </a:endParaRPr>
          </a:p>
        </p:txBody>
      </p:sp>
      <p:sp>
        <p:nvSpPr>
          <p:cNvPr id="70660" name="Rectangle 4"/>
          <p:cNvSpPr>
            <a:spLocks noGrp="1" noChangeArrowheads="1"/>
          </p:cNvSpPr>
          <p:nvPr>
            <p:ph type="title"/>
          </p:nvPr>
        </p:nvSpPr>
        <p:spPr>
          <a:xfrm>
            <a:off x="903288" y="198438"/>
            <a:ext cx="6945312" cy="1143000"/>
          </a:xfrm>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Downloads</a:t>
            </a:r>
            <a:endParaRPr lang="en-US">
              <a:solidFill>
                <a:srgbClr val="C00000"/>
              </a:solidFill>
              <a:latin typeface="Tahoma" pitchFamily="34" charset="0"/>
              <a:cs typeface="Tahoma" pitchFamily="34" charset="0"/>
            </a:endParaRPr>
          </a:p>
        </p:txBody>
      </p:sp>
      <p:pic>
        <p:nvPicPr>
          <p:cNvPr id="7" name="Picture 6"/>
          <p:cNvPicPr/>
          <p:nvPr/>
        </p:nvPicPr>
        <p:blipFill>
          <a:blip r:embed="rId2"/>
          <a:srcRect t="79853" r="19838"/>
          <a:stretch>
            <a:fillRect/>
          </a:stretch>
        </p:blipFill>
        <p:spPr bwMode="auto">
          <a:xfrm>
            <a:off x="161356" y="4082544"/>
            <a:ext cx="8836223" cy="1175256"/>
          </a:xfrm>
          <a:prstGeom prst="rect">
            <a:avLst/>
          </a:prstGeom>
          <a:noFill/>
          <a:ln w="9525">
            <a:solidFill>
              <a:srgbClr val="EC2C06"/>
            </a:solidFill>
            <a:miter lim="800000"/>
            <a:headEnd/>
            <a:tailEnd/>
          </a:ln>
        </p:spPr>
      </p:pic>
      <p:sp>
        <p:nvSpPr>
          <p:cNvPr id="8" name="TextBox 7"/>
          <p:cNvSpPr txBox="1"/>
          <p:nvPr/>
        </p:nvSpPr>
        <p:spPr>
          <a:xfrm>
            <a:off x="1143000" y="2787144"/>
            <a:ext cx="6781800" cy="646331"/>
          </a:xfrm>
          <a:prstGeom prst="rect">
            <a:avLst/>
          </a:prstGeom>
          <a:noFill/>
          <a:ln>
            <a:solidFill>
              <a:srgbClr val="C00000"/>
            </a:solidFill>
          </a:ln>
        </p:spPr>
        <p:txBody>
          <a:bodyPr wrap="square" rtlCol="0">
            <a:spAutoFit/>
          </a:bodyPr>
          <a:lstStyle/>
          <a:p>
            <a:pPr algn="ctr"/>
            <a:r>
              <a:rPr lang="en-US" smtClean="0">
                <a:latin typeface="Tahoma" pitchFamily="34" charset="0"/>
                <a:cs typeface="Tahoma" pitchFamily="34" charset="0"/>
              </a:rPr>
              <a:t>Mỗi tập tin chỉ được gán </a:t>
            </a:r>
            <a:r>
              <a:rPr lang="en-US" b="1" i="1" smtClean="0">
                <a:latin typeface="Tahoma" pitchFamily="34" charset="0"/>
                <a:cs typeface="Tahoma" pitchFamily="34" charset="0"/>
              </a:rPr>
              <a:t>tối đa</a:t>
            </a:r>
            <a:r>
              <a:rPr lang="en-US" i="1" smtClean="0">
                <a:latin typeface="Tahoma" pitchFamily="34" charset="0"/>
                <a:cs typeface="Tahoma" pitchFamily="34" charset="0"/>
              </a:rPr>
              <a:t> </a:t>
            </a:r>
            <a:r>
              <a:rPr lang="en-US" b="1" i="1" smtClean="0">
                <a:latin typeface="Tahoma" pitchFamily="34" charset="0"/>
                <a:cs typeface="Tahoma" pitchFamily="34" charset="0"/>
              </a:rPr>
              <a:t>một </a:t>
            </a:r>
            <a:r>
              <a:rPr lang="en-US" smtClean="0">
                <a:latin typeface="Tahoma" pitchFamily="34" charset="0"/>
                <a:cs typeface="Tahoma" pitchFamily="34" charset="0"/>
              </a:rPr>
              <a:t>label có prefixes cho trước do chúng ta nhập vào đây:</a:t>
            </a:r>
            <a:endParaRPr lang="en-US">
              <a:latin typeface="Tahoma" pitchFamily="34" charset="0"/>
              <a:cs typeface="Tahoma" pitchFamily="34" charset="0"/>
            </a:endParaRPr>
          </a:p>
        </p:txBody>
      </p:sp>
      <p:cxnSp>
        <p:nvCxnSpPr>
          <p:cNvPr id="10" name="Straight Arrow Connector 9"/>
          <p:cNvCxnSpPr>
            <a:stCxn id="8" idx="2"/>
            <a:endCxn id="7" idx="0"/>
          </p:cNvCxnSpPr>
          <p:nvPr/>
        </p:nvCxnSpPr>
        <p:spPr>
          <a:xfrm rot="16200000" flipH="1">
            <a:off x="4232150" y="3735225"/>
            <a:ext cx="649069" cy="45568"/>
          </a:xfrm>
          <a:prstGeom prst="straightConnector1">
            <a:avLst/>
          </a:prstGeom>
          <a:ln w="76200">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9" name="TextBox 8"/>
          <p:cNvSpPr txBox="1"/>
          <p:nvPr/>
        </p:nvSpPr>
        <p:spPr>
          <a:xfrm>
            <a:off x="381000" y="5029200"/>
            <a:ext cx="8458200" cy="1631216"/>
          </a:xfrm>
          <a:prstGeom prst="rect">
            <a:avLst/>
          </a:prstGeom>
          <a:noFill/>
        </p:spPr>
        <p:txBody>
          <a:bodyPr wrap="square" rtlCol="0">
            <a:spAutoFit/>
          </a:bodyPr>
          <a:lstStyle/>
          <a:p>
            <a:r>
              <a:rPr lang="en-US" sz="2000" b="1">
                <a:solidFill>
                  <a:srgbClr val="C00000"/>
                </a:solidFill>
                <a:latin typeface="Tahoma" pitchFamily="34" charset="0"/>
                <a:cs typeface="Tahoma" pitchFamily="34" charset="0"/>
              </a:rPr>
              <a:t>Issues là gì?</a:t>
            </a:r>
          </a:p>
          <a:p>
            <a:pPr algn="just"/>
            <a:r>
              <a:rPr lang="en-US" sz="2000" smtClean="0">
                <a:latin typeface="Tahoma" pitchFamily="34" charset="0"/>
                <a:cs typeface="Tahoma" pitchFamily="34" charset="0"/>
              </a:rPr>
              <a:t>Trong thuật </a:t>
            </a:r>
            <a:r>
              <a:rPr lang="en-US" sz="2000">
                <a:latin typeface="Tahoma" pitchFamily="34" charset="0"/>
                <a:cs typeface="Tahoma" pitchFamily="34" charset="0"/>
              </a:rPr>
              <a:t>ngữ tin học thì </a:t>
            </a:r>
            <a:r>
              <a:rPr lang="en-US" sz="2000" i="1">
                <a:latin typeface="Tahoma" pitchFamily="34" charset="0"/>
                <a:cs typeface="Tahoma" pitchFamily="34" charset="0"/>
              </a:rPr>
              <a:t>issue</a:t>
            </a:r>
            <a:r>
              <a:rPr lang="en-US" sz="2000">
                <a:latin typeface="Tahoma" pitchFamily="34" charset="0"/>
                <a:cs typeface="Tahoma" pitchFamily="34" charset="0"/>
              </a:rPr>
              <a:t> được dùng để chỉ khái quát của những mẫu bug. Nó có thể là bug, một đặc trưng được yêu cầu, sự thất lạc tài liệu</a:t>
            </a:r>
            <a:r>
              <a:rPr lang="en-US" sz="2000" smtClean="0">
                <a:latin typeface="Tahoma" pitchFamily="34" charset="0"/>
                <a:cs typeface="Tahoma" pitchFamily="34" charset="0"/>
              </a:rPr>
              <a:t>,… Tab </a:t>
            </a:r>
            <a:r>
              <a:rPr lang="en-US" sz="2000">
                <a:latin typeface="Tahoma" pitchFamily="34" charset="0"/>
                <a:cs typeface="Tahoma" pitchFamily="34" charset="0"/>
              </a:rPr>
              <a:t>này của </a:t>
            </a:r>
            <a:r>
              <a:rPr lang="en-US" sz="2000" smtClean="0">
                <a:latin typeface="Tahoma" pitchFamily="34" charset="0"/>
                <a:cs typeface="Tahoma" pitchFamily="34" charset="0"/>
              </a:rPr>
              <a:t>google project hosting </a:t>
            </a:r>
            <a:r>
              <a:rPr lang="en-US" sz="2000">
                <a:latin typeface="Tahoma" pitchFamily="34" charset="0"/>
                <a:cs typeface="Tahoma" pitchFamily="34" charset="0"/>
              </a:rPr>
              <a:t>giúp đưa ra và quản lý các </a:t>
            </a:r>
            <a:r>
              <a:rPr lang="en-US" sz="2000" i="1">
                <a:latin typeface="Tahoma" pitchFamily="34" charset="0"/>
                <a:cs typeface="Tahoma" pitchFamily="34" charset="0"/>
              </a:rPr>
              <a:t>issue</a:t>
            </a:r>
            <a:r>
              <a:rPr lang="en-US" sz="2000">
                <a:latin typeface="Tahoma" pitchFamily="34" charset="0"/>
                <a:cs typeface="Tahoma" pitchFamily="34" charset="0"/>
              </a:rPr>
              <a:t> trong quá trình xây dựng và </a:t>
            </a:r>
            <a:r>
              <a:rPr lang="en-US" sz="2000" smtClean="0">
                <a:latin typeface="Tahoma" pitchFamily="34" charset="0"/>
                <a:cs typeface="Tahoma" pitchFamily="34" charset="0"/>
              </a:rPr>
              <a:t>sử </a:t>
            </a:r>
            <a:r>
              <a:rPr lang="en-US" sz="2000">
                <a:latin typeface="Tahoma" pitchFamily="34" charset="0"/>
                <a:cs typeface="Tahoma" pitchFamily="34" charset="0"/>
              </a:rPr>
              <a:t>dụng phần mềm.</a:t>
            </a:r>
            <a:endParaRPr lang="en-US" sz="2000" b="1" smtClean="0">
              <a:latin typeface="Tahoma" pitchFamily="34" charset="0"/>
              <a:cs typeface="Tahoma" pitchFamily="34" charset="0"/>
            </a:endParaRPr>
          </a:p>
        </p:txBody>
      </p:sp>
      <p:pic>
        <p:nvPicPr>
          <p:cNvPr id="139265" name="Picture 1" descr="C:\Documents and Settings\Administrator\Desktop\issue.gif"/>
          <p:cNvPicPr>
            <a:picLocks noChangeAspect="1" noChangeArrowheads="1"/>
          </p:cNvPicPr>
          <p:nvPr/>
        </p:nvPicPr>
        <p:blipFill>
          <a:blip r:embed="rId2"/>
          <a:srcRect/>
          <a:stretch>
            <a:fillRect/>
          </a:stretch>
        </p:blipFill>
        <p:spPr bwMode="auto">
          <a:xfrm>
            <a:off x="457200" y="1066800"/>
            <a:ext cx="8287683" cy="388143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914400" y="1078468"/>
            <a:ext cx="2286203" cy="369332"/>
          </a:xfrm>
          <a:prstGeom prst="rect">
            <a:avLst/>
          </a:prstGeom>
          <a:noFill/>
        </p:spPr>
        <p:txBody>
          <a:bodyPr wrap="none" rtlCol="0">
            <a:spAutoFit/>
          </a:bodyPr>
          <a:lstStyle/>
          <a:p>
            <a:r>
              <a:rPr lang="en-US" b="1" smtClean="0">
                <a:solidFill>
                  <a:srgbClr val="C00000"/>
                </a:solidFill>
                <a:latin typeface="Tahoma" pitchFamily="34" charset="0"/>
                <a:cs typeface="Tahoma" pitchFamily="34" charset="0"/>
              </a:rPr>
              <a:t>1.  Cách tạo issue:</a:t>
            </a:r>
            <a:endParaRPr lang="en-US" b="1">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8241" name="Object 1"/>
          <p:cNvGraphicFramePr>
            <a:graphicFrameLocks noChangeAspect="1"/>
          </p:cNvGraphicFramePr>
          <p:nvPr/>
        </p:nvGraphicFramePr>
        <p:xfrm>
          <a:off x="838200" y="3810000"/>
          <a:ext cx="7772400" cy="1295400"/>
        </p:xfrm>
        <a:graphic>
          <a:graphicData uri="http://schemas.openxmlformats.org/presentationml/2006/ole">
            <p:oleObj spid="_x0000_s138241" r:id="rId3" imgW="5486400" imgH="914400" progId="">
              <p:embed/>
            </p:oleObj>
          </a:graphicData>
        </a:graphic>
      </p:graphicFrame>
      <p:sp>
        <p:nvSpPr>
          <p:cNvPr id="8" name="Rounded Rectangle 7"/>
          <p:cNvSpPr/>
          <p:nvPr/>
        </p:nvSpPr>
        <p:spPr>
          <a:xfrm>
            <a:off x="838200" y="2286000"/>
            <a:ext cx="1752600" cy="762000"/>
          </a:xfrm>
          <a:prstGeom prst="roundRect">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smtClean="0">
                <a:latin typeface="Tahoma" pitchFamily="34" charset="0"/>
                <a:cs typeface="Tahoma" pitchFamily="34" charset="0"/>
              </a:rPr>
              <a:t>Click</a:t>
            </a:r>
            <a:endParaRPr lang="en-US" sz="4000" b="1">
              <a:latin typeface="Tahoma" pitchFamily="34" charset="0"/>
              <a:cs typeface="Tahoma" pitchFamily="34" charset="0"/>
            </a:endParaRPr>
          </a:p>
        </p:txBody>
      </p:sp>
      <p:cxnSp>
        <p:nvCxnSpPr>
          <p:cNvPr id="11" name="Straight Arrow Connector 10"/>
          <p:cNvCxnSpPr>
            <a:stCxn id="8" idx="2"/>
          </p:cNvCxnSpPr>
          <p:nvPr/>
        </p:nvCxnSpPr>
        <p:spPr>
          <a:xfrm rot="5400000">
            <a:off x="1162050" y="3562350"/>
            <a:ext cx="1066800" cy="38100"/>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914400" y="1078468"/>
            <a:ext cx="3732112" cy="923330"/>
          </a:xfrm>
          <a:prstGeom prst="rect">
            <a:avLst/>
          </a:prstGeom>
          <a:noFill/>
        </p:spPr>
        <p:txBody>
          <a:bodyPr wrap="none" rtlCol="0">
            <a:spAutoFit/>
          </a:bodyPr>
          <a:lstStyle/>
          <a:p>
            <a:pPr marL="342900" indent="-342900">
              <a:buAutoNum type="arabicPeriod"/>
            </a:pPr>
            <a:r>
              <a:rPr lang="en-US" b="1" smtClean="0">
                <a:solidFill>
                  <a:srgbClr val="C00000"/>
                </a:solidFill>
                <a:latin typeface="Tahoma" pitchFamily="34" charset="0"/>
                <a:cs typeface="Tahoma" pitchFamily="34" charset="0"/>
              </a:rPr>
              <a:t>Cách tạo issue:</a:t>
            </a:r>
          </a:p>
          <a:p>
            <a:pPr marL="800100" lvl="1" indent="-342900">
              <a:buAutoNum type="arabicPeriod"/>
            </a:pPr>
            <a:endParaRPr lang="en-US" b="1">
              <a:solidFill>
                <a:srgbClr val="C00000"/>
              </a:solidFill>
              <a:latin typeface="Tahoma" pitchFamily="34" charset="0"/>
              <a:cs typeface="Tahoma" pitchFamily="34" charset="0"/>
            </a:endParaRPr>
          </a:p>
          <a:p>
            <a:pPr marL="800100" lvl="1" indent="-342900">
              <a:buFont typeface="Arial" pitchFamily="34" charset="0"/>
              <a:buChar char="•"/>
            </a:pPr>
            <a:r>
              <a:rPr lang="en-US" b="1" smtClean="0">
                <a:solidFill>
                  <a:srgbClr val="C00000"/>
                </a:solidFill>
                <a:latin typeface="Tahoma" pitchFamily="34" charset="0"/>
                <a:cs typeface="Tahoma" pitchFamily="34" charset="0"/>
              </a:rPr>
              <a:t>Điền thông tin về issue:</a:t>
            </a:r>
            <a:endParaRPr lang="en-US" b="1">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5411" name="Object 3"/>
          <p:cNvGraphicFramePr>
            <a:graphicFrameLocks noChangeAspect="1"/>
          </p:cNvGraphicFramePr>
          <p:nvPr/>
        </p:nvGraphicFramePr>
        <p:xfrm>
          <a:off x="1600200" y="2133600"/>
          <a:ext cx="5867400" cy="4570587"/>
        </p:xfrm>
        <a:graphic>
          <a:graphicData uri="http://schemas.openxmlformats.org/presentationml/2006/ole">
            <p:oleObj spid="_x0000_s145411" r:id="rId3" imgW="8229600" imgH="6400800" progId="">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246287"/>
            <a:ext cx="8534400" cy="5078313"/>
          </a:xfrm>
          <a:prstGeom prst="rect">
            <a:avLst/>
          </a:prstGeom>
          <a:noFill/>
        </p:spPr>
        <p:txBody>
          <a:bodyPr wrap="square" rtlCol="0">
            <a:spAutoFit/>
          </a:bodyPr>
          <a:lstStyle/>
          <a:p>
            <a:pPr marL="342900" indent="-342900" algn="just">
              <a:buAutoNum type="arabicPeriod"/>
            </a:pPr>
            <a:r>
              <a:rPr lang="en-US" b="1" dirty="0" err="1" smtClean="0">
                <a:solidFill>
                  <a:srgbClr val="C00000"/>
                </a:solidFill>
                <a:latin typeface="Tahoma" pitchFamily="34" charset="0"/>
                <a:cs typeface="Tahoma" pitchFamily="34" charset="0"/>
              </a:rPr>
              <a:t>Cách</a:t>
            </a:r>
            <a:r>
              <a:rPr lang="en-US" b="1" dirty="0" smtClean="0">
                <a:solidFill>
                  <a:srgbClr val="C00000"/>
                </a:solidFill>
                <a:latin typeface="Tahoma" pitchFamily="34" charset="0"/>
                <a:cs typeface="Tahoma" pitchFamily="34" charset="0"/>
              </a:rPr>
              <a:t> </a:t>
            </a:r>
            <a:r>
              <a:rPr lang="en-US" b="1" dirty="0" err="1" smtClean="0">
                <a:solidFill>
                  <a:srgbClr val="C00000"/>
                </a:solidFill>
                <a:latin typeface="Tahoma" pitchFamily="34" charset="0"/>
                <a:cs typeface="Tahoma" pitchFamily="34" charset="0"/>
              </a:rPr>
              <a:t>tạo</a:t>
            </a:r>
            <a:r>
              <a:rPr lang="en-US" b="1" dirty="0" smtClean="0">
                <a:solidFill>
                  <a:srgbClr val="C00000"/>
                </a:solidFill>
                <a:latin typeface="Tahoma" pitchFamily="34" charset="0"/>
                <a:cs typeface="Tahoma" pitchFamily="34" charset="0"/>
              </a:rPr>
              <a:t> issue:</a:t>
            </a:r>
          </a:p>
          <a:p>
            <a:pPr marL="800100" lvl="1" indent="-342900" algn="just">
              <a:buAutoNum type="arabicPeriod"/>
            </a:pPr>
            <a:endParaRPr lang="en-US" b="1" dirty="0">
              <a:solidFill>
                <a:srgbClr val="C00000"/>
              </a:solidFill>
              <a:latin typeface="Tahoma" pitchFamily="34" charset="0"/>
              <a:cs typeface="Tahoma" pitchFamily="34" charset="0"/>
            </a:endParaRPr>
          </a:p>
          <a:p>
            <a:pPr marL="800100" lvl="1" indent="-342900" algn="just">
              <a:buFont typeface="Arial" pitchFamily="34" charset="0"/>
              <a:buChar char="•"/>
            </a:pPr>
            <a:r>
              <a:rPr lang="en-US" b="1" dirty="0" smtClean="0">
                <a:solidFill>
                  <a:srgbClr val="C00000"/>
                </a:solidFill>
                <a:latin typeface="Tahoma" pitchFamily="34" charset="0"/>
                <a:cs typeface="Tahoma" pitchFamily="34" charset="0"/>
              </a:rPr>
              <a:t>Template : </a:t>
            </a:r>
            <a:r>
              <a:rPr lang="en-US" dirty="0" err="1">
                <a:latin typeface="Tahoma" pitchFamily="34" charset="0"/>
                <a:cs typeface="Tahoma" pitchFamily="34" charset="0"/>
              </a:rPr>
              <a:t>là</a:t>
            </a:r>
            <a:r>
              <a:rPr lang="en-US" dirty="0">
                <a:latin typeface="Tahoma" pitchFamily="34" charset="0"/>
                <a:cs typeface="Tahoma" pitchFamily="34" charset="0"/>
              </a:rPr>
              <a:t> </a:t>
            </a:r>
            <a:r>
              <a:rPr lang="en-US" dirty="0" err="1">
                <a:latin typeface="Tahoma" pitchFamily="34" charset="0"/>
                <a:cs typeface="Tahoma" pitchFamily="34" charset="0"/>
              </a:rPr>
              <a:t>những</a:t>
            </a:r>
            <a:r>
              <a:rPr lang="en-US" dirty="0">
                <a:latin typeface="Tahoma" pitchFamily="34" charset="0"/>
                <a:cs typeface="Tahoma" pitchFamily="34" charset="0"/>
              </a:rPr>
              <a:t> </a:t>
            </a:r>
            <a:r>
              <a:rPr lang="en-US" dirty="0" err="1">
                <a:latin typeface="Tahoma" pitchFamily="34" charset="0"/>
                <a:cs typeface="Tahoma" pitchFamily="34" charset="0"/>
              </a:rPr>
              <a:t>mẫu</a:t>
            </a:r>
            <a:r>
              <a:rPr lang="en-US" dirty="0">
                <a:latin typeface="Tahoma" pitchFamily="34" charset="0"/>
                <a:cs typeface="Tahoma" pitchFamily="34" charset="0"/>
              </a:rPr>
              <a:t> issue </a:t>
            </a:r>
            <a:r>
              <a:rPr lang="en-US" dirty="0" err="1">
                <a:latin typeface="Tahoma" pitchFamily="34" charset="0"/>
                <a:cs typeface="Tahoma" pitchFamily="34" charset="0"/>
              </a:rPr>
              <a:t>mặc</a:t>
            </a:r>
            <a:r>
              <a:rPr lang="en-US" dirty="0">
                <a:latin typeface="Tahoma" pitchFamily="34" charset="0"/>
                <a:cs typeface="Tahoma" pitchFamily="34" charset="0"/>
              </a:rPr>
              <a:t> </a:t>
            </a:r>
            <a:r>
              <a:rPr lang="en-US" dirty="0" err="1">
                <a:latin typeface="Tahoma" pitchFamily="34" charset="0"/>
                <a:cs typeface="Tahoma" pitchFamily="34" charset="0"/>
              </a:rPr>
              <a:t>định</a:t>
            </a:r>
            <a:r>
              <a:rPr lang="en-US" dirty="0">
                <a:latin typeface="Tahoma" pitchFamily="34" charset="0"/>
                <a:cs typeface="Tahoma" pitchFamily="34" charset="0"/>
              </a:rPr>
              <a:t>. </a:t>
            </a:r>
            <a:r>
              <a:rPr lang="en-US" dirty="0" err="1">
                <a:latin typeface="Tahoma" pitchFamily="34" charset="0"/>
                <a:cs typeface="Tahoma" pitchFamily="34" charset="0"/>
              </a:rPr>
              <a:t>Có</a:t>
            </a:r>
            <a:r>
              <a:rPr lang="en-US" dirty="0">
                <a:latin typeface="Tahoma" pitchFamily="34" charset="0"/>
                <a:cs typeface="Tahoma" pitchFamily="34" charset="0"/>
              </a:rPr>
              <a:t> 3 </a:t>
            </a:r>
            <a:r>
              <a:rPr lang="en-US" dirty="0" err="1">
                <a:latin typeface="Tahoma" pitchFamily="34" charset="0"/>
                <a:cs typeface="Tahoma" pitchFamily="34" charset="0"/>
              </a:rPr>
              <a:t>loại</a:t>
            </a:r>
            <a:r>
              <a:rPr lang="en-US" dirty="0" smtClean="0">
                <a:latin typeface="Tahoma" pitchFamily="34" charset="0"/>
                <a:cs typeface="Tahoma" pitchFamily="34" charset="0"/>
              </a:rPr>
              <a:t>:</a:t>
            </a:r>
          </a:p>
          <a:p>
            <a:pPr marL="800100" lvl="1" indent="-342900" algn="just">
              <a:buFont typeface="Arial" pitchFamily="34" charset="0"/>
              <a:buChar char="•"/>
            </a:pPr>
            <a:endParaRPr lang="en-US" dirty="0" smtClean="0">
              <a:latin typeface="Tahoma" pitchFamily="34" charset="0"/>
              <a:cs typeface="Tahoma" pitchFamily="34" charset="0"/>
            </a:endParaRPr>
          </a:p>
          <a:p>
            <a:pPr marL="1257300" lvl="2" indent="-342900" algn="just">
              <a:buFont typeface="Arial" pitchFamily="34" charset="0"/>
              <a:buChar char="•"/>
            </a:pPr>
            <a:r>
              <a:rPr lang="en-US" b="1" dirty="0">
                <a:solidFill>
                  <a:srgbClr val="C00000"/>
                </a:solidFill>
              </a:rPr>
              <a:t>Defect report form user</a:t>
            </a:r>
            <a:r>
              <a:rPr lang="en-US" dirty="0"/>
              <a:t>: </a:t>
            </a:r>
            <a:r>
              <a:rPr lang="en-US" dirty="0" err="1"/>
              <a:t>là</a:t>
            </a:r>
            <a:r>
              <a:rPr lang="en-US" dirty="0"/>
              <a:t> </a:t>
            </a:r>
            <a:r>
              <a:rPr lang="en-US" dirty="0" err="1"/>
              <a:t>những</a:t>
            </a:r>
            <a:r>
              <a:rPr lang="en-US" dirty="0"/>
              <a:t> </a:t>
            </a:r>
            <a:r>
              <a:rPr lang="en-US" dirty="0" err="1"/>
              <a:t>sai</a:t>
            </a:r>
            <a:r>
              <a:rPr lang="en-US" dirty="0"/>
              <a:t> </a:t>
            </a:r>
            <a:r>
              <a:rPr lang="en-US" dirty="0" err="1"/>
              <a:t>sót</a:t>
            </a:r>
            <a:r>
              <a:rPr lang="en-US" dirty="0"/>
              <a:t> do </a:t>
            </a:r>
            <a:r>
              <a:rPr lang="en-US" dirty="0" err="1"/>
              <a:t>người</a:t>
            </a:r>
            <a:r>
              <a:rPr lang="en-US" dirty="0"/>
              <a:t> </a:t>
            </a:r>
            <a:r>
              <a:rPr lang="en-US" dirty="0" err="1" smtClean="0"/>
              <a:t>sử</a:t>
            </a:r>
            <a:r>
              <a:rPr lang="en-US" dirty="0" smtClean="0"/>
              <a:t> </a:t>
            </a:r>
            <a:r>
              <a:rPr lang="en-US" dirty="0" err="1"/>
              <a:t>dụng</a:t>
            </a:r>
            <a:r>
              <a:rPr lang="en-US" dirty="0"/>
              <a:t> </a:t>
            </a:r>
            <a:r>
              <a:rPr lang="en-US" dirty="0" err="1"/>
              <a:t>chỉ</a:t>
            </a:r>
            <a:r>
              <a:rPr lang="en-US" dirty="0"/>
              <a:t> </a:t>
            </a:r>
            <a:r>
              <a:rPr lang="en-US" dirty="0" err="1"/>
              <a:t>ra</a:t>
            </a:r>
            <a:r>
              <a:rPr lang="en-US" dirty="0"/>
              <a:t>. </a:t>
            </a:r>
            <a:r>
              <a:rPr lang="en-US" dirty="0" err="1"/>
              <a:t>Nếu</a:t>
            </a:r>
            <a:r>
              <a:rPr lang="en-US" dirty="0"/>
              <a:t> </a:t>
            </a:r>
            <a:r>
              <a:rPr lang="en-US" dirty="0" err="1"/>
              <a:t>bạn</a:t>
            </a:r>
            <a:r>
              <a:rPr lang="en-US" dirty="0"/>
              <a:t> </a:t>
            </a:r>
            <a:r>
              <a:rPr lang="en-US" dirty="0" err="1"/>
              <a:t>đăng</a:t>
            </a:r>
            <a:r>
              <a:rPr lang="en-US" dirty="0"/>
              <a:t> </a:t>
            </a:r>
            <a:r>
              <a:rPr lang="en-US" dirty="0" err="1"/>
              <a:t>nhập</a:t>
            </a:r>
            <a:r>
              <a:rPr lang="en-US" dirty="0"/>
              <a:t> </a:t>
            </a:r>
            <a:r>
              <a:rPr lang="en-US" dirty="0" err="1"/>
              <a:t>bằng</a:t>
            </a:r>
            <a:r>
              <a:rPr lang="en-US" dirty="0"/>
              <a:t> </a:t>
            </a:r>
            <a:r>
              <a:rPr lang="en-US" dirty="0" err="1"/>
              <a:t>tài</a:t>
            </a:r>
            <a:r>
              <a:rPr lang="en-US" dirty="0"/>
              <a:t> </a:t>
            </a:r>
            <a:r>
              <a:rPr lang="en-US" dirty="0" err="1"/>
              <a:t>khoản</a:t>
            </a:r>
            <a:r>
              <a:rPr lang="en-US" dirty="0"/>
              <a:t> </a:t>
            </a:r>
            <a:r>
              <a:rPr lang="en-US" dirty="0" err="1"/>
              <a:t>không</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thì</a:t>
            </a:r>
            <a:r>
              <a:rPr lang="en-US" dirty="0"/>
              <a:t> Template </a:t>
            </a:r>
            <a:r>
              <a:rPr lang="en-US" dirty="0" err="1"/>
              <a:t>này</a:t>
            </a:r>
            <a:r>
              <a:rPr lang="en-US" dirty="0"/>
              <a:t> </a:t>
            </a:r>
            <a:r>
              <a:rPr lang="en-US" dirty="0" err="1"/>
              <a:t>sẽ</a:t>
            </a:r>
            <a:r>
              <a:rPr lang="en-US" dirty="0"/>
              <a:t> </a:t>
            </a:r>
            <a:r>
              <a:rPr lang="en-US" dirty="0" err="1"/>
              <a:t>được</a:t>
            </a:r>
            <a:r>
              <a:rPr lang="en-US" dirty="0"/>
              <a:t> </a:t>
            </a:r>
            <a:r>
              <a:rPr lang="en-US" dirty="0" err="1"/>
              <a:t>chọn</a:t>
            </a:r>
            <a:r>
              <a:rPr lang="en-US" dirty="0"/>
              <a:t> </a:t>
            </a:r>
            <a:r>
              <a:rPr lang="en-US" dirty="0" err="1"/>
              <a:t>mặc</a:t>
            </a:r>
            <a:r>
              <a:rPr lang="en-US" dirty="0"/>
              <a:t> </a:t>
            </a:r>
            <a:r>
              <a:rPr lang="en-US" dirty="0" err="1"/>
              <a:t>định</a:t>
            </a:r>
            <a:r>
              <a:rPr lang="en-US" dirty="0" smtClean="0"/>
              <a:t>.</a:t>
            </a:r>
          </a:p>
          <a:p>
            <a:pPr marL="1257300" lvl="2" indent="-342900" algn="just">
              <a:buFont typeface="Arial" pitchFamily="34" charset="0"/>
              <a:buChar char="•"/>
            </a:pPr>
            <a:r>
              <a:rPr lang="en-US" b="1" dirty="0">
                <a:solidFill>
                  <a:srgbClr val="C00000"/>
                </a:solidFill>
              </a:rPr>
              <a:t>Defect report from developer</a:t>
            </a:r>
            <a:r>
              <a:rPr lang="en-US" dirty="0"/>
              <a:t>: </a:t>
            </a:r>
            <a:r>
              <a:rPr lang="en-US" dirty="0" err="1"/>
              <a:t>là</a:t>
            </a:r>
            <a:r>
              <a:rPr lang="en-US" dirty="0"/>
              <a:t> </a:t>
            </a:r>
            <a:r>
              <a:rPr lang="en-US" dirty="0" err="1"/>
              <a:t>những</a:t>
            </a:r>
            <a:r>
              <a:rPr lang="en-US" dirty="0"/>
              <a:t> </a:t>
            </a:r>
            <a:r>
              <a:rPr lang="en-US" dirty="0" err="1"/>
              <a:t>sai</a:t>
            </a:r>
            <a:r>
              <a:rPr lang="en-US" dirty="0"/>
              <a:t> </a:t>
            </a:r>
            <a:r>
              <a:rPr lang="en-US" dirty="0" err="1"/>
              <a:t>sót</a:t>
            </a:r>
            <a:r>
              <a:rPr lang="en-US" dirty="0"/>
              <a:t> </a:t>
            </a:r>
            <a:r>
              <a:rPr lang="en-US" dirty="0" err="1"/>
              <a:t>phát</a:t>
            </a:r>
            <a:r>
              <a:rPr lang="en-US" dirty="0"/>
              <a:t> </a:t>
            </a:r>
            <a:r>
              <a:rPr lang="en-US" dirty="0" err="1"/>
              <a:t>sinh</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dự</a:t>
            </a:r>
            <a:r>
              <a:rPr lang="en-US" dirty="0"/>
              <a:t> </a:t>
            </a:r>
            <a:r>
              <a:rPr lang="en-US" dirty="0" err="1" smtClean="0"/>
              <a:t>án</a:t>
            </a:r>
            <a:r>
              <a:rPr lang="en-US" dirty="0" smtClean="0"/>
              <a:t>, </a:t>
            </a:r>
            <a:r>
              <a:rPr lang="en-US" dirty="0" err="1" smtClean="0"/>
              <a:t>hoặc</a:t>
            </a:r>
            <a:r>
              <a:rPr lang="en-US" dirty="0" smtClean="0"/>
              <a:t> do </a:t>
            </a:r>
            <a:r>
              <a:rPr lang="en-US" dirty="0" err="1" smtClean="0"/>
              <a:t>người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dự</a:t>
            </a:r>
            <a:r>
              <a:rPr lang="en-US" dirty="0" smtClean="0"/>
              <a:t> </a:t>
            </a:r>
            <a:r>
              <a:rPr lang="en-US" dirty="0" err="1" smtClean="0"/>
              <a:t>án</a:t>
            </a:r>
            <a:r>
              <a:rPr lang="en-US" dirty="0" smtClean="0"/>
              <a:t> </a:t>
            </a:r>
            <a:r>
              <a:rPr lang="en-US" dirty="0" err="1" smtClean="0"/>
              <a:t>chỉ</a:t>
            </a:r>
            <a:r>
              <a:rPr lang="en-US" dirty="0" smtClean="0"/>
              <a:t> </a:t>
            </a:r>
            <a:r>
              <a:rPr lang="en-US" dirty="0" err="1" smtClean="0"/>
              <a:t>ra</a:t>
            </a:r>
            <a:r>
              <a:rPr lang="en-US" dirty="0" smtClean="0"/>
              <a:t>.</a:t>
            </a:r>
          </a:p>
          <a:p>
            <a:pPr marL="1257300" lvl="2" indent="-342900" algn="just">
              <a:buFont typeface="Arial" pitchFamily="34" charset="0"/>
              <a:buChar char="•"/>
            </a:pPr>
            <a:r>
              <a:rPr lang="en-US" b="1" dirty="0">
                <a:solidFill>
                  <a:srgbClr val="C00000"/>
                </a:solidFill>
              </a:rPr>
              <a:t>Assigned reviews</a:t>
            </a:r>
            <a:r>
              <a:rPr lang="en-US" dirty="0"/>
              <a:t>: </a:t>
            </a:r>
            <a:r>
              <a:rPr lang="en-US" dirty="0" err="1"/>
              <a:t>là</a:t>
            </a:r>
            <a:r>
              <a:rPr lang="en-US" dirty="0"/>
              <a:t> </a:t>
            </a:r>
            <a:r>
              <a:rPr lang="en-US" dirty="0" err="1"/>
              <a:t>cách</a:t>
            </a:r>
            <a:r>
              <a:rPr lang="en-US" dirty="0"/>
              <a:t> </a:t>
            </a:r>
            <a:r>
              <a:rPr lang="en-US" dirty="0" err="1"/>
              <a:t>mà</a:t>
            </a:r>
            <a:r>
              <a:rPr lang="en-US" dirty="0"/>
              <a:t> </a:t>
            </a:r>
            <a:r>
              <a:rPr lang="en-US" dirty="0" err="1"/>
              <a:t>một</a:t>
            </a:r>
            <a:r>
              <a:rPr lang="en-US" dirty="0"/>
              <a:t> </a:t>
            </a:r>
            <a:r>
              <a:rPr lang="en-US" dirty="0" err="1"/>
              <a:t>nhóm</a:t>
            </a:r>
            <a:r>
              <a:rPr lang="en-US" dirty="0"/>
              <a:t> </a:t>
            </a:r>
            <a:r>
              <a:rPr lang="en-US" dirty="0" err="1"/>
              <a:t>làm</a:t>
            </a:r>
            <a:r>
              <a:rPr lang="en-US" dirty="0"/>
              <a:t> </a:t>
            </a:r>
            <a:r>
              <a:rPr lang="en-US" dirty="0" err="1"/>
              <a:t>việc</a:t>
            </a:r>
            <a:r>
              <a:rPr lang="en-US" dirty="0"/>
              <a:t> </a:t>
            </a:r>
            <a:r>
              <a:rPr lang="en-US" dirty="0" err="1"/>
              <a:t>trên</a:t>
            </a:r>
            <a:r>
              <a:rPr lang="en-US" dirty="0"/>
              <a:t> 1 </a:t>
            </a:r>
            <a:r>
              <a:rPr lang="en-US" dirty="0" err="1"/>
              <a:t>nhánh</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lại</a:t>
            </a:r>
            <a:r>
              <a:rPr lang="en-US" dirty="0"/>
              <a:t> </a:t>
            </a:r>
            <a:r>
              <a:rPr lang="en-US" dirty="0" err="1"/>
              <a:t>kết</a:t>
            </a:r>
            <a:r>
              <a:rPr lang="en-US" dirty="0"/>
              <a:t> </a:t>
            </a:r>
            <a:r>
              <a:rPr lang="en-US" dirty="0" err="1"/>
              <a:t>quả</a:t>
            </a:r>
            <a:r>
              <a:rPr lang="en-US" dirty="0"/>
              <a:t> </a:t>
            </a:r>
            <a:r>
              <a:rPr lang="en-US" dirty="0" err="1"/>
              <a:t>trên</a:t>
            </a:r>
            <a:r>
              <a:rPr lang="en-US" dirty="0"/>
              <a:t> </a:t>
            </a:r>
            <a:r>
              <a:rPr lang="en-US" dirty="0" err="1"/>
              <a:t>nhánh</a:t>
            </a:r>
            <a:r>
              <a:rPr lang="en-US" dirty="0"/>
              <a:t> </a:t>
            </a:r>
            <a:r>
              <a:rPr lang="en-US" dirty="0" err="1"/>
              <a:t>đó</a:t>
            </a:r>
            <a:r>
              <a:rPr lang="en-US" dirty="0"/>
              <a:t> </a:t>
            </a:r>
            <a:r>
              <a:rPr lang="en-US" dirty="0" err="1"/>
              <a:t>trước</a:t>
            </a:r>
            <a:r>
              <a:rPr lang="en-US" dirty="0"/>
              <a:t> </a:t>
            </a:r>
            <a:r>
              <a:rPr lang="en-US" dirty="0" err="1"/>
              <a:t>khi</a:t>
            </a:r>
            <a:r>
              <a:rPr lang="en-US" dirty="0"/>
              <a:t> merge </a:t>
            </a:r>
            <a:r>
              <a:rPr lang="en-US" dirty="0" err="1"/>
              <a:t>lại</a:t>
            </a:r>
            <a:r>
              <a:rPr lang="en-US" dirty="0"/>
              <a:t>. Issue  </a:t>
            </a:r>
            <a:r>
              <a:rPr lang="en-US" dirty="0" err="1"/>
              <a:t>có</a:t>
            </a:r>
            <a:r>
              <a:rPr lang="en-US" dirty="0"/>
              <a:t> </a:t>
            </a:r>
            <a:r>
              <a:rPr lang="en-US" dirty="0" err="1"/>
              <a:t>thể</a:t>
            </a:r>
            <a:r>
              <a:rPr lang="en-US" dirty="0"/>
              <a:t> </a:t>
            </a:r>
            <a:r>
              <a:rPr lang="en-US" dirty="0" err="1"/>
              <a:t>được</a:t>
            </a:r>
            <a:r>
              <a:rPr lang="en-US" dirty="0"/>
              <a:t> </a:t>
            </a:r>
            <a:r>
              <a:rPr lang="en-US" dirty="0" err="1"/>
              <a:t>phân</a:t>
            </a:r>
            <a:r>
              <a:rPr lang="en-US" dirty="0"/>
              <a:t> </a:t>
            </a:r>
            <a:r>
              <a:rPr lang="en-US" dirty="0" err="1"/>
              <a:t>công</a:t>
            </a:r>
            <a:r>
              <a:rPr lang="en-US" dirty="0"/>
              <a:t>  </a:t>
            </a:r>
            <a:r>
              <a:rPr lang="en-US" dirty="0" err="1"/>
              <a:t>cho</a:t>
            </a:r>
            <a:r>
              <a:rPr lang="en-US" dirty="0"/>
              <a:t> </a:t>
            </a:r>
            <a:r>
              <a:rPr lang="en-US" dirty="0" err="1"/>
              <a:t>một</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dự</a:t>
            </a:r>
            <a:r>
              <a:rPr lang="en-US" dirty="0"/>
              <a:t> </a:t>
            </a:r>
            <a:r>
              <a:rPr lang="en-US" dirty="0" err="1"/>
              <a:t>án</a:t>
            </a:r>
            <a:r>
              <a:rPr lang="en-US" dirty="0"/>
              <a:t> </a:t>
            </a:r>
            <a:r>
              <a:rPr lang="en-US" dirty="0" err="1"/>
              <a:t>bằng</a:t>
            </a:r>
            <a:r>
              <a:rPr lang="en-US" dirty="0"/>
              <a:t> </a:t>
            </a:r>
            <a:r>
              <a:rPr lang="en-US" dirty="0" err="1"/>
              <a:t>cách</a:t>
            </a:r>
            <a:r>
              <a:rPr lang="en-US" dirty="0"/>
              <a:t> </a:t>
            </a:r>
            <a:r>
              <a:rPr lang="en-US" dirty="0" err="1"/>
              <a:t>yêu</a:t>
            </a:r>
            <a:r>
              <a:rPr lang="en-US" dirty="0"/>
              <a:t> </a:t>
            </a:r>
            <a:r>
              <a:rPr lang="en-US" dirty="0" err="1"/>
              <a:t>cầu</a:t>
            </a:r>
            <a:r>
              <a:rPr lang="en-US" dirty="0"/>
              <a:t> </a:t>
            </a:r>
            <a:r>
              <a:rPr lang="en-US" dirty="0" err="1"/>
              <a:t>anh</a:t>
            </a:r>
            <a:r>
              <a:rPr lang="en-US" dirty="0"/>
              <a:t> </a:t>
            </a:r>
            <a:r>
              <a:rPr lang="en-US" dirty="0" err="1"/>
              <a:t>ta</a:t>
            </a:r>
            <a:r>
              <a:rPr lang="en-US" dirty="0"/>
              <a:t> </a:t>
            </a:r>
            <a:r>
              <a:rPr lang="en-US" dirty="0" err="1"/>
              <a:t>bỏ</a:t>
            </a:r>
            <a:r>
              <a:rPr lang="en-US" dirty="0"/>
              <a:t> </a:t>
            </a:r>
            <a:r>
              <a:rPr lang="en-US" dirty="0" err="1"/>
              <a:t>thời</a:t>
            </a:r>
            <a:r>
              <a:rPr lang="en-US" dirty="0"/>
              <a:t> </a:t>
            </a:r>
            <a:r>
              <a:rPr lang="en-US" dirty="0" err="1"/>
              <a:t>gian</a:t>
            </a:r>
            <a:r>
              <a:rPr lang="en-US" dirty="0"/>
              <a:t> </a:t>
            </a:r>
            <a:r>
              <a:rPr lang="en-US" dirty="0" err="1"/>
              <a:t>xem</a:t>
            </a:r>
            <a:r>
              <a:rPr lang="en-US" dirty="0"/>
              <a:t> </a:t>
            </a:r>
            <a:r>
              <a:rPr lang="en-US" dirty="0" err="1"/>
              <a:t>xét</a:t>
            </a:r>
            <a:r>
              <a:rPr lang="en-US" dirty="0"/>
              <a:t>, </a:t>
            </a:r>
            <a:r>
              <a:rPr lang="en-US" dirty="0" err="1"/>
              <a:t>và</a:t>
            </a:r>
            <a:r>
              <a:rPr lang="en-US" dirty="0"/>
              <a:t> </a:t>
            </a:r>
            <a:r>
              <a:rPr lang="en-US" dirty="0" err="1"/>
              <a:t>những</a:t>
            </a:r>
            <a:r>
              <a:rPr lang="en-US" dirty="0"/>
              <a:t> </a:t>
            </a:r>
            <a:r>
              <a:rPr lang="en-US" dirty="0" err="1"/>
              <a:t>thành</a:t>
            </a:r>
            <a:r>
              <a:rPr lang="en-US" dirty="0"/>
              <a:t> </a:t>
            </a:r>
            <a:r>
              <a:rPr lang="en-US" dirty="0" err="1"/>
              <a:t>viên</a:t>
            </a:r>
            <a:r>
              <a:rPr lang="en-US" dirty="0"/>
              <a:t> </a:t>
            </a:r>
            <a:r>
              <a:rPr lang="en-US" dirty="0" err="1"/>
              <a:t>còn</a:t>
            </a:r>
            <a:r>
              <a:rPr lang="en-US" dirty="0"/>
              <a:t> </a:t>
            </a:r>
            <a:r>
              <a:rPr lang="en-US" dirty="0" err="1"/>
              <a:t>lại</a:t>
            </a:r>
            <a:r>
              <a:rPr lang="en-US" dirty="0"/>
              <a:t> </a:t>
            </a:r>
            <a:r>
              <a:rPr lang="en-US" dirty="0" err="1"/>
              <a:t>vẫn</a:t>
            </a:r>
            <a:r>
              <a:rPr lang="en-US" dirty="0"/>
              <a:t> </a:t>
            </a:r>
            <a:r>
              <a:rPr lang="en-US" dirty="0" err="1"/>
              <a:t>có</a:t>
            </a:r>
            <a:r>
              <a:rPr lang="en-US" dirty="0"/>
              <a:t> </a:t>
            </a:r>
            <a:r>
              <a:rPr lang="en-US" dirty="0" err="1"/>
              <a:t>thể</a:t>
            </a:r>
            <a:r>
              <a:rPr lang="en-US" dirty="0"/>
              <a:t> </a:t>
            </a:r>
            <a:r>
              <a:rPr lang="en-US" dirty="0" err="1"/>
              <a:t>bình</a:t>
            </a:r>
            <a:r>
              <a:rPr lang="en-US" dirty="0"/>
              <a:t> </a:t>
            </a:r>
            <a:r>
              <a:rPr lang="en-US" dirty="0" err="1"/>
              <a:t>luận</a:t>
            </a:r>
            <a:r>
              <a:rPr lang="en-US" dirty="0"/>
              <a:t> </a:t>
            </a:r>
            <a:r>
              <a:rPr lang="en-US" dirty="0" err="1"/>
              <a:t>trên</a:t>
            </a:r>
            <a:r>
              <a:rPr lang="en-US" dirty="0"/>
              <a:t> </a:t>
            </a:r>
            <a:r>
              <a:rPr lang="en-US" dirty="0" err="1"/>
              <a:t>nó</a:t>
            </a:r>
            <a:r>
              <a:rPr lang="en-US" dirty="0" smtClean="0"/>
              <a:t>.</a:t>
            </a:r>
          </a:p>
          <a:p>
            <a:pPr marL="1257300" lvl="2" indent="-342900" algn="just">
              <a:buFont typeface="Arial" pitchFamily="34" charset="0"/>
              <a:buChar char="•"/>
            </a:pPr>
            <a:endParaRPr lang="en-US" b="1" dirty="0" smtClean="0">
              <a:solidFill>
                <a:srgbClr val="C00000"/>
              </a:solidFill>
              <a:latin typeface="Tahoma" pitchFamily="34" charset="0"/>
              <a:cs typeface="Tahoma" pitchFamily="34" charset="0"/>
            </a:endParaRPr>
          </a:p>
          <a:p>
            <a:pPr marL="800100" lvl="1" indent="-342900" algn="just">
              <a:buFont typeface="Arial" pitchFamily="34" charset="0"/>
              <a:buChar char="•"/>
            </a:pPr>
            <a:r>
              <a:rPr lang="en-US" b="1" dirty="0" smtClean="0">
                <a:solidFill>
                  <a:srgbClr val="C00000"/>
                </a:solidFill>
                <a:latin typeface="Tahoma" pitchFamily="34" charset="0"/>
                <a:cs typeface="Tahoma" pitchFamily="34" charset="0"/>
              </a:rPr>
              <a:t>Summary : </a:t>
            </a:r>
            <a:r>
              <a:rPr lang="en-US" dirty="0" err="1"/>
              <a:t>tóm</a:t>
            </a:r>
            <a:r>
              <a:rPr lang="en-US" dirty="0"/>
              <a:t> </a:t>
            </a:r>
            <a:r>
              <a:rPr lang="en-US" dirty="0" err="1"/>
              <a:t>tắt</a:t>
            </a:r>
            <a:r>
              <a:rPr lang="en-US" dirty="0"/>
              <a:t> </a:t>
            </a:r>
            <a:r>
              <a:rPr lang="en-US" dirty="0" err="1"/>
              <a:t>về</a:t>
            </a:r>
            <a:r>
              <a:rPr lang="en-US" dirty="0"/>
              <a:t> </a:t>
            </a:r>
            <a:r>
              <a:rPr lang="en-US" dirty="0" smtClean="0"/>
              <a:t>issue</a:t>
            </a:r>
          </a:p>
          <a:p>
            <a:pPr marL="800100" lvl="1" indent="-342900" algn="just">
              <a:buFont typeface="Arial" pitchFamily="34" charset="0"/>
              <a:buChar char="•"/>
            </a:pPr>
            <a:endParaRPr lang="en-US" dirty="0"/>
          </a:p>
          <a:p>
            <a:pPr marL="800100" lvl="1" indent="-342900" algn="just">
              <a:buFont typeface="Arial" pitchFamily="34" charset="0"/>
              <a:buChar char="•"/>
            </a:pPr>
            <a:r>
              <a:rPr lang="en-US" b="1" dirty="0" smtClean="0">
                <a:solidFill>
                  <a:srgbClr val="C00000"/>
                </a:solidFill>
                <a:latin typeface="Tahoma" pitchFamily="34" charset="0"/>
                <a:cs typeface="Tahoma" pitchFamily="34" charset="0"/>
              </a:rPr>
              <a:t>Description : </a:t>
            </a:r>
            <a:r>
              <a:rPr lang="en-US" dirty="0" err="1" smtClean="0"/>
              <a:t>tùy</a:t>
            </a:r>
            <a:r>
              <a:rPr lang="en-US" dirty="0" smtClean="0"/>
              <a:t> </a:t>
            </a:r>
            <a:r>
              <a:rPr lang="en-US" dirty="0" err="1" smtClean="0"/>
              <a:t>từng</a:t>
            </a:r>
            <a:r>
              <a:rPr lang="en-US" dirty="0" smtClean="0"/>
              <a:t> template </a:t>
            </a:r>
            <a:r>
              <a:rPr lang="en-US" dirty="0" err="1" smtClean="0"/>
              <a:t>mà</a:t>
            </a:r>
            <a:r>
              <a:rPr lang="en-US" dirty="0" smtClean="0"/>
              <a:t> </a:t>
            </a:r>
            <a:r>
              <a:rPr lang="en-US" dirty="0" err="1" smtClean="0"/>
              <a:t>có</a:t>
            </a:r>
            <a:r>
              <a:rPr lang="en-US" dirty="0" smtClean="0"/>
              <a:t> </a:t>
            </a:r>
            <a:r>
              <a:rPr lang="en-US" dirty="0" err="1" smtClean="0"/>
              <a:t>mô</a:t>
            </a:r>
            <a:r>
              <a:rPr lang="en-US" dirty="0" smtClean="0"/>
              <a:t> </a:t>
            </a:r>
            <a:r>
              <a:rPr lang="en-US" dirty="0" err="1" smtClean="0"/>
              <a:t>tả</a:t>
            </a:r>
            <a:r>
              <a:rPr lang="en-US" dirty="0" smtClean="0"/>
              <a:t> </a:t>
            </a:r>
            <a:r>
              <a:rPr lang="en-US" dirty="0" err="1" smtClean="0"/>
              <a:t>phù</a:t>
            </a:r>
            <a:r>
              <a:rPr lang="en-US" dirty="0" smtClean="0"/>
              <a:t> </a:t>
            </a:r>
            <a:r>
              <a:rPr lang="en-US" dirty="0" err="1" smtClean="0"/>
              <a:t>hợp</a:t>
            </a:r>
            <a:endParaRPr lang="en-US" dirty="0"/>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143000"/>
            <a:ext cx="8534400" cy="5355312"/>
          </a:xfrm>
          <a:prstGeom prst="rect">
            <a:avLst/>
          </a:prstGeom>
          <a:noFill/>
        </p:spPr>
        <p:txBody>
          <a:bodyPr wrap="square" rtlCol="0">
            <a:spAutoFit/>
          </a:bodyPr>
          <a:lstStyle/>
          <a:p>
            <a:pPr marL="342900" indent="-342900" algn="just">
              <a:buAutoNum type="arabicPeriod"/>
            </a:pPr>
            <a:r>
              <a:rPr lang="en-US" b="1" smtClean="0">
                <a:solidFill>
                  <a:srgbClr val="C00000"/>
                </a:solidFill>
                <a:latin typeface="Tahoma" pitchFamily="34" charset="0"/>
                <a:cs typeface="Tahoma" pitchFamily="34" charset="0"/>
              </a:rPr>
              <a:t>Cách tạo issue:</a:t>
            </a:r>
          </a:p>
          <a:p>
            <a:pPr marL="800100" lvl="1" indent="-342900" algn="just">
              <a:buAutoNum type="arabicPeriod"/>
            </a:pPr>
            <a:endParaRPr lang="en-US" b="1">
              <a:solidFill>
                <a:srgbClr val="C00000"/>
              </a:solidFill>
              <a:latin typeface="Tahoma" pitchFamily="34" charset="0"/>
              <a:cs typeface="Tahoma" pitchFamily="34" charset="0"/>
            </a:endParaRPr>
          </a:p>
          <a:p>
            <a:pPr lvl="1">
              <a:buFont typeface="Arial" pitchFamily="34" charset="0"/>
              <a:buChar char="•"/>
            </a:pPr>
            <a:r>
              <a:rPr lang="en-US" b="1" smtClean="0">
                <a:solidFill>
                  <a:srgbClr val="C00000"/>
                </a:solidFill>
                <a:latin typeface="Tahoma" pitchFamily="34" charset="0"/>
                <a:cs typeface="Tahoma" pitchFamily="34" charset="0"/>
              </a:rPr>
              <a:t>  Status	</a:t>
            </a:r>
            <a:r>
              <a:rPr lang="en-US" smtClean="0">
                <a:latin typeface="Tahoma" pitchFamily="34" charset="0"/>
                <a:cs typeface="Tahoma" pitchFamily="34" charset="0"/>
              </a:rPr>
              <a:t>: 	trạng </a:t>
            </a:r>
            <a:r>
              <a:rPr lang="en-US">
                <a:latin typeface="Tahoma" pitchFamily="34" charset="0"/>
                <a:cs typeface="Tahoma" pitchFamily="34" charset="0"/>
              </a:rPr>
              <a:t>thái của </a:t>
            </a:r>
            <a:r>
              <a:rPr lang="en-US" i="1" smtClean="0">
                <a:latin typeface="Tahoma" pitchFamily="34" charset="0"/>
                <a:cs typeface="Tahoma" pitchFamily="34" charset="0"/>
              </a:rPr>
              <a:t>issue</a:t>
            </a:r>
          </a:p>
          <a:p>
            <a:pPr lvl="2">
              <a:buFont typeface="Arial" pitchFamily="34" charset="0"/>
              <a:buChar char="•"/>
            </a:pPr>
            <a:r>
              <a:rPr lang="en-US" b="1" smtClean="0">
                <a:solidFill>
                  <a:srgbClr val="C00000"/>
                </a:solidFill>
                <a:latin typeface="Tahoma" pitchFamily="34" charset="0"/>
                <a:cs typeface="Tahoma" pitchFamily="34" charset="0"/>
              </a:rPr>
              <a:t>  Open statuses 	: 	</a:t>
            </a:r>
            <a:r>
              <a:rPr lang="en-US" smtClean="0">
                <a:latin typeface="Tahoma" pitchFamily="34" charset="0"/>
                <a:cs typeface="Tahoma" pitchFamily="34" charset="0"/>
              </a:rPr>
              <a:t>các trạng </a:t>
            </a:r>
            <a:r>
              <a:rPr lang="en-US">
                <a:latin typeface="Tahoma" pitchFamily="34" charset="0"/>
                <a:cs typeface="Tahoma" pitchFamily="34" charset="0"/>
              </a:rPr>
              <a:t>thái </a:t>
            </a:r>
            <a:r>
              <a:rPr lang="en-US" smtClean="0">
                <a:latin typeface="Tahoma" pitchFamily="34" charset="0"/>
                <a:cs typeface="Tahoma" pitchFamily="34" charset="0"/>
              </a:rPr>
              <a:t>mở</a:t>
            </a:r>
          </a:p>
          <a:p>
            <a:pPr lvl="3">
              <a:buFont typeface="Arial" pitchFamily="34" charset="0"/>
              <a:buChar char="•"/>
            </a:pPr>
            <a:r>
              <a:rPr lang="en-US" smtClean="0">
                <a:latin typeface="Tahoma" pitchFamily="34" charset="0"/>
                <a:cs typeface="Tahoma" pitchFamily="34" charset="0"/>
              </a:rPr>
              <a:t> </a:t>
            </a:r>
            <a:r>
              <a:rPr lang="en-US" smtClean="0">
                <a:solidFill>
                  <a:srgbClr val="C00000"/>
                </a:solidFill>
                <a:latin typeface="Tahoma" pitchFamily="34" charset="0"/>
                <a:cs typeface="Tahoma" pitchFamily="34" charset="0"/>
              </a:rPr>
              <a:t>New	</a:t>
            </a:r>
            <a:r>
              <a:rPr lang="en-US" smtClean="0">
                <a:latin typeface="Tahoma" pitchFamily="34" charset="0"/>
                <a:cs typeface="Tahoma" pitchFamily="34" charset="0"/>
              </a:rPr>
              <a:t>: 	mới </a:t>
            </a:r>
            <a:r>
              <a:rPr lang="en-US">
                <a:latin typeface="Tahoma" pitchFamily="34" charset="0"/>
                <a:cs typeface="Tahoma" pitchFamily="34" charset="0"/>
              </a:rPr>
              <a:t>khởi tạo chưa được xem xét trước </a:t>
            </a:r>
            <a:r>
              <a:rPr lang="en-US" smtClean="0">
                <a:latin typeface="Tahoma" pitchFamily="34" charset="0"/>
                <a:cs typeface="Tahoma" pitchFamily="34" charset="0"/>
              </a:rPr>
              <a:t>đó</a:t>
            </a:r>
          </a:p>
          <a:p>
            <a:pPr lvl="3">
              <a:buFont typeface="Arial" pitchFamily="34" charset="0"/>
              <a:buChar char="•"/>
            </a:pPr>
            <a:r>
              <a:rPr lang="en-US">
                <a:latin typeface="Tahoma" pitchFamily="34" charset="0"/>
                <a:cs typeface="Tahoma" pitchFamily="34" charset="0"/>
              </a:rPr>
              <a:t> </a:t>
            </a:r>
            <a:r>
              <a:rPr lang="en-US" smtClean="0">
                <a:solidFill>
                  <a:srgbClr val="C00000"/>
                </a:solidFill>
                <a:latin typeface="Tahoma" pitchFamily="34" charset="0"/>
                <a:cs typeface="Tahoma" pitchFamily="34" charset="0"/>
              </a:rPr>
              <a:t>Accepted	</a:t>
            </a:r>
            <a:r>
              <a:rPr lang="en-US" smtClean="0">
                <a:latin typeface="Tahoma" pitchFamily="34" charset="0"/>
                <a:cs typeface="Tahoma" pitchFamily="34" charset="0"/>
              </a:rPr>
              <a:t>: 	vấn </a:t>
            </a:r>
            <a:r>
              <a:rPr lang="en-US">
                <a:latin typeface="Tahoma" pitchFamily="34" charset="0"/>
                <a:cs typeface="Tahoma" pitchFamily="34" charset="0"/>
              </a:rPr>
              <a:t>đề được phát sinh / cần tiếp </a:t>
            </a:r>
            <a:r>
              <a:rPr lang="en-US" smtClean="0">
                <a:latin typeface="Tahoma" pitchFamily="34" charset="0"/>
                <a:cs typeface="Tahoma" pitchFamily="34" charset="0"/>
              </a:rPr>
              <a:t>nhận</a:t>
            </a:r>
          </a:p>
          <a:p>
            <a:pPr lvl="3">
              <a:buFont typeface="Arial" pitchFamily="34" charset="0"/>
              <a:buChar char="•"/>
            </a:pPr>
            <a:r>
              <a:rPr lang="en-US">
                <a:latin typeface="Tahoma" pitchFamily="34" charset="0"/>
                <a:cs typeface="Tahoma" pitchFamily="34" charset="0"/>
              </a:rPr>
              <a:t> </a:t>
            </a:r>
            <a:r>
              <a:rPr lang="en-US" smtClean="0">
                <a:solidFill>
                  <a:srgbClr val="C00000"/>
                </a:solidFill>
                <a:latin typeface="Tahoma" pitchFamily="34" charset="0"/>
                <a:cs typeface="Tahoma" pitchFamily="34" charset="0"/>
              </a:rPr>
              <a:t>Started	</a:t>
            </a:r>
            <a:r>
              <a:rPr lang="en-US" smtClean="0">
                <a:latin typeface="Tahoma" pitchFamily="34" charset="0"/>
                <a:cs typeface="Tahoma" pitchFamily="34" charset="0"/>
              </a:rPr>
              <a:t>: 	bắt </a:t>
            </a:r>
            <a:r>
              <a:rPr lang="en-US">
                <a:latin typeface="Tahoma" pitchFamily="34" charset="0"/>
                <a:cs typeface="Tahoma" pitchFamily="34" charset="0"/>
              </a:rPr>
              <a:t>đầu xử lý </a:t>
            </a:r>
            <a:r>
              <a:rPr lang="en-US" i="1" smtClean="0">
                <a:latin typeface="Tahoma" pitchFamily="34" charset="0"/>
                <a:cs typeface="Tahoma" pitchFamily="34" charset="0"/>
              </a:rPr>
              <a:t>issue</a:t>
            </a:r>
          </a:p>
          <a:p>
            <a:pPr lvl="3"/>
            <a:endParaRPr lang="en-US">
              <a:latin typeface="Tahoma" pitchFamily="34" charset="0"/>
              <a:cs typeface="Tahoma" pitchFamily="34" charset="0"/>
            </a:endParaRPr>
          </a:p>
          <a:p>
            <a:pPr lvl="2">
              <a:buFont typeface="Arial" pitchFamily="34" charset="0"/>
              <a:buChar char="•"/>
            </a:pPr>
            <a:r>
              <a:rPr lang="en-US" b="1" smtClean="0">
                <a:solidFill>
                  <a:srgbClr val="C00000"/>
                </a:solidFill>
                <a:latin typeface="Tahoma" pitchFamily="34" charset="0"/>
                <a:cs typeface="Tahoma" pitchFamily="34" charset="0"/>
              </a:rPr>
              <a:t>  Closed statuses 	: 	</a:t>
            </a:r>
            <a:r>
              <a:rPr lang="en-US" smtClean="0">
                <a:solidFill>
                  <a:srgbClr val="333333"/>
                </a:solidFill>
                <a:latin typeface="Tahoma" pitchFamily="34" charset="0"/>
                <a:cs typeface="Tahoma" pitchFamily="34" charset="0"/>
              </a:rPr>
              <a:t>các trạng thái đóng</a:t>
            </a:r>
            <a:endParaRPr lang="en-US" b="1" smtClean="0">
              <a:solidFill>
                <a:srgbClr val="C00000"/>
              </a:solidFill>
              <a:latin typeface="Tahoma" pitchFamily="34" charset="0"/>
              <a:cs typeface="Tahoma" pitchFamily="34" charset="0"/>
            </a:endParaRPr>
          </a:p>
          <a:p>
            <a:pPr lvl="3">
              <a:buFont typeface="Arial" pitchFamily="34" charset="0"/>
              <a:buChar char="•"/>
            </a:pPr>
            <a:r>
              <a:rPr lang="en-US" smtClean="0">
                <a:latin typeface="Tahoma" pitchFamily="34" charset="0"/>
                <a:cs typeface="Tahoma" pitchFamily="34" charset="0"/>
              </a:rPr>
              <a:t> </a:t>
            </a:r>
            <a:r>
              <a:rPr lang="en-US" smtClean="0">
                <a:solidFill>
                  <a:srgbClr val="C00000"/>
                </a:solidFill>
                <a:latin typeface="Tahoma" pitchFamily="34" charset="0"/>
                <a:cs typeface="Tahoma" pitchFamily="34" charset="0"/>
              </a:rPr>
              <a:t>Fixed	</a:t>
            </a:r>
            <a:r>
              <a:rPr lang="en-US" smtClean="0">
                <a:latin typeface="Tahoma" pitchFamily="34" charset="0"/>
                <a:cs typeface="Tahoma" pitchFamily="34" charset="0"/>
              </a:rPr>
              <a:t>: 	Developer </a:t>
            </a:r>
            <a:r>
              <a:rPr lang="en-US">
                <a:latin typeface="Tahoma" pitchFamily="34" charset="0"/>
                <a:cs typeface="Tahoma" pitchFamily="34" charset="0"/>
              </a:rPr>
              <a:t>thay đổi code, QA cần thẩm tra </a:t>
            </a:r>
            <a:r>
              <a:rPr lang="en-US" smtClean="0">
                <a:latin typeface="Tahoma" pitchFamily="34" charset="0"/>
                <a:cs typeface="Tahoma" pitchFamily="34" charset="0"/>
              </a:rPr>
              <a:t>lại</a:t>
            </a:r>
          </a:p>
          <a:p>
            <a:pPr lvl="3">
              <a:buFont typeface="Arial" pitchFamily="34" charset="0"/>
              <a:buChar char="•"/>
            </a:pPr>
            <a:r>
              <a:rPr lang="en-US">
                <a:latin typeface="Tahoma" pitchFamily="34" charset="0"/>
                <a:cs typeface="Tahoma" pitchFamily="34" charset="0"/>
              </a:rPr>
              <a:t> </a:t>
            </a:r>
            <a:r>
              <a:rPr lang="en-US" smtClean="0">
                <a:solidFill>
                  <a:srgbClr val="C00000"/>
                </a:solidFill>
                <a:latin typeface="Tahoma" pitchFamily="34" charset="0"/>
                <a:cs typeface="Tahoma" pitchFamily="34" charset="0"/>
              </a:rPr>
              <a:t>Verifyed	</a:t>
            </a:r>
            <a:r>
              <a:rPr lang="en-US" smtClean="0">
                <a:latin typeface="Tahoma" pitchFamily="34" charset="0"/>
                <a:cs typeface="Tahoma" pitchFamily="34" charset="0"/>
              </a:rPr>
              <a:t>: 	QA </a:t>
            </a:r>
            <a:r>
              <a:rPr lang="en-US">
                <a:latin typeface="Tahoma" pitchFamily="34" charset="0"/>
                <a:cs typeface="Tahoma" pitchFamily="34" charset="0"/>
              </a:rPr>
              <a:t>đã thẩm </a:t>
            </a:r>
            <a:r>
              <a:rPr lang="en-US" smtClean="0">
                <a:latin typeface="Tahoma" pitchFamily="34" charset="0"/>
                <a:cs typeface="Tahoma" pitchFamily="34" charset="0"/>
              </a:rPr>
              <a:t>tra</a:t>
            </a:r>
          </a:p>
          <a:p>
            <a:pPr lvl="3">
              <a:buFont typeface="Arial" pitchFamily="34" charset="0"/>
              <a:buChar char="•"/>
            </a:pPr>
            <a:r>
              <a:rPr lang="en-US">
                <a:latin typeface="Tahoma" pitchFamily="34" charset="0"/>
                <a:cs typeface="Tahoma" pitchFamily="34" charset="0"/>
              </a:rPr>
              <a:t> </a:t>
            </a:r>
            <a:r>
              <a:rPr lang="en-US" smtClean="0">
                <a:solidFill>
                  <a:srgbClr val="C00000"/>
                </a:solidFill>
                <a:latin typeface="Tahoma" pitchFamily="34" charset="0"/>
                <a:cs typeface="Tahoma" pitchFamily="34" charset="0"/>
              </a:rPr>
              <a:t>Invalid	</a:t>
            </a:r>
            <a:r>
              <a:rPr lang="en-US" smtClean="0">
                <a:latin typeface="Tahoma" pitchFamily="34" charset="0"/>
                <a:cs typeface="Tahoma" pitchFamily="34" charset="0"/>
              </a:rPr>
              <a:t>: 	</a:t>
            </a:r>
            <a:r>
              <a:rPr lang="en-US" i="1" smtClean="0">
                <a:latin typeface="Tahoma" pitchFamily="34" charset="0"/>
                <a:cs typeface="Tahoma" pitchFamily="34" charset="0"/>
              </a:rPr>
              <a:t>issue</a:t>
            </a:r>
            <a:r>
              <a:rPr lang="en-US" smtClean="0">
                <a:latin typeface="Tahoma" pitchFamily="34" charset="0"/>
                <a:cs typeface="Tahoma" pitchFamily="34" charset="0"/>
              </a:rPr>
              <a:t> </a:t>
            </a:r>
            <a:r>
              <a:rPr lang="en-US">
                <a:latin typeface="Tahoma" pitchFamily="34" charset="0"/>
                <a:cs typeface="Tahoma" pitchFamily="34" charset="0"/>
              </a:rPr>
              <a:t>không hợp </a:t>
            </a:r>
            <a:r>
              <a:rPr lang="en-US" smtClean="0">
                <a:latin typeface="Tahoma" pitchFamily="34" charset="0"/>
                <a:cs typeface="Tahoma" pitchFamily="34" charset="0"/>
              </a:rPr>
              <a:t>lệ</a:t>
            </a:r>
          </a:p>
          <a:p>
            <a:pPr lvl="3">
              <a:buFont typeface="Arial" pitchFamily="34" charset="0"/>
              <a:buChar char="•"/>
            </a:pPr>
            <a:r>
              <a:rPr lang="en-US">
                <a:latin typeface="Tahoma" pitchFamily="34" charset="0"/>
                <a:cs typeface="Tahoma" pitchFamily="34" charset="0"/>
              </a:rPr>
              <a:t> </a:t>
            </a:r>
            <a:r>
              <a:rPr lang="en-US" smtClean="0">
                <a:solidFill>
                  <a:srgbClr val="C00000"/>
                </a:solidFill>
                <a:latin typeface="Tahoma" pitchFamily="34" charset="0"/>
                <a:cs typeface="Tahoma" pitchFamily="34" charset="0"/>
              </a:rPr>
              <a:t>Duplicate	</a:t>
            </a:r>
            <a:r>
              <a:rPr lang="en-US" smtClean="0">
                <a:latin typeface="Tahoma" pitchFamily="34" charset="0"/>
                <a:cs typeface="Tahoma" pitchFamily="34" charset="0"/>
              </a:rPr>
              <a:t>: 	</a:t>
            </a:r>
            <a:r>
              <a:rPr lang="en-US" i="1" smtClean="0">
                <a:latin typeface="Tahoma" pitchFamily="34" charset="0"/>
                <a:cs typeface="Tahoma" pitchFamily="34" charset="0"/>
              </a:rPr>
              <a:t>issue</a:t>
            </a:r>
            <a:r>
              <a:rPr lang="en-US" smtClean="0">
                <a:latin typeface="Tahoma" pitchFamily="34" charset="0"/>
                <a:cs typeface="Tahoma" pitchFamily="34" charset="0"/>
              </a:rPr>
              <a:t> </a:t>
            </a:r>
            <a:r>
              <a:rPr lang="en-US">
                <a:latin typeface="Tahoma" pitchFamily="34" charset="0"/>
                <a:cs typeface="Tahoma" pitchFamily="34" charset="0"/>
              </a:rPr>
              <a:t>đã tồn </a:t>
            </a:r>
            <a:r>
              <a:rPr lang="en-US" smtClean="0">
                <a:latin typeface="Tahoma" pitchFamily="34" charset="0"/>
                <a:cs typeface="Tahoma" pitchFamily="34" charset="0"/>
              </a:rPr>
              <a:t>tại</a:t>
            </a:r>
          </a:p>
          <a:p>
            <a:pPr lvl="3">
              <a:buFont typeface="Arial" pitchFamily="34" charset="0"/>
              <a:buChar char="•"/>
            </a:pPr>
            <a:r>
              <a:rPr lang="en-US" smtClean="0">
                <a:latin typeface="Tahoma" pitchFamily="34" charset="0"/>
                <a:cs typeface="Tahoma" pitchFamily="34" charset="0"/>
              </a:rPr>
              <a:t> </a:t>
            </a:r>
            <a:r>
              <a:rPr lang="en-US" smtClean="0">
                <a:solidFill>
                  <a:srgbClr val="C00000"/>
                </a:solidFill>
                <a:latin typeface="Tahoma" pitchFamily="34" charset="0"/>
                <a:cs typeface="Tahoma" pitchFamily="34" charset="0"/>
              </a:rPr>
              <a:t>WontFix	</a:t>
            </a:r>
            <a:r>
              <a:rPr lang="en-US" smtClean="0">
                <a:latin typeface="Tahoma" pitchFamily="34" charset="0"/>
                <a:cs typeface="Tahoma" pitchFamily="34" charset="0"/>
              </a:rPr>
              <a:t>: 	không </a:t>
            </a:r>
            <a:r>
              <a:rPr lang="en-US">
                <a:latin typeface="Tahoma" pitchFamily="34" charset="0"/>
                <a:cs typeface="Tahoma" pitchFamily="34" charset="0"/>
              </a:rPr>
              <a:t>thể làm gì với </a:t>
            </a:r>
            <a:r>
              <a:rPr lang="en-US" i="1">
                <a:latin typeface="Tahoma" pitchFamily="34" charset="0"/>
                <a:cs typeface="Tahoma" pitchFamily="34" charset="0"/>
              </a:rPr>
              <a:t>issue</a:t>
            </a:r>
            <a:r>
              <a:rPr lang="en-US">
                <a:latin typeface="Tahoma" pitchFamily="34" charset="0"/>
                <a:cs typeface="Tahoma" pitchFamily="34" charset="0"/>
              </a:rPr>
              <a:t> </a:t>
            </a:r>
            <a:r>
              <a:rPr lang="en-US" smtClean="0">
                <a:latin typeface="Tahoma" pitchFamily="34" charset="0"/>
                <a:cs typeface="Tahoma" pitchFamily="34" charset="0"/>
              </a:rPr>
              <a:t>này</a:t>
            </a:r>
          </a:p>
          <a:p>
            <a:pPr lvl="3">
              <a:buFont typeface="Arial" pitchFamily="34" charset="0"/>
              <a:buChar char="•"/>
            </a:pPr>
            <a:r>
              <a:rPr lang="en-US">
                <a:latin typeface="Tahoma" pitchFamily="34" charset="0"/>
                <a:cs typeface="Tahoma" pitchFamily="34" charset="0"/>
              </a:rPr>
              <a:t> </a:t>
            </a:r>
            <a:r>
              <a:rPr lang="en-US" smtClean="0">
                <a:solidFill>
                  <a:srgbClr val="C00000"/>
                </a:solidFill>
                <a:latin typeface="Tahoma" pitchFamily="34" charset="0"/>
                <a:cs typeface="Tahoma" pitchFamily="34" charset="0"/>
              </a:rPr>
              <a:t>Done	</a:t>
            </a:r>
            <a:r>
              <a:rPr lang="en-US" smtClean="0">
                <a:latin typeface="Tahoma" pitchFamily="34" charset="0"/>
                <a:cs typeface="Tahoma" pitchFamily="34" charset="0"/>
              </a:rPr>
              <a:t>: 	yêu </a:t>
            </a:r>
            <a:r>
              <a:rPr lang="en-US">
                <a:latin typeface="Tahoma" pitchFamily="34" charset="0"/>
                <a:cs typeface="Tahoma" pitchFamily="34" charset="0"/>
              </a:rPr>
              <a:t>cầu hoàn tất.</a:t>
            </a:r>
          </a:p>
          <a:p>
            <a:pPr marL="1257300" lvl="2" indent="-342900" algn="just">
              <a:buFont typeface="Arial" pitchFamily="34" charset="0"/>
              <a:buChar char="•"/>
            </a:pPr>
            <a:endParaRPr lang="en-US" smtClean="0">
              <a:latin typeface="Tahoma" pitchFamily="34" charset="0"/>
              <a:cs typeface="Tahoma" pitchFamily="34" charset="0"/>
            </a:endParaRPr>
          </a:p>
          <a:p>
            <a:pPr lvl="1">
              <a:buFont typeface="Arial" pitchFamily="34" charset="0"/>
              <a:buChar char="•"/>
            </a:pPr>
            <a:r>
              <a:rPr lang="en-US" b="1" smtClean="0">
                <a:solidFill>
                  <a:srgbClr val="C00000"/>
                </a:solidFill>
                <a:latin typeface="Tahoma" pitchFamily="34" charset="0"/>
                <a:cs typeface="Tahoma" pitchFamily="34" charset="0"/>
              </a:rPr>
              <a:t>  Owner</a:t>
            </a:r>
            <a:r>
              <a:rPr lang="en-US">
                <a:latin typeface="Tahoma" pitchFamily="34" charset="0"/>
                <a:cs typeface="Tahoma" pitchFamily="34" charset="0"/>
              </a:rPr>
              <a:t>:  người được phân công xem xét vấn </a:t>
            </a:r>
            <a:r>
              <a:rPr lang="en-US" smtClean="0">
                <a:latin typeface="Tahoma" pitchFamily="34" charset="0"/>
                <a:cs typeface="Tahoma" pitchFamily="34" charset="0"/>
              </a:rPr>
              <a:t>đề, hoặc người tạo ra </a:t>
            </a:r>
            <a:r>
              <a:rPr lang="en-US" i="1" smtClean="0">
                <a:latin typeface="Tahoma" pitchFamily="34" charset="0"/>
                <a:cs typeface="Tahoma" pitchFamily="34" charset="0"/>
              </a:rPr>
              <a:t>issue</a:t>
            </a:r>
            <a:endParaRPr lang="en-US" smtClean="0">
              <a:latin typeface="Tahoma" pitchFamily="34" charset="0"/>
              <a:cs typeface="Tahoma" pitchFamily="34" charset="0"/>
            </a:endParaRPr>
          </a:p>
          <a:p>
            <a:pPr lvl="1"/>
            <a:r>
              <a:rPr lang="en-US" b="1">
                <a:solidFill>
                  <a:srgbClr val="C00000"/>
                </a:solidFill>
                <a:latin typeface="Tahoma" pitchFamily="34" charset="0"/>
                <a:cs typeface="Tahoma" pitchFamily="34" charset="0"/>
              </a:rPr>
              <a:t> </a:t>
            </a:r>
            <a:r>
              <a:rPr lang="en-US" b="1" smtClean="0">
                <a:solidFill>
                  <a:srgbClr val="C00000"/>
                </a:solidFill>
                <a:latin typeface="Tahoma" pitchFamily="34" charset="0"/>
                <a:cs typeface="Tahoma" pitchFamily="34" charset="0"/>
              </a:rPr>
              <a:t> </a:t>
            </a:r>
          </a:p>
          <a:p>
            <a:pPr lvl="1">
              <a:buFont typeface="Arial" pitchFamily="34" charset="0"/>
              <a:buChar char="•"/>
            </a:pPr>
            <a:r>
              <a:rPr lang="en-US" b="1" smtClean="0">
                <a:solidFill>
                  <a:srgbClr val="C00000"/>
                </a:solidFill>
                <a:latin typeface="Tahoma" pitchFamily="34" charset="0"/>
                <a:cs typeface="Tahoma" pitchFamily="34" charset="0"/>
              </a:rPr>
              <a:t>  Cc</a:t>
            </a:r>
            <a:r>
              <a:rPr lang="en-US">
                <a:latin typeface="Tahoma" pitchFamily="34" charset="0"/>
                <a:cs typeface="Tahoma" pitchFamily="34" charset="0"/>
              </a:rPr>
              <a:t>: </a:t>
            </a:r>
            <a:r>
              <a:rPr lang="en-US" i="1">
                <a:latin typeface="Tahoma" pitchFamily="34" charset="0"/>
                <a:cs typeface="Tahoma" pitchFamily="34" charset="0"/>
              </a:rPr>
              <a:t>Owner</a:t>
            </a:r>
            <a:r>
              <a:rPr lang="en-US">
                <a:latin typeface="Tahoma" pitchFamily="34" charset="0"/>
                <a:cs typeface="Tahoma" pitchFamily="34" charset="0"/>
              </a:rPr>
              <a:t> dự phòng</a:t>
            </a: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Creating a new project</a:t>
            </a:r>
            <a:endParaRPr lang="en-US">
              <a:solidFill>
                <a:srgbClr val="C00000"/>
              </a:solidFill>
              <a:latin typeface="Tahoma" pitchFamily="34" charset="0"/>
              <a:cs typeface="Tahoma" pitchFamily="34" charset="0"/>
            </a:endParaRPr>
          </a:p>
        </p:txBody>
      </p:sp>
      <p:pic>
        <p:nvPicPr>
          <p:cNvPr id="8" name="Picture 7" descr="PPT122.png"/>
          <p:cNvPicPr>
            <a:picLocks noChangeAspect="1"/>
          </p:cNvPicPr>
          <p:nvPr/>
        </p:nvPicPr>
        <p:blipFill>
          <a:blip r:embed="rId2"/>
          <a:stretch>
            <a:fillRect/>
          </a:stretch>
        </p:blipFill>
        <p:spPr>
          <a:xfrm>
            <a:off x="222161" y="2085975"/>
            <a:ext cx="8693239" cy="3857625"/>
          </a:xfrm>
          <a:prstGeom prst="rect">
            <a:avLst/>
          </a:prstGeom>
        </p:spPr>
      </p:pic>
      <p:sp>
        <p:nvSpPr>
          <p:cNvPr id="9" name="TextBox 8"/>
          <p:cNvSpPr txBox="1"/>
          <p:nvPr/>
        </p:nvSpPr>
        <p:spPr>
          <a:xfrm>
            <a:off x="1143000" y="1371600"/>
            <a:ext cx="5250155" cy="461665"/>
          </a:xfrm>
          <a:prstGeom prst="rect">
            <a:avLst/>
          </a:prstGeom>
          <a:noFill/>
        </p:spPr>
        <p:txBody>
          <a:bodyPr wrap="none" rtlCol="0">
            <a:spAutoFit/>
          </a:bodyPr>
          <a:lstStyle/>
          <a:p>
            <a:r>
              <a:rPr lang="en-US" sz="2400" b="1" smtClean="0">
                <a:solidFill>
                  <a:srgbClr val="C00000"/>
                </a:solidFill>
                <a:latin typeface="Tahoma" pitchFamily="34" charset="0"/>
                <a:cs typeface="Tahoma" pitchFamily="34" charset="0"/>
              </a:rPr>
              <a:t>http://code.google.com/hosting</a:t>
            </a:r>
            <a:endParaRPr lang="en-US" sz="2400" b="1">
              <a:solidFill>
                <a:srgbClr val="C00000"/>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143000"/>
            <a:ext cx="8534400" cy="4247317"/>
          </a:xfrm>
          <a:prstGeom prst="rect">
            <a:avLst/>
          </a:prstGeom>
          <a:noFill/>
        </p:spPr>
        <p:txBody>
          <a:bodyPr wrap="square" rtlCol="0">
            <a:spAutoFit/>
          </a:bodyPr>
          <a:lstStyle/>
          <a:p>
            <a:pPr marL="342900" indent="-342900" algn="just">
              <a:buAutoNum type="arabicPeriod"/>
            </a:pPr>
            <a:r>
              <a:rPr lang="en-US" b="1" dirty="0" err="1" smtClean="0">
                <a:solidFill>
                  <a:srgbClr val="C00000"/>
                </a:solidFill>
                <a:latin typeface="Tahoma" pitchFamily="34" charset="0"/>
                <a:cs typeface="Tahoma" pitchFamily="34" charset="0"/>
              </a:rPr>
              <a:t>Cách</a:t>
            </a:r>
            <a:r>
              <a:rPr lang="en-US" b="1" dirty="0" smtClean="0">
                <a:solidFill>
                  <a:srgbClr val="C00000"/>
                </a:solidFill>
                <a:latin typeface="Tahoma" pitchFamily="34" charset="0"/>
                <a:cs typeface="Tahoma" pitchFamily="34" charset="0"/>
              </a:rPr>
              <a:t> </a:t>
            </a:r>
            <a:r>
              <a:rPr lang="en-US" b="1" dirty="0" err="1" smtClean="0">
                <a:solidFill>
                  <a:srgbClr val="C00000"/>
                </a:solidFill>
                <a:latin typeface="Tahoma" pitchFamily="34" charset="0"/>
                <a:cs typeface="Tahoma" pitchFamily="34" charset="0"/>
              </a:rPr>
              <a:t>tạo</a:t>
            </a:r>
            <a:r>
              <a:rPr lang="en-US" b="1" dirty="0" smtClean="0">
                <a:solidFill>
                  <a:srgbClr val="C00000"/>
                </a:solidFill>
                <a:latin typeface="Tahoma" pitchFamily="34" charset="0"/>
                <a:cs typeface="Tahoma" pitchFamily="34" charset="0"/>
              </a:rPr>
              <a:t> issue:</a:t>
            </a:r>
          </a:p>
          <a:p>
            <a:pPr marL="800100" lvl="1" indent="-342900" algn="just">
              <a:buAutoNum type="arabicPeriod"/>
            </a:pPr>
            <a:endParaRPr lang="en-US" b="1" dirty="0">
              <a:solidFill>
                <a:srgbClr val="C00000"/>
              </a:solidFill>
              <a:latin typeface="Tahoma" pitchFamily="34" charset="0"/>
              <a:cs typeface="Tahoma" pitchFamily="34" charset="0"/>
            </a:endParaRPr>
          </a:p>
          <a:p>
            <a:pPr lvl="1">
              <a:buFont typeface="Arial" pitchFamily="34" charset="0"/>
              <a:buChar char="•"/>
            </a:pPr>
            <a:r>
              <a:rPr lang="en-US" b="1" dirty="0" smtClean="0">
                <a:solidFill>
                  <a:srgbClr val="C00000"/>
                </a:solidFill>
                <a:latin typeface="Tahoma" pitchFamily="34" charset="0"/>
                <a:cs typeface="Tahoma" pitchFamily="34" charset="0"/>
              </a:rPr>
              <a:t>  Labels	</a:t>
            </a:r>
            <a:r>
              <a:rPr lang="en-US" dirty="0" smtClean="0">
                <a:latin typeface="Tahoma" pitchFamily="34" charset="0"/>
                <a:cs typeface="Tahoma" pitchFamily="34" charset="0"/>
              </a:rPr>
              <a:t>:</a:t>
            </a:r>
            <a:endParaRPr lang="en-US" dirty="0">
              <a:latin typeface="Tahoma" pitchFamily="34" charset="0"/>
              <a:cs typeface="Tahoma" pitchFamily="34" charset="0"/>
            </a:endParaRPr>
          </a:p>
          <a:p>
            <a:pPr lvl="2">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Type	</a:t>
            </a:r>
            <a:r>
              <a:rPr lang="en-US" dirty="0" smtClean="0">
                <a:latin typeface="Tahoma" pitchFamily="34" charset="0"/>
                <a:cs typeface="Tahoma" pitchFamily="34" charset="0"/>
              </a:rPr>
              <a:t>:</a:t>
            </a:r>
            <a:endParaRPr lang="en-US" dirty="0">
              <a:latin typeface="Tahoma" pitchFamily="34" charset="0"/>
              <a:cs typeface="Tahoma" pitchFamily="34" charset="0"/>
            </a:endParaRPr>
          </a:p>
          <a:p>
            <a:pPr lvl="3">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Defect		</a:t>
            </a:r>
            <a:r>
              <a:rPr lang="en-US" dirty="0" smtClean="0">
                <a:latin typeface="Tahoma" pitchFamily="34" charset="0"/>
                <a:cs typeface="Tahoma" pitchFamily="34" charset="0"/>
              </a:rPr>
              <a:t>: </a:t>
            </a:r>
            <a:r>
              <a:rPr lang="en-US" dirty="0" err="1">
                <a:latin typeface="Tahoma" pitchFamily="34" charset="0"/>
                <a:cs typeface="Tahoma" pitchFamily="34" charset="0"/>
              </a:rPr>
              <a:t>báo</a:t>
            </a:r>
            <a:r>
              <a:rPr lang="en-US" dirty="0">
                <a:latin typeface="Tahoma" pitchFamily="34" charset="0"/>
                <a:cs typeface="Tahoma" pitchFamily="34" charset="0"/>
              </a:rPr>
              <a:t> </a:t>
            </a:r>
            <a:r>
              <a:rPr lang="en-US" dirty="0" err="1">
                <a:latin typeface="Tahoma" pitchFamily="34" charset="0"/>
                <a:cs typeface="Tahoma" pitchFamily="34" charset="0"/>
              </a:rPr>
              <a:t>cáo</a:t>
            </a:r>
            <a:r>
              <a:rPr lang="en-US" dirty="0">
                <a:latin typeface="Tahoma" pitchFamily="34" charset="0"/>
                <a:cs typeface="Tahoma" pitchFamily="34" charset="0"/>
              </a:rPr>
              <a:t> </a:t>
            </a:r>
            <a:r>
              <a:rPr lang="en-US" dirty="0" err="1">
                <a:latin typeface="Tahoma" pitchFamily="34" charset="0"/>
                <a:cs typeface="Tahoma" pitchFamily="34" charset="0"/>
              </a:rPr>
              <a:t>thiếu</a:t>
            </a:r>
            <a:r>
              <a:rPr lang="en-US" dirty="0">
                <a:latin typeface="Tahoma" pitchFamily="34" charset="0"/>
                <a:cs typeface="Tahoma" pitchFamily="34" charset="0"/>
              </a:rPr>
              <a:t> </a:t>
            </a:r>
            <a:r>
              <a:rPr lang="en-US" dirty="0" err="1">
                <a:latin typeface="Tahoma" pitchFamily="34" charset="0"/>
                <a:cs typeface="Tahoma" pitchFamily="34" charset="0"/>
              </a:rPr>
              <a:t>sót</a:t>
            </a:r>
            <a:r>
              <a:rPr lang="en-US" dirty="0">
                <a:latin typeface="Tahoma" pitchFamily="34" charset="0"/>
                <a:cs typeface="Tahoma" pitchFamily="34" charset="0"/>
              </a:rPr>
              <a:t> </a:t>
            </a:r>
            <a:r>
              <a:rPr lang="en-US" dirty="0" err="1">
                <a:latin typeface="Tahoma" pitchFamily="34" charset="0"/>
                <a:cs typeface="Tahoma" pitchFamily="34" charset="0"/>
              </a:rPr>
              <a:t>của</a:t>
            </a:r>
            <a:r>
              <a:rPr lang="en-US" dirty="0">
                <a:latin typeface="Tahoma" pitchFamily="34" charset="0"/>
                <a:cs typeface="Tahoma" pitchFamily="34" charset="0"/>
              </a:rPr>
              <a:t> </a:t>
            </a:r>
            <a:r>
              <a:rPr lang="en-US" dirty="0" err="1">
                <a:latin typeface="Tahoma" pitchFamily="34" charset="0"/>
                <a:cs typeface="Tahoma" pitchFamily="34" charset="0"/>
              </a:rPr>
              <a:t>phần</a:t>
            </a:r>
            <a:r>
              <a:rPr lang="en-US" dirty="0">
                <a:latin typeface="Tahoma" pitchFamily="34" charset="0"/>
                <a:cs typeface="Tahoma" pitchFamily="34" charset="0"/>
              </a:rPr>
              <a:t> </a:t>
            </a:r>
            <a:r>
              <a:rPr lang="en-US" dirty="0" err="1">
                <a:latin typeface="Tahoma" pitchFamily="34" charset="0"/>
                <a:cs typeface="Tahoma" pitchFamily="34" charset="0"/>
              </a:rPr>
              <a:t>mềm</a:t>
            </a:r>
            <a:endParaRPr lang="en-US" dirty="0">
              <a:latin typeface="Tahoma" pitchFamily="34" charset="0"/>
              <a:cs typeface="Tahoma" pitchFamily="34" charset="0"/>
            </a:endParaRPr>
          </a:p>
          <a:p>
            <a:pPr lvl="3">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Enhancement	</a:t>
            </a:r>
            <a:r>
              <a:rPr lang="en-US" dirty="0" smtClean="0">
                <a:latin typeface="Tahoma" pitchFamily="34" charset="0"/>
                <a:cs typeface="Tahoma" pitchFamily="34" charset="0"/>
              </a:rPr>
              <a:t>: </a:t>
            </a:r>
            <a:r>
              <a:rPr lang="en-US" dirty="0" err="1">
                <a:latin typeface="Tahoma" pitchFamily="34" charset="0"/>
                <a:cs typeface="Tahoma" pitchFamily="34" charset="0"/>
              </a:rPr>
              <a:t>yêu</a:t>
            </a:r>
            <a:r>
              <a:rPr lang="en-US" dirty="0">
                <a:latin typeface="Tahoma" pitchFamily="34" charset="0"/>
                <a:cs typeface="Tahoma" pitchFamily="34" charset="0"/>
              </a:rPr>
              <a:t> </a:t>
            </a:r>
            <a:r>
              <a:rPr lang="en-US" dirty="0" err="1">
                <a:latin typeface="Tahoma" pitchFamily="34" charset="0"/>
                <a:cs typeface="Tahoma" pitchFamily="34" charset="0"/>
              </a:rPr>
              <a:t>cầu</a:t>
            </a:r>
            <a:r>
              <a:rPr lang="en-US" dirty="0">
                <a:latin typeface="Tahoma" pitchFamily="34" charset="0"/>
                <a:cs typeface="Tahoma" pitchFamily="34" charset="0"/>
              </a:rPr>
              <a:t> </a:t>
            </a:r>
            <a:r>
              <a:rPr lang="en-US" dirty="0" err="1">
                <a:latin typeface="Tahoma" pitchFamily="34" charset="0"/>
                <a:cs typeface="Tahoma" pitchFamily="34" charset="0"/>
              </a:rPr>
              <a:t>nâng</a:t>
            </a:r>
            <a:r>
              <a:rPr lang="en-US" dirty="0">
                <a:latin typeface="Tahoma" pitchFamily="34" charset="0"/>
                <a:cs typeface="Tahoma" pitchFamily="34" charset="0"/>
              </a:rPr>
              <a:t> </a:t>
            </a:r>
            <a:r>
              <a:rPr lang="en-US" dirty="0" err="1">
                <a:latin typeface="Tahoma" pitchFamily="34" charset="0"/>
                <a:cs typeface="Tahoma" pitchFamily="34" charset="0"/>
              </a:rPr>
              <a:t>cấp</a:t>
            </a:r>
            <a:endParaRPr lang="en-US" dirty="0">
              <a:latin typeface="Tahoma" pitchFamily="34" charset="0"/>
              <a:cs typeface="Tahoma" pitchFamily="34" charset="0"/>
            </a:endParaRPr>
          </a:p>
          <a:p>
            <a:pPr lvl="3">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Task		</a:t>
            </a:r>
            <a:r>
              <a:rPr lang="en-US" dirty="0" smtClean="0">
                <a:latin typeface="Tahoma" pitchFamily="34" charset="0"/>
                <a:cs typeface="Tahoma" pitchFamily="34" charset="0"/>
              </a:rPr>
              <a:t>: </a:t>
            </a:r>
            <a:r>
              <a:rPr lang="en-US" dirty="0" err="1">
                <a:latin typeface="Tahoma" pitchFamily="34" charset="0"/>
                <a:cs typeface="Tahoma" pitchFamily="34" charset="0"/>
              </a:rPr>
              <a:t>các</a:t>
            </a:r>
            <a:r>
              <a:rPr lang="en-US" dirty="0">
                <a:latin typeface="Tahoma" pitchFamily="34" charset="0"/>
                <a:cs typeface="Tahoma" pitchFamily="34" charset="0"/>
              </a:rPr>
              <a:t> </a:t>
            </a:r>
            <a:r>
              <a:rPr lang="en-US" dirty="0" err="1" smtClean="0">
                <a:latin typeface="Tahoma" pitchFamily="34" charset="0"/>
                <a:cs typeface="Tahoma" pitchFamily="34" charset="0"/>
              </a:rPr>
              <a:t>việc</a:t>
            </a:r>
            <a:r>
              <a:rPr lang="en-US" dirty="0" smtClean="0">
                <a:latin typeface="Tahoma" pitchFamily="34" charset="0"/>
                <a:cs typeface="Tahoma" pitchFamily="34" charset="0"/>
              </a:rPr>
              <a:t> </a:t>
            </a:r>
            <a:r>
              <a:rPr lang="en-US" dirty="0" err="1">
                <a:latin typeface="Tahoma" pitchFamily="34" charset="0"/>
                <a:cs typeface="Tahoma" pitchFamily="34" charset="0"/>
              </a:rPr>
              <a:t>không</a:t>
            </a:r>
            <a:r>
              <a:rPr lang="en-US" dirty="0">
                <a:latin typeface="Tahoma" pitchFamily="34" charset="0"/>
                <a:cs typeface="Tahoma" pitchFamily="34" charset="0"/>
              </a:rPr>
              <a:t> </a:t>
            </a:r>
            <a:r>
              <a:rPr lang="en-US" dirty="0" err="1">
                <a:latin typeface="Tahoma" pitchFamily="34" charset="0"/>
                <a:cs typeface="Tahoma" pitchFamily="34" charset="0"/>
              </a:rPr>
              <a:t>liên</a:t>
            </a:r>
            <a:r>
              <a:rPr lang="en-US" dirty="0">
                <a:latin typeface="Tahoma" pitchFamily="34" charset="0"/>
                <a:cs typeface="Tahoma" pitchFamily="34" charset="0"/>
              </a:rPr>
              <a:t> </a:t>
            </a:r>
            <a:r>
              <a:rPr lang="en-US" dirty="0" err="1">
                <a:latin typeface="Tahoma" pitchFamily="34" charset="0"/>
                <a:cs typeface="Tahoma" pitchFamily="34" charset="0"/>
              </a:rPr>
              <a:t>quan</a:t>
            </a:r>
            <a:r>
              <a:rPr lang="en-US" dirty="0">
                <a:latin typeface="Tahoma" pitchFamily="34" charset="0"/>
                <a:cs typeface="Tahoma" pitchFamily="34" charset="0"/>
              </a:rPr>
              <a:t> </a:t>
            </a:r>
            <a:r>
              <a:rPr lang="en-US" dirty="0" err="1">
                <a:latin typeface="Tahoma" pitchFamily="34" charset="0"/>
                <a:cs typeface="Tahoma" pitchFamily="34" charset="0"/>
              </a:rPr>
              <a:t>tới</a:t>
            </a:r>
            <a:r>
              <a:rPr lang="en-US" dirty="0">
                <a:latin typeface="Tahoma" pitchFamily="34" charset="0"/>
                <a:cs typeface="Tahoma" pitchFamily="34" charset="0"/>
              </a:rPr>
              <a:t> code </a:t>
            </a:r>
            <a:r>
              <a:rPr lang="en-US" dirty="0" err="1">
                <a:latin typeface="Tahoma" pitchFamily="34" charset="0"/>
                <a:cs typeface="Tahoma" pitchFamily="34" charset="0"/>
              </a:rPr>
              <a:t>và</a:t>
            </a:r>
            <a:r>
              <a:rPr lang="en-US" dirty="0">
                <a:latin typeface="Tahoma" pitchFamily="34" charset="0"/>
                <a:cs typeface="Tahoma" pitchFamily="34" charset="0"/>
              </a:rPr>
              <a:t> docs</a:t>
            </a:r>
          </a:p>
          <a:p>
            <a:pPr lvl="3">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Review		</a:t>
            </a:r>
            <a:r>
              <a:rPr lang="en-US" dirty="0" smtClean="0">
                <a:latin typeface="Tahoma" pitchFamily="34" charset="0"/>
                <a:cs typeface="Tahoma" pitchFamily="34" charset="0"/>
              </a:rPr>
              <a:t>: </a:t>
            </a:r>
            <a:r>
              <a:rPr lang="en-US" dirty="0" err="1">
                <a:latin typeface="Tahoma" pitchFamily="34" charset="0"/>
                <a:cs typeface="Tahoma" pitchFamily="34" charset="0"/>
              </a:rPr>
              <a:t>yêu</a:t>
            </a:r>
            <a:r>
              <a:rPr lang="en-US" dirty="0">
                <a:latin typeface="Tahoma" pitchFamily="34" charset="0"/>
                <a:cs typeface="Tahoma" pitchFamily="34" charset="0"/>
              </a:rPr>
              <a:t> </a:t>
            </a:r>
            <a:r>
              <a:rPr lang="en-US" dirty="0" err="1">
                <a:latin typeface="Tahoma" pitchFamily="34" charset="0"/>
                <a:cs typeface="Tahoma" pitchFamily="34" charset="0"/>
              </a:rPr>
              <a:t>cầu</a:t>
            </a:r>
            <a:r>
              <a:rPr lang="en-US" dirty="0">
                <a:latin typeface="Tahoma" pitchFamily="34" charset="0"/>
                <a:cs typeface="Tahoma" pitchFamily="34" charset="0"/>
              </a:rPr>
              <a:t> code </a:t>
            </a:r>
            <a:r>
              <a:rPr lang="en-US" dirty="0" smtClean="0">
                <a:latin typeface="Tahoma" pitchFamily="34" charset="0"/>
                <a:cs typeface="Tahoma" pitchFamily="34" charset="0"/>
              </a:rPr>
              <a:t>review</a:t>
            </a:r>
          </a:p>
          <a:p>
            <a:pPr lvl="3">
              <a:buFont typeface="Arial" pitchFamily="34" charset="0"/>
              <a:buChar char="•"/>
            </a:pPr>
            <a:endParaRPr lang="en-US" dirty="0">
              <a:latin typeface="Tahoma" pitchFamily="34" charset="0"/>
              <a:cs typeface="Tahoma" pitchFamily="34" charset="0"/>
            </a:endParaRPr>
          </a:p>
          <a:p>
            <a:pPr lvl="2">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Priority	</a:t>
            </a:r>
            <a:r>
              <a:rPr lang="en-US" dirty="0" smtClean="0">
                <a:latin typeface="Tahoma" pitchFamily="34" charset="0"/>
                <a:cs typeface="Tahoma" pitchFamily="34" charset="0"/>
              </a:rPr>
              <a:t>: 	</a:t>
            </a:r>
            <a:r>
              <a:rPr lang="en-US" dirty="0" err="1" smtClean="0">
                <a:latin typeface="Tahoma" pitchFamily="34" charset="0"/>
                <a:cs typeface="Tahoma" pitchFamily="34" charset="0"/>
              </a:rPr>
              <a:t>độ</a:t>
            </a:r>
            <a:r>
              <a:rPr lang="en-US" dirty="0" smtClean="0">
                <a:latin typeface="Tahoma" pitchFamily="34" charset="0"/>
                <a:cs typeface="Tahoma" pitchFamily="34" charset="0"/>
              </a:rPr>
              <a:t> </a:t>
            </a:r>
            <a:r>
              <a:rPr lang="en-US" dirty="0" err="1">
                <a:latin typeface="Tahoma" pitchFamily="34" charset="0"/>
                <a:cs typeface="Tahoma" pitchFamily="34" charset="0"/>
              </a:rPr>
              <a:t>ưu</a:t>
            </a:r>
            <a:r>
              <a:rPr lang="en-US" dirty="0">
                <a:latin typeface="Tahoma" pitchFamily="34" charset="0"/>
                <a:cs typeface="Tahoma" pitchFamily="34" charset="0"/>
              </a:rPr>
              <a:t> </a:t>
            </a:r>
            <a:r>
              <a:rPr lang="en-US" dirty="0" err="1">
                <a:latin typeface="Tahoma" pitchFamily="34" charset="0"/>
                <a:cs typeface="Tahoma" pitchFamily="34" charset="0"/>
              </a:rPr>
              <a:t>tiên</a:t>
            </a:r>
            <a:endParaRPr lang="en-US" dirty="0">
              <a:latin typeface="Tahoma" pitchFamily="34" charset="0"/>
              <a:cs typeface="Tahoma" pitchFamily="34" charset="0"/>
            </a:endParaRPr>
          </a:p>
          <a:p>
            <a:pPr lvl="3">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Critical	</a:t>
            </a:r>
            <a:r>
              <a:rPr lang="en-US" dirty="0" smtClean="0">
                <a:latin typeface="Tahoma" pitchFamily="34" charset="0"/>
                <a:cs typeface="Tahoma" pitchFamily="34" charset="0"/>
              </a:rPr>
              <a:t>: </a:t>
            </a:r>
            <a:r>
              <a:rPr lang="en-US" dirty="0" err="1">
                <a:latin typeface="Tahoma" pitchFamily="34" charset="0"/>
                <a:cs typeface="Tahoma" pitchFamily="34" charset="0"/>
              </a:rPr>
              <a:t>yêu</a:t>
            </a:r>
            <a:r>
              <a:rPr lang="en-US" dirty="0">
                <a:latin typeface="Tahoma" pitchFamily="34" charset="0"/>
                <a:cs typeface="Tahoma" pitchFamily="34" charset="0"/>
              </a:rPr>
              <a:t> </a:t>
            </a:r>
            <a:r>
              <a:rPr lang="en-US" dirty="0" err="1">
                <a:latin typeface="Tahoma" pitchFamily="34" charset="0"/>
                <a:cs typeface="Tahoma" pitchFamily="34" charset="0"/>
              </a:rPr>
              <a:t>cầu</a:t>
            </a:r>
            <a:r>
              <a:rPr lang="en-US" dirty="0">
                <a:latin typeface="Tahoma" pitchFamily="34" charset="0"/>
                <a:cs typeface="Tahoma" pitchFamily="34" charset="0"/>
              </a:rPr>
              <a:t> </a:t>
            </a:r>
            <a:r>
              <a:rPr lang="en-US" dirty="0" err="1">
                <a:latin typeface="Tahoma" pitchFamily="34" charset="0"/>
                <a:cs typeface="Tahoma" pitchFamily="34" charset="0"/>
              </a:rPr>
              <a:t>giải</a:t>
            </a:r>
            <a:r>
              <a:rPr lang="en-US" dirty="0">
                <a:latin typeface="Tahoma" pitchFamily="34" charset="0"/>
                <a:cs typeface="Tahoma" pitchFamily="34" charset="0"/>
              </a:rPr>
              <a:t> </a:t>
            </a:r>
            <a:r>
              <a:rPr lang="en-US" dirty="0" err="1">
                <a:latin typeface="Tahoma" pitchFamily="34" charset="0"/>
                <a:cs typeface="Tahoma" pitchFamily="34" charset="0"/>
              </a:rPr>
              <a:t>quyết</a:t>
            </a:r>
            <a:r>
              <a:rPr lang="en-US" dirty="0">
                <a:latin typeface="Tahoma" pitchFamily="34" charset="0"/>
                <a:cs typeface="Tahoma" pitchFamily="34" charset="0"/>
              </a:rPr>
              <a:t> </a:t>
            </a:r>
            <a:r>
              <a:rPr lang="en-US" dirty="0" err="1">
                <a:latin typeface="Tahoma" pitchFamily="34" charset="0"/>
                <a:cs typeface="Tahoma" pitchFamily="34" charset="0"/>
              </a:rPr>
              <a:t>trong</a:t>
            </a:r>
            <a:r>
              <a:rPr lang="en-US" dirty="0">
                <a:latin typeface="Tahoma" pitchFamily="34" charset="0"/>
                <a:cs typeface="Tahoma" pitchFamily="34" charset="0"/>
              </a:rPr>
              <a:t> </a:t>
            </a:r>
            <a:r>
              <a:rPr lang="en-US" dirty="0" err="1">
                <a:latin typeface="Tahoma" pitchFamily="34" charset="0"/>
                <a:cs typeface="Tahoma" pitchFamily="34" charset="0"/>
              </a:rPr>
              <a:t>đặc</a:t>
            </a:r>
            <a:r>
              <a:rPr lang="en-US" dirty="0">
                <a:latin typeface="Tahoma" pitchFamily="34" charset="0"/>
                <a:cs typeface="Tahoma" pitchFamily="34" charset="0"/>
              </a:rPr>
              <a:t> </a:t>
            </a:r>
            <a:r>
              <a:rPr lang="en-US" dirty="0" err="1">
                <a:latin typeface="Tahoma" pitchFamily="34" charset="0"/>
                <a:cs typeface="Tahoma" pitchFamily="34" charset="0"/>
              </a:rPr>
              <a:t>tả</a:t>
            </a:r>
            <a:r>
              <a:rPr lang="en-US" dirty="0">
                <a:latin typeface="Tahoma" pitchFamily="34" charset="0"/>
                <a:cs typeface="Tahoma" pitchFamily="34" charset="0"/>
              </a:rPr>
              <a:t> milestone</a:t>
            </a:r>
          </a:p>
          <a:p>
            <a:pPr lvl="3">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High	</a:t>
            </a:r>
            <a:r>
              <a:rPr lang="en-US" dirty="0" smtClean="0">
                <a:latin typeface="Tahoma" pitchFamily="34" charset="0"/>
                <a:cs typeface="Tahoma" pitchFamily="34" charset="0"/>
              </a:rPr>
              <a:t>: </a:t>
            </a:r>
            <a:r>
              <a:rPr lang="en-US" dirty="0" err="1">
                <a:latin typeface="Tahoma" pitchFamily="34" charset="0"/>
                <a:cs typeface="Tahoma" pitchFamily="34" charset="0"/>
              </a:rPr>
              <a:t>cần</a:t>
            </a:r>
            <a:r>
              <a:rPr lang="en-US" dirty="0">
                <a:latin typeface="Tahoma" pitchFamily="34" charset="0"/>
                <a:cs typeface="Tahoma" pitchFamily="34" charset="0"/>
              </a:rPr>
              <a:t> </a:t>
            </a:r>
            <a:r>
              <a:rPr lang="en-US" dirty="0" err="1">
                <a:latin typeface="Tahoma" pitchFamily="34" charset="0"/>
                <a:cs typeface="Tahoma" pitchFamily="34" charset="0"/>
              </a:rPr>
              <a:t>giải</a:t>
            </a:r>
            <a:r>
              <a:rPr lang="en-US" dirty="0">
                <a:latin typeface="Tahoma" pitchFamily="34" charset="0"/>
                <a:cs typeface="Tahoma" pitchFamily="34" charset="0"/>
              </a:rPr>
              <a:t> </a:t>
            </a:r>
            <a:r>
              <a:rPr lang="en-US" dirty="0" err="1">
                <a:latin typeface="Tahoma" pitchFamily="34" charset="0"/>
                <a:cs typeface="Tahoma" pitchFamily="34" charset="0"/>
              </a:rPr>
              <a:t>quyết</a:t>
            </a:r>
            <a:r>
              <a:rPr lang="en-US" dirty="0">
                <a:latin typeface="Tahoma" pitchFamily="34" charset="0"/>
                <a:cs typeface="Tahoma" pitchFamily="34" charset="0"/>
              </a:rPr>
              <a:t> </a:t>
            </a:r>
            <a:r>
              <a:rPr lang="en-US" dirty="0" err="1">
                <a:latin typeface="Tahoma" pitchFamily="34" charset="0"/>
                <a:cs typeface="Tahoma" pitchFamily="34" charset="0"/>
              </a:rPr>
              <a:t>trong</a:t>
            </a:r>
            <a:r>
              <a:rPr lang="en-US" dirty="0">
                <a:latin typeface="Tahoma" pitchFamily="34" charset="0"/>
                <a:cs typeface="Tahoma" pitchFamily="34" charset="0"/>
              </a:rPr>
              <a:t> </a:t>
            </a:r>
            <a:r>
              <a:rPr lang="en-US" dirty="0" err="1">
                <a:latin typeface="Tahoma" pitchFamily="34" charset="0"/>
                <a:cs typeface="Tahoma" pitchFamily="34" charset="0"/>
              </a:rPr>
              <a:t>đặc</a:t>
            </a:r>
            <a:r>
              <a:rPr lang="en-US" dirty="0">
                <a:latin typeface="Tahoma" pitchFamily="34" charset="0"/>
                <a:cs typeface="Tahoma" pitchFamily="34" charset="0"/>
              </a:rPr>
              <a:t> </a:t>
            </a:r>
            <a:r>
              <a:rPr lang="en-US" dirty="0" err="1">
                <a:latin typeface="Tahoma" pitchFamily="34" charset="0"/>
                <a:cs typeface="Tahoma" pitchFamily="34" charset="0"/>
              </a:rPr>
              <a:t>tả</a:t>
            </a:r>
            <a:r>
              <a:rPr lang="en-US" dirty="0">
                <a:latin typeface="Tahoma" pitchFamily="34" charset="0"/>
                <a:cs typeface="Tahoma" pitchFamily="34" charset="0"/>
              </a:rPr>
              <a:t> milestone</a:t>
            </a:r>
          </a:p>
          <a:p>
            <a:pPr lvl="3">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Medium	</a:t>
            </a:r>
            <a:r>
              <a:rPr lang="en-US" dirty="0" smtClean="0">
                <a:latin typeface="Tahoma" pitchFamily="34" charset="0"/>
                <a:cs typeface="Tahoma" pitchFamily="34" charset="0"/>
              </a:rPr>
              <a:t>: </a:t>
            </a:r>
            <a:r>
              <a:rPr lang="en-US" dirty="0" err="1" smtClean="0">
                <a:latin typeface="Tahoma" pitchFamily="34" charset="0"/>
                <a:cs typeface="Tahoma" pitchFamily="34" charset="0"/>
              </a:rPr>
              <a:t>nên</a:t>
            </a:r>
            <a:r>
              <a:rPr lang="en-US" dirty="0" smtClean="0">
                <a:latin typeface="Tahoma" pitchFamily="34" charset="0"/>
                <a:cs typeface="Tahoma" pitchFamily="34" charset="0"/>
              </a:rPr>
              <a:t> </a:t>
            </a:r>
            <a:r>
              <a:rPr lang="en-US" dirty="0" err="1" smtClean="0">
                <a:latin typeface="Tahoma" pitchFamily="34" charset="0"/>
                <a:cs typeface="Tahoma" pitchFamily="34" charset="0"/>
              </a:rPr>
              <a:t>giải</a:t>
            </a:r>
            <a:r>
              <a:rPr lang="en-US" dirty="0" smtClean="0">
                <a:latin typeface="Tahoma" pitchFamily="34" charset="0"/>
                <a:cs typeface="Tahoma" pitchFamily="34" charset="0"/>
              </a:rPr>
              <a:t> </a:t>
            </a:r>
            <a:r>
              <a:rPr lang="en-US" dirty="0" err="1" smtClean="0">
                <a:latin typeface="Tahoma" pitchFamily="34" charset="0"/>
                <a:cs typeface="Tahoma" pitchFamily="34" charset="0"/>
              </a:rPr>
              <a:t>quyết</a:t>
            </a:r>
            <a:r>
              <a:rPr lang="en-US" dirty="0" smtClean="0">
                <a:latin typeface="Tahoma" pitchFamily="34" charset="0"/>
                <a:cs typeface="Tahoma" pitchFamily="34" charset="0"/>
              </a:rPr>
              <a:t> </a:t>
            </a:r>
            <a:r>
              <a:rPr lang="en-US" dirty="0" err="1" smtClean="0">
                <a:latin typeface="Tahoma" pitchFamily="34" charset="0"/>
                <a:cs typeface="Tahoma" pitchFamily="34" charset="0"/>
              </a:rPr>
              <a:t>trong</a:t>
            </a:r>
            <a:r>
              <a:rPr lang="en-US" dirty="0" smtClean="0">
                <a:latin typeface="Tahoma" pitchFamily="34" charset="0"/>
                <a:cs typeface="Tahoma" pitchFamily="34" charset="0"/>
              </a:rPr>
              <a:t> </a:t>
            </a:r>
            <a:r>
              <a:rPr lang="en-US" dirty="0" err="1" smtClean="0">
                <a:latin typeface="Tahoma" pitchFamily="34" charset="0"/>
                <a:cs typeface="Tahoma" pitchFamily="34" charset="0"/>
              </a:rPr>
              <a:t>đặc</a:t>
            </a:r>
            <a:r>
              <a:rPr lang="en-US" dirty="0" smtClean="0">
                <a:latin typeface="Tahoma" pitchFamily="34" charset="0"/>
                <a:cs typeface="Tahoma" pitchFamily="34" charset="0"/>
              </a:rPr>
              <a:t> </a:t>
            </a:r>
            <a:r>
              <a:rPr lang="en-US" dirty="0" err="1" smtClean="0">
                <a:latin typeface="Tahoma" pitchFamily="34" charset="0"/>
                <a:cs typeface="Tahoma" pitchFamily="34" charset="0"/>
              </a:rPr>
              <a:t>tả</a:t>
            </a:r>
            <a:r>
              <a:rPr lang="en-US" dirty="0" smtClean="0">
                <a:latin typeface="Tahoma" pitchFamily="34" charset="0"/>
                <a:cs typeface="Tahoma" pitchFamily="34" charset="0"/>
              </a:rPr>
              <a:t> milestone</a:t>
            </a:r>
            <a:endParaRPr lang="en-US" b="1" dirty="0">
              <a:solidFill>
                <a:srgbClr val="C00000"/>
              </a:solidFill>
              <a:latin typeface="Tahoma" pitchFamily="34" charset="0"/>
              <a:cs typeface="Tahoma" pitchFamily="34" charset="0"/>
            </a:endParaRPr>
          </a:p>
          <a:p>
            <a:pPr lvl="3">
              <a:buFont typeface="Arial" pitchFamily="34" charset="0"/>
              <a:buChar char="•"/>
            </a:pPr>
            <a:r>
              <a:rPr lang="en-US" dirty="0" smtClean="0">
                <a:latin typeface="Tahoma" pitchFamily="34" charset="0"/>
                <a:cs typeface="Tahoma" pitchFamily="34" charset="0"/>
              </a:rPr>
              <a:t>  </a:t>
            </a:r>
            <a:r>
              <a:rPr lang="en-US" b="1" dirty="0" smtClean="0">
                <a:solidFill>
                  <a:srgbClr val="C00000"/>
                </a:solidFill>
                <a:latin typeface="Tahoma" pitchFamily="34" charset="0"/>
                <a:cs typeface="Tahoma" pitchFamily="34" charset="0"/>
              </a:rPr>
              <a:t>Low	</a:t>
            </a:r>
            <a:r>
              <a:rPr lang="en-US" dirty="0" smtClean="0">
                <a:latin typeface="Tahoma" pitchFamily="34" charset="0"/>
                <a:cs typeface="Tahoma" pitchFamily="34" charset="0"/>
              </a:rPr>
              <a:t>: </a:t>
            </a:r>
            <a:r>
              <a:rPr lang="en-US" dirty="0" err="1">
                <a:latin typeface="Tahoma" pitchFamily="34" charset="0"/>
                <a:cs typeface="Tahoma" pitchFamily="34" charset="0"/>
              </a:rPr>
              <a:t>có</a:t>
            </a:r>
            <a:r>
              <a:rPr lang="en-US" dirty="0">
                <a:latin typeface="Tahoma" pitchFamily="34" charset="0"/>
                <a:cs typeface="Tahoma" pitchFamily="34" charset="0"/>
              </a:rPr>
              <a:t> </a:t>
            </a:r>
            <a:r>
              <a:rPr lang="en-US" dirty="0" err="1">
                <a:latin typeface="Tahoma" pitchFamily="34" charset="0"/>
                <a:cs typeface="Tahoma" pitchFamily="34" charset="0"/>
              </a:rPr>
              <a:t>thể</a:t>
            </a:r>
            <a:r>
              <a:rPr lang="en-US" dirty="0">
                <a:latin typeface="Tahoma" pitchFamily="34" charset="0"/>
                <a:cs typeface="Tahoma" pitchFamily="34" charset="0"/>
              </a:rPr>
              <a:t> </a:t>
            </a:r>
            <a:r>
              <a:rPr lang="en-US" dirty="0" err="1">
                <a:latin typeface="Tahoma" pitchFamily="34" charset="0"/>
                <a:cs typeface="Tahoma" pitchFamily="34" charset="0"/>
              </a:rPr>
              <a:t>dời</a:t>
            </a:r>
            <a:r>
              <a:rPr lang="en-US" dirty="0">
                <a:latin typeface="Tahoma" pitchFamily="34" charset="0"/>
                <a:cs typeface="Tahoma" pitchFamily="34" charset="0"/>
              </a:rPr>
              <a:t> </a:t>
            </a:r>
            <a:r>
              <a:rPr lang="en-US" dirty="0" err="1">
                <a:latin typeface="Tahoma" pitchFamily="34" charset="0"/>
                <a:cs typeface="Tahoma" pitchFamily="34" charset="0"/>
              </a:rPr>
              <a:t>đến</a:t>
            </a:r>
            <a:r>
              <a:rPr lang="en-US" dirty="0">
                <a:latin typeface="Tahoma" pitchFamily="34" charset="0"/>
                <a:cs typeface="Tahoma" pitchFamily="34" charset="0"/>
              </a:rPr>
              <a:t> </a:t>
            </a:r>
            <a:r>
              <a:rPr lang="en-US" dirty="0" err="1">
                <a:latin typeface="Tahoma" pitchFamily="34" charset="0"/>
                <a:cs typeface="Tahoma" pitchFamily="34" charset="0"/>
              </a:rPr>
              <a:t>sau</a:t>
            </a:r>
            <a:r>
              <a:rPr lang="en-US" dirty="0">
                <a:latin typeface="Tahoma" pitchFamily="34" charset="0"/>
                <a:cs typeface="Tahoma" pitchFamily="34" charset="0"/>
              </a:rPr>
              <a:t> milestone</a:t>
            </a:r>
          </a:p>
          <a:p>
            <a:pPr>
              <a:buFont typeface="Arial" pitchFamily="34" charset="0"/>
              <a:buChar char="•"/>
            </a:pPr>
            <a:r>
              <a:rPr lang="en-US" dirty="0">
                <a:latin typeface="Tahoma" pitchFamily="34" charset="0"/>
                <a:cs typeface="Tahoma" pitchFamily="34" charset="0"/>
              </a:rPr>
              <a:t> </a:t>
            </a: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143000"/>
            <a:ext cx="8534400" cy="4801314"/>
          </a:xfrm>
          <a:prstGeom prst="rect">
            <a:avLst/>
          </a:prstGeom>
          <a:noFill/>
        </p:spPr>
        <p:txBody>
          <a:bodyPr wrap="square" rtlCol="0">
            <a:spAutoFit/>
          </a:bodyPr>
          <a:lstStyle/>
          <a:p>
            <a:r>
              <a:rPr lang="en-US" dirty="0" err="1" smtClean="0">
                <a:latin typeface="Tahoma" pitchFamily="34" charset="0"/>
                <a:cs typeface="Tahoma" pitchFamily="34" charset="0"/>
              </a:rPr>
              <a:t>Mặc</a:t>
            </a:r>
            <a:r>
              <a:rPr lang="en-US" dirty="0" smtClean="0">
                <a:latin typeface="Tahoma" pitchFamily="34" charset="0"/>
                <a:cs typeface="Tahoma" pitchFamily="34" charset="0"/>
              </a:rPr>
              <a:t> </a:t>
            </a:r>
            <a:r>
              <a:rPr lang="en-US" dirty="0" err="1" smtClean="0">
                <a:latin typeface="Tahoma" pitchFamily="34" charset="0"/>
                <a:cs typeface="Tahoma" pitchFamily="34" charset="0"/>
              </a:rPr>
              <a:t>định</a:t>
            </a:r>
            <a:r>
              <a:rPr lang="en-US" dirty="0" smtClean="0">
                <a:latin typeface="Tahoma" pitchFamily="34" charset="0"/>
                <a:cs typeface="Tahoma" pitchFamily="34" charset="0"/>
              </a:rPr>
              <a:t> Issue </a:t>
            </a:r>
            <a:r>
              <a:rPr lang="en-US" dirty="0" err="1" smtClean="0">
                <a:latin typeface="Tahoma" pitchFamily="34" charset="0"/>
                <a:cs typeface="Tahoma" pitchFamily="34" charset="0"/>
              </a:rPr>
              <a:t>cho</a:t>
            </a:r>
            <a:r>
              <a:rPr lang="en-US" dirty="0" smtClean="0">
                <a:latin typeface="Tahoma" pitchFamily="34" charset="0"/>
                <a:cs typeface="Tahoma" pitchFamily="34" charset="0"/>
              </a:rPr>
              <a:t> </a:t>
            </a:r>
            <a:r>
              <a:rPr lang="en-US" dirty="0" err="1" smtClean="0">
                <a:latin typeface="Tahoma" pitchFamily="34" charset="0"/>
                <a:cs typeface="Tahoma" pitchFamily="34" charset="0"/>
              </a:rPr>
              <a:t>các</a:t>
            </a:r>
            <a:r>
              <a:rPr lang="en-US" dirty="0" smtClean="0">
                <a:latin typeface="Tahoma" pitchFamily="34" charset="0"/>
                <a:cs typeface="Tahoma" pitchFamily="34" charset="0"/>
              </a:rPr>
              <a:t> templates </a:t>
            </a:r>
            <a:r>
              <a:rPr lang="en-US" dirty="0" err="1" smtClean="0">
                <a:latin typeface="Tahoma" pitchFamily="34" charset="0"/>
                <a:cs typeface="Tahoma" pitchFamily="34" charset="0"/>
              </a:rPr>
              <a:t>là</a:t>
            </a:r>
            <a:endParaRPr lang="en-US" dirty="0" smtClean="0">
              <a:latin typeface="Tahoma" pitchFamily="34" charset="0"/>
              <a:cs typeface="Tahoma" pitchFamily="34" charset="0"/>
            </a:endParaRPr>
          </a:p>
          <a:p>
            <a:pPr>
              <a:buFont typeface="Wingdings" pitchFamily="2" charset="2"/>
              <a:buChar char="Ø"/>
            </a:pPr>
            <a:r>
              <a:rPr lang="en-US" b="1" dirty="0" smtClean="0">
                <a:latin typeface="Tahoma" pitchFamily="34" charset="0"/>
                <a:cs typeface="Tahoma" pitchFamily="34" charset="0"/>
              </a:rPr>
              <a:t>Defect report from user </a:t>
            </a:r>
            <a:r>
              <a:rPr lang="en-US" dirty="0" smtClean="0">
                <a:latin typeface="Tahoma" pitchFamily="34" charset="0"/>
                <a:cs typeface="Tahoma" pitchFamily="34" charset="0"/>
              </a:rPr>
              <a:t>(</a:t>
            </a:r>
            <a:r>
              <a:rPr lang="en-US" dirty="0" err="1" smtClean="0">
                <a:latin typeface="Tahoma" pitchFamily="34" charset="0"/>
                <a:cs typeface="Tahoma" pitchFamily="34" charset="0"/>
              </a:rPr>
              <a:t>Mặc</a:t>
            </a:r>
            <a:r>
              <a:rPr lang="en-US" dirty="0" smtClean="0">
                <a:latin typeface="Tahoma" pitchFamily="34" charset="0"/>
                <a:cs typeface="Tahoma" pitchFamily="34" charset="0"/>
              </a:rPr>
              <a:t> </a:t>
            </a:r>
            <a:r>
              <a:rPr lang="en-US" dirty="0" err="1" smtClean="0">
                <a:latin typeface="Tahoma" pitchFamily="34" charset="0"/>
                <a:cs typeface="Tahoma" pitchFamily="34" charset="0"/>
              </a:rPr>
              <a:t>định</a:t>
            </a:r>
            <a:r>
              <a:rPr lang="en-US" dirty="0" smtClean="0">
                <a:latin typeface="Tahoma" pitchFamily="34" charset="0"/>
                <a:cs typeface="Tahoma" pitchFamily="34" charset="0"/>
              </a:rPr>
              <a:t> </a:t>
            </a:r>
            <a:r>
              <a:rPr lang="en-US" dirty="0" err="1" smtClean="0">
                <a:latin typeface="Tahoma" pitchFamily="34" charset="0"/>
                <a:cs typeface="Tahoma" pitchFamily="34" charset="0"/>
              </a:rPr>
              <a:t>cho</a:t>
            </a:r>
            <a:r>
              <a:rPr lang="en-US" dirty="0" smtClean="0">
                <a:latin typeface="Tahoma" pitchFamily="34" charset="0"/>
                <a:cs typeface="Tahoma" pitchFamily="34" charset="0"/>
              </a:rPr>
              <a:t> </a:t>
            </a:r>
            <a:r>
              <a:rPr lang="en-US" dirty="0" err="1" smtClean="0">
                <a:latin typeface="Tahoma" pitchFamily="34" charset="0"/>
                <a:cs typeface="Tahoma" pitchFamily="34" charset="0"/>
              </a:rPr>
              <a:t>người</a:t>
            </a:r>
            <a:r>
              <a:rPr lang="en-US" dirty="0" smtClean="0">
                <a:latin typeface="Tahoma" pitchFamily="34" charset="0"/>
                <a:cs typeface="Tahoma" pitchFamily="34" charset="0"/>
              </a:rPr>
              <a:t> </a:t>
            </a:r>
            <a:r>
              <a:rPr lang="en-US" dirty="0" err="1" smtClean="0">
                <a:latin typeface="Tahoma" pitchFamily="34" charset="0"/>
                <a:cs typeface="Tahoma" pitchFamily="34" charset="0"/>
              </a:rPr>
              <a:t>dùng</a:t>
            </a:r>
            <a:r>
              <a:rPr lang="en-US" dirty="0" smtClean="0">
                <a:latin typeface="Tahoma" pitchFamily="34" charset="0"/>
                <a:cs typeface="Tahoma" pitchFamily="34" charset="0"/>
              </a:rPr>
              <a:t>)</a:t>
            </a:r>
          </a:p>
          <a:p>
            <a:r>
              <a:rPr lang="en-US" dirty="0" smtClean="0">
                <a:latin typeface="Tahoma" pitchFamily="34" charset="0"/>
                <a:cs typeface="Tahoma" pitchFamily="34" charset="0"/>
              </a:rPr>
              <a:t>Status : New </a:t>
            </a:r>
          </a:p>
          <a:p>
            <a:r>
              <a:rPr lang="en-US" dirty="0" smtClean="0">
                <a:latin typeface="Tahoma" pitchFamily="34" charset="0"/>
                <a:cs typeface="Tahoma" pitchFamily="34" charset="0"/>
              </a:rPr>
              <a:t>Labels: Type-Defect  </a:t>
            </a:r>
            <a:r>
              <a:rPr lang="en-US" dirty="0" err="1" smtClean="0">
                <a:latin typeface="Tahoma" pitchFamily="34" charset="0"/>
                <a:cs typeface="Tahoma" pitchFamily="34" charset="0"/>
              </a:rPr>
              <a:t>và</a:t>
            </a:r>
            <a:r>
              <a:rPr lang="en-US" dirty="0" smtClean="0">
                <a:latin typeface="Tahoma" pitchFamily="34" charset="0"/>
                <a:cs typeface="Tahoma" pitchFamily="34" charset="0"/>
              </a:rPr>
              <a:t> Priority-Medium </a:t>
            </a:r>
          </a:p>
          <a:p>
            <a:endParaRPr lang="en-US" dirty="0" smtClean="0">
              <a:latin typeface="Tahoma" pitchFamily="34" charset="0"/>
              <a:cs typeface="Tahoma" pitchFamily="34" charset="0"/>
            </a:endParaRPr>
          </a:p>
          <a:p>
            <a:pPr>
              <a:buFont typeface="Wingdings" pitchFamily="2" charset="2"/>
              <a:buChar char="Ø"/>
            </a:pPr>
            <a:r>
              <a:rPr lang="en-US" b="1" dirty="0" smtClean="0">
                <a:latin typeface="Tahoma" pitchFamily="34" charset="0"/>
                <a:cs typeface="Tahoma" pitchFamily="34" charset="0"/>
              </a:rPr>
              <a:t>Defect Report from Developer</a:t>
            </a:r>
            <a:r>
              <a:rPr lang="en-US" dirty="0" smtClean="0">
                <a:latin typeface="Tahoma" pitchFamily="34" charset="0"/>
                <a:cs typeface="Tahoma" pitchFamily="34" charset="0"/>
              </a:rPr>
              <a:t>: (Templates </a:t>
            </a:r>
            <a:r>
              <a:rPr lang="en-US" dirty="0" err="1" smtClean="0">
                <a:latin typeface="Tahoma" pitchFamily="34" charset="0"/>
                <a:cs typeface="Tahoma" pitchFamily="34" charset="0"/>
              </a:rPr>
              <a:t>chỉ</a:t>
            </a:r>
            <a:r>
              <a:rPr lang="en-US" dirty="0" smtClean="0">
                <a:latin typeface="Tahoma" pitchFamily="34" charset="0"/>
                <a:cs typeface="Tahoma" pitchFamily="34" charset="0"/>
              </a:rPr>
              <a:t> </a:t>
            </a:r>
            <a:r>
              <a:rPr lang="en-US" dirty="0" err="1" smtClean="0">
                <a:latin typeface="Tahoma" pitchFamily="34" charset="0"/>
                <a:cs typeface="Tahoma" pitchFamily="34" charset="0"/>
              </a:rPr>
              <a:t>dành</a:t>
            </a:r>
            <a:r>
              <a:rPr lang="en-US" dirty="0" smtClean="0">
                <a:latin typeface="Tahoma" pitchFamily="34" charset="0"/>
                <a:cs typeface="Tahoma" pitchFamily="34" charset="0"/>
              </a:rPr>
              <a:t> </a:t>
            </a:r>
            <a:r>
              <a:rPr lang="en-US" dirty="0" err="1" smtClean="0">
                <a:latin typeface="Tahoma" pitchFamily="34" charset="0"/>
                <a:cs typeface="Tahoma" pitchFamily="34" charset="0"/>
              </a:rPr>
              <a:t>cho</a:t>
            </a:r>
            <a:r>
              <a:rPr lang="en-US" dirty="0" smtClean="0">
                <a:latin typeface="Tahoma" pitchFamily="34" charset="0"/>
                <a:cs typeface="Tahoma" pitchFamily="34" charset="0"/>
              </a:rPr>
              <a:t> </a:t>
            </a:r>
            <a:r>
              <a:rPr lang="en-US" dirty="0" err="1" smtClean="0">
                <a:latin typeface="Tahoma" pitchFamily="34" charset="0"/>
                <a:cs typeface="Tahoma" pitchFamily="34" charset="0"/>
              </a:rPr>
              <a:t>các</a:t>
            </a:r>
            <a:r>
              <a:rPr lang="en-US" dirty="0" smtClean="0">
                <a:latin typeface="Tahoma" pitchFamily="34" charset="0"/>
                <a:cs typeface="Tahoma" pitchFamily="34" charset="0"/>
              </a:rPr>
              <a:t> </a:t>
            </a:r>
            <a:r>
              <a:rPr lang="en-US" dirty="0" err="1" smtClean="0">
                <a:latin typeface="Tahoma" pitchFamily="34" charset="0"/>
                <a:cs typeface="Tahoma" pitchFamily="34" charset="0"/>
              </a:rPr>
              <a:t>thành</a:t>
            </a:r>
            <a:r>
              <a:rPr lang="en-US" dirty="0" smtClean="0">
                <a:latin typeface="Tahoma" pitchFamily="34" charset="0"/>
                <a:cs typeface="Tahoma" pitchFamily="34" charset="0"/>
              </a:rPr>
              <a:t> </a:t>
            </a:r>
            <a:r>
              <a:rPr lang="en-US" dirty="0" err="1" smtClean="0">
                <a:latin typeface="Tahoma" pitchFamily="34" charset="0"/>
                <a:cs typeface="Tahoma" pitchFamily="34" charset="0"/>
              </a:rPr>
              <a:t>viên</a:t>
            </a:r>
            <a:r>
              <a:rPr lang="en-US" dirty="0" smtClean="0">
                <a:latin typeface="Tahoma" pitchFamily="34" charset="0"/>
                <a:cs typeface="Tahoma" pitchFamily="34" charset="0"/>
              </a:rPr>
              <a:t> </a:t>
            </a:r>
            <a:r>
              <a:rPr lang="en-US" dirty="0" err="1" smtClean="0">
                <a:latin typeface="Tahoma" pitchFamily="34" charset="0"/>
                <a:cs typeface="Tahoma" pitchFamily="34" charset="0"/>
              </a:rPr>
              <a:t>của</a:t>
            </a:r>
            <a:r>
              <a:rPr lang="en-US" dirty="0" smtClean="0">
                <a:latin typeface="Tahoma" pitchFamily="34" charset="0"/>
                <a:cs typeface="Tahoma" pitchFamily="34" charset="0"/>
              </a:rPr>
              <a:t> Project) </a:t>
            </a:r>
          </a:p>
          <a:p>
            <a:r>
              <a:rPr lang="en-US" dirty="0" smtClean="0">
                <a:latin typeface="Tahoma" pitchFamily="34" charset="0"/>
                <a:cs typeface="Tahoma" pitchFamily="34" charset="0"/>
              </a:rPr>
              <a:t>Status: Accepted </a:t>
            </a:r>
          </a:p>
          <a:p>
            <a:r>
              <a:rPr lang="en-US" dirty="0" smtClean="0">
                <a:latin typeface="Tahoma" pitchFamily="34" charset="0"/>
                <a:cs typeface="Tahoma" pitchFamily="34" charset="0"/>
              </a:rPr>
              <a:t>Labels: Type-Defect  </a:t>
            </a:r>
            <a:r>
              <a:rPr lang="en-US" dirty="0" err="1" smtClean="0">
                <a:latin typeface="Tahoma" pitchFamily="34" charset="0"/>
                <a:cs typeface="Tahoma" pitchFamily="34" charset="0"/>
              </a:rPr>
              <a:t>và</a:t>
            </a:r>
            <a:r>
              <a:rPr lang="en-US" dirty="0" smtClean="0">
                <a:latin typeface="Tahoma" pitchFamily="34" charset="0"/>
                <a:cs typeface="Tahoma" pitchFamily="34" charset="0"/>
              </a:rPr>
              <a:t> Priority-Medium </a:t>
            </a:r>
          </a:p>
          <a:p>
            <a:pPr>
              <a:buFont typeface="Wingdings" pitchFamily="2" charset="2"/>
              <a:buChar char="Ø"/>
            </a:pPr>
            <a:endParaRPr lang="en-US" dirty="0" smtClean="0">
              <a:latin typeface="Tahoma" pitchFamily="34" charset="0"/>
              <a:cs typeface="Tahoma" pitchFamily="34" charset="0"/>
            </a:endParaRPr>
          </a:p>
          <a:p>
            <a:pPr>
              <a:buFont typeface="Wingdings" pitchFamily="2" charset="2"/>
              <a:buChar char="Ø"/>
            </a:pPr>
            <a:r>
              <a:rPr lang="en-US" b="1" dirty="0" smtClean="0">
                <a:latin typeface="Tahoma" pitchFamily="34" charset="0"/>
                <a:cs typeface="Tahoma" pitchFamily="34" charset="0"/>
              </a:rPr>
              <a:t>Reviews Request: </a:t>
            </a:r>
            <a:r>
              <a:rPr lang="en-US" dirty="0">
                <a:latin typeface="Tahoma" pitchFamily="34" charset="0"/>
                <a:cs typeface="Tahoma" pitchFamily="34" charset="0"/>
              </a:rPr>
              <a:t> </a:t>
            </a:r>
            <a:r>
              <a:rPr lang="en-US" dirty="0" smtClean="0">
                <a:latin typeface="Tahoma" pitchFamily="34" charset="0"/>
                <a:cs typeface="Tahoma" pitchFamily="34" charset="0"/>
              </a:rPr>
              <a:t>(</a:t>
            </a:r>
            <a:r>
              <a:rPr lang="en-US" dirty="0" err="1" smtClean="0">
                <a:latin typeface="Tahoma" pitchFamily="34" charset="0"/>
                <a:cs typeface="Tahoma" pitchFamily="34" charset="0"/>
              </a:rPr>
              <a:t>dành</a:t>
            </a:r>
            <a:r>
              <a:rPr lang="en-US" dirty="0" smtClean="0">
                <a:latin typeface="Tahoma" pitchFamily="34" charset="0"/>
                <a:cs typeface="Tahoma" pitchFamily="34" charset="0"/>
              </a:rPr>
              <a:t> </a:t>
            </a:r>
            <a:r>
              <a:rPr lang="en-US" dirty="0" err="1" smtClean="0">
                <a:latin typeface="Tahoma" pitchFamily="34" charset="0"/>
                <a:cs typeface="Tahoma" pitchFamily="34" charset="0"/>
              </a:rPr>
              <a:t>cho</a:t>
            </a:r>
            <a:r>
              <a:rPr lang="en-US" dirty="0" smtClean="0">
                <a:latin typeface="Tahoma" pitchFamily="34" charset="0"/>
                <a:cs typeface="Tahoma" pitchFamily="34" charset="0"/>
              </a:rPr>
              <a:t> </a:t>
            </a:r>
            <a:r>
              <a:rPr lang="en-US" dirty="0" err="1" smtClean="0">
                <a:latin typeface="Tahoma" pitchFamily="34" charset="0"/>
                <a:cs typeface="Tahoma" pitchFamily="34" charset="0"/>
              </a:rPr>
              <a:t>các</a:t>
            </a:r>
            <a:r>
              <a:rPr lang="en-US" dirty="0" smtClean="0">
                <a:latin typeface="Tahoma" pitchFamily="34" charset="0"/>
                <a:cs typeface="Tahoma" pitchFamily="34" charset="0"/>
              </a:rPr>
              <a:t> </a:t>
            </a:r>
            <a:r>
              <a:rPr lang="en-US" dirty="0" err="1" smtClean="0">
                <a:latin typeface="Tahoma" pitchFamily="34" charset="0"/>
                <a:cs typeface="Tahoma" pitchFamily="34" charset="0"/>
              </a:rPr>
              <a:t>thành</a:t>
            </a:r>
            <a:r>
              <a:rPr lang="en-US" dirty="0" smtClean="0">
                <a:latin typeface="Tahoma" pitchFamily="34" charset="0"/>
                <a:cs typeface="Tahoma" pitchFamily="34" charset="0"/>
              </a:rPr>
              <a:t> </a:t>
            </a:r>
            <a:r>
              <a:rPr lang="en-US" dirty="0" err="1" smtClean="0">
                <a:latin typeface="Tahoma" pitchFamily="34" charset="0"/>
                <a:cs typeface="Tahoma" pitchFamily="34" charset="0"/>
              </a:rPr>
              <a:t>viên</a:t>
            </a:r>
            <a:r>
              <a:rPr lang="en-US" dirty="0" smtClean="0">
                <a:latin typeface="Tahoma" pitchFamily="34" charset="0"/>
                <a:cs typeface="Tahoma" pitchFamily="34" charset="0"/>
              </a:rPr>
              <a:t> </a:t>
            </a:r>
            <a:r>
              <a:rPr lang="en-US" dirty="0" err="1" smtClean="0">
                <a:latin typeface="Tahoma" pitchFamily="34" charset="0"/>
                <a:cs typeface="Tahoma" pitchFamily="34" charset="0"/>
              </a:rPr>
              <a:t>thuộc</a:t>
            </a:r>
            <a:r>
              <a:rPr lang="en-US" dirty="0" smtClean="0">
                <a:latin typeface="Tahoma" pitchFamily="34" charset="0"/>
                <a:cs typeface="Tahoma" pitchFamily="34" charset="0"/>
              </a:rPr>
              <a:t> </a:t>
            </a:r>
            <a:r>
              <a:rPr lang="en-US" dirty="0" err="1" smtClean="0">
                <a:latin typeface="Tahoma" pitchFamily="34" charset="0"/>
                <a:cs typeface="Tahoma" pitchFamily="34" charset="0"/>
              </a:rPr>
              <a:t>các</a:t>
            </a:r>
            <a:r>
              <a:rPr lang="en-US" dirty="0" smtClean="0">
                <a:latin typeface="Tahoma" pitchFamily="34" charset="0"/>
                <a:cs typeface="Tahoma" pitchFamily="34" charset="0"/>
              </a:rPr>
              <a:t> </a:t>
            </a:r>
            <a:r>
              <a:rPr lang="en-US" dirty="0" err="1" smtClean="0">
                <a:latin typeface="Tahoma" pitchFamily="34" charset="0"/>
                <a:cs typeface="Tahoma" pitchFamily="34" charset="0"/>
              </a:rPr>
              <a:t>branchs</a:t>
            </a:r>
            <a:r>
              <a:rPr lang="en-US" dirty="0" smtClean="0">
                <a:latin typeface="Tahoma" pitchFamily="34" charset="0"/>
                <a:cs typeface="Tahoma" pitchFamily="34" charset="0"/>
              </a:rPr>
              <a:t> </a:t>
            </a:r>
            <a:r>
              <a:rPr lang="en-US" dirty="0" err="1" smtClean="0">
                <a:latin typeface="Tahoma" pitchFamily="34" charset="0"/>
                <a:cs typeface="Tahoma" pitchFamily="34" charset="0"/>
              </a:rPr>
              <a:t>của</a:t>
            </a:r>
            <a:r>
              <a:rPr lang="en-US" dirty="0" smtClean="0">
                <a:latin typeface="Tahoma" pitchFamily="34" charset="0"/>
                <a:cs typeface="Tahoma" pitchFamily="34" charset="0"/>
              </a:rPr>
              <a:t> project </a:t>
            </a:r>
            <a:r>
              <a:rPr lang="en-US" dirty="0" err="1" smtClean="0">
                <a:latin typeface="Tahoma" pitchFamily="34" charset="0"/>
                <a:cs typeface="Tahoma" pitchFamily="34" charset="0"/>
              </a:rPr>
              <a:t>gửi</a:t>
            </a:r>
            <a:r>
              <a:rPr lang="en-US" dirty="0" smtClean="0">
                <a:latin typeface="Tahoma" pitchFamily="34" charset="0"/>
                <a:cs typeface="Tahoma" pitchFamily="34" charset="0"/>
              </a:rPr>
              <a:t> issue </a:t>
            </a:r>
            <a:r>
              <a:rPr lang="en-US" dirty="0" err="1" smtClean="0">
                <a:latin typeface="Tahoma" pitchFamily="34" charset="0"/>
                <a:cs typeface="Tahoma" pitchFamily="34" charset="0"/>
              </a:rPr>
              <a:t>trước</a:t>
            </a:r>
            <a:r>
              <a:rPr lang="en-US" dirty="0" smtClean="0">
                <a:latin typeface="Tahoma" pitchFamily="34" charset="0"/>
                <a:cs typeface="Tahoma" pitchFamily="34" charset="0"/>
              </a:rPr>
              <a:t> </a:t>
            </a:r>
            <a:r>
              <a:rPr lang="en-US" dirty="0" err="1" smtClean="0">
                <a:latin typeface="Tahoma" pitchFamily="34" charset="0"/>
                <a:cs typeface="Tahoma" pitchFamily="34" charset="0"/>
              </a:rPr>
              <a:t>khi</a:t>
            </a:r>
            <a:r>
              <a:rPr lang="en-US" dirty="0" smtClean="0">
                <a:latin typeface="Tahoma" pitchFamily="34" charset="0"/>
                <a:cs typeface="Tahoma" pitchFamily="34" charset="0"/>
              </a:rPr>
              <a:t> </a:t>
            </a:r>
            <a:r>
              <a:rPr lang="en-US" dirty="0" err="1" smtClean="0">
                <a:latin typeface="Tahoma" pitchFamily="34" charset="0"/>
                <a:cs typeface="Tahoma" pitchFamily="34" charset="0"/>
              </a:rPr>
              <a:t>được</a:t>
            </a:r>
            <a:r>
              <a:rPr lang="en-US" dirty="0" smtClean="0">
                <a:latin typeface="Tahoma" pitchFamily="34" charset="0"/>
                <a:cs typeface="Tahoma" pitchFamily="34" charset="0"/>
              </a:rPr>
              <a:t> merge </a:t>
            </a:r>
            <a:r>
              <a:rPr lang="en-US" dirty="0" err="1" smtClean="0">
                <a:latin typeface="Tahoma" pitchFamily="34" charset="0"/>
                <a:cs typeface="Tahoma" pitchFamily="34" charset="0"/>
              </a:rPr>
              <a:t>và</a:t>
            </a:r>
            <a:r>
              <a:rPr lang="en-US" dirty="0" smtClean="0">
                <a:latin typeface="Tahoma" pitchFamily="34" charset="0"/>
                <a:cs typeface="Tahoma" pitchFamily="34" charset="0"/>
              </a:rPr>
              <a:t> trunk )</a:t>
            </a:r>
          </a:p>
          <a:p>
            <a:r>
              <a:rPr lang="en-US" dirty="0" smtClean="0">
                <a:latin typeface="Tahoma" pitchFamily="34" charset="0"/>
                <a:cs typeface="Tahoma" pitchFamily="34" charset="0"/>
              </a:rPr>
              <a:t>Status: New</a:t>
            </a:r>
          </a:p>
          <a:p>
            <a:r>
              <a:rPr lang="en-US" dirty="0" smtClean="0">
                <a:latin typeface="Tahoma" pitchFamily="34" charset="0"/>
                <a:cs typeface="Tahoma" pitchFamily="34" charset="0"/>
              </a:rPr>
              <a:t>Labels: Type-Review </a:t>
            </a:r>
            <a:r>
              <a:rPr lang="en-US" dirty="0" err="1" smtClean="0">
                <a:latin typeface="Tahoma" pitchFamily="34" charset="0"/>
                <a:cs typeface="Tahoma" pitchFamily="34" charset="0"/>
              </a:rPr>
              <a:t>và</a:t>
            </a:r>
            <a:r>
              <a:rPr lang="en-US" dirty="0" smtClean="0">
                <a:latin typeface="Tahoma" pitchFamily="34" charset="0"/>
                <a:cs typeface="Tahoma" pitchFamily="34" charset="0"/>
              </a:rPr>
              <a:t> Priority-Medium</a:t>
            </a:r>
          </a:p>
          <a:p>
            <a:endParaRPr lang="en-US" dirty="0" smtClean="0">
              <a:latin typeface="Tahoma" pitchFamily="34" charset="0"/>
              <a:cs typeface="Tahoma" pitchFamily="34" charset="0"/>
            </a:endParaRPr>
          </a:p>
          <a:p>
            <a:r>
              <a:rPr lang="en-US" b="1" dirty="0" smtClean="0"/>
              <a:t>Default template for project members: </a:t>
            </a:r>
            <a:r>
              <a:rPr lang="en-US" dirty="0" err="1" smtClean="0"/>
              <a:t>là</a:t>
            </a:r>
            <a:r>
              <a:rPr lang="en-US" dirty="0" smtClean="0"/>
              <a:t> Defect report from Developer</a:t>
            </a:r>
          </a:p>
          <a:p>
            <a:r>
              <a:rPr lang="en-US" b="1" dirty="0" smtClean="0"/>
              <a:t>Default template for non-members: </a:t>
            </a:r>
            <a:r>
              <a:rPr lang="en-US" dirty="0" err="1" smtClean="0"/>
              <a:t>là</a:t>
            </a:r>
            <a:r>
              <a:rPr lang="en-US" dirty="0" smtClean="0"/>
              <a:t> Defect report from user</a:t>
            </a:r>
            <a:endParaRPr lang="en-US" dirty="0">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143000"/>
            <a:ext cx="8534400" cy="923330"/>
          </a:xfrm>
          <a:prstGeom prst="rect">
            <a:avLst/>
          </a:prstGeom>
          <a:noFill/>
        </p:spPr>
        <p:txBody>
          <a:bodyPr wrap="square" rtlCol="0">
            <a:spAutoFit/>
          </a:bodyPr>
          <a:lstStyle/>
          <a:p>
            <a:pPr marL="342900" indent="-342900" algn="just">
              <a:buAutoNum type="arabicPeriod"/>
            </a:pPr>
            <a:r>
              <a:rPr lang="en-US" b="1" smtClean="0">
                <a:solidFill>
                  <a:srgbClr val="C00000"/>
                </a:solidFill>
                <a:latin typeface="Tahoma" pitchFamily="34" charset="0"/>
                <a:cs typeface="Tahoma" pitchFamily="34" charset="0"/>
              </a:rPr>
              <a:t>Cách tạo issue:</a:t>
            </a:r>
          </a:p>
          <a:p>
            <a:pPr marL="800100" lvl="1" indent="-342900" algn="just">
              <a:buAutoNum type="arabicPeriod"/>
            </a:pPr>
            <a:endParaRPr lang="en-US" b="1">
              <a:solidFill>
                <a:srgbClr val="C00000"/>
              </a:solidFill>
              <a:latin typeface="Tahoma" pitchFamily="34" charset="0"/>
              <a:cs typeface="Tahoma" pitchFamily="34" charset="0"/>
            </a:endParaRPr>
          </a:p>
          <a:p>
            <a:pPr lvl="1"/>
            <a:endParaRPr lang="en-US">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7457" name="Object 1"/>
          <p:cNvGraphicFramePr>
            <a:graphicFrameLocks noChangeAspect="1"/>
          </p:cNvGraphicFramePr>
          <p:nvPr/>
        </p:nvGraphicFramePr>
        <p:xfrm>
          <a:off x="1600200" y="1752600"/>
          <a:ext cx="6162675" cy="3222625"/>
        </p:xfrm>
        <a:graphic>
          <a:graphicData uri="http://schemas.openxmlformats.org/presentationml/2006/ole">
            <p:oleObj spid="_x0000_s147457" r:id="rId3" imgW="8229600" imgH="6400800" progId="">
              <p:embed/>
            </p:oleObj>
          </a:graphicData>
        </a:graphic>
      </p:graphicFrame>
      <p:sp>
        <p:nvSpPr>
          <p:cNvPr id="8" name="Rounded Rectangle 7"/>
          <p:cNvSpPr/>
          <p:nvPr/>
        </p:nvSpPr>
        <p:spPr>
          <a:xfrm>
            <a:off x="1295400" y="5715000"/>
            <a:ext cx="1752600" cy="762000"/>
          </a:xfrm>
          <a:prstGeom prst="roundRect">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smtClean="0">
                <a:latin typeface="Tahoma" pitchFamily="34" charset="0"/>
                <a:cs typeface="Tahoma" pitchFamily="34" charset="0"/>
              </a:rPr>
              <a:t>Click</a:t>
            </a:r>
            <a:endParaRPr lang="en-US" sz="4000" b="1">
              <a:latin typeface="Tahoma" pitchFamily="34" charset="0"/>
              <a:cs typeface="Tahoma" pitchFamily="34" charset="0"/>
            </a:endParaRPr>
          </a:p>
        </p:txBody>
      </p:sp>
      <p:cxnSp>
        <p:nvCxnSpPr>
          <p:cNvPr id="9" name="Straight Arrow Connector 8"/>
          <p:cNvCxnSpPr>
            <a:stCxn id="8" idx="0"/>
          </p:cNvCxnSpPr>
          <p:nvPr/>
        </p:nvCxnSpPr>
        <p:spPr>
          <a:xfrm rot="16200000" flipV="1">
            <a:off x="1695450" y="5238750"/>
            <a:ext cx="914400" cy="38100"/>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143000"/>
            <a:ext cx="8534400" cy="369332"/>
          </a:xfrm>
          <a:prstGeom prst="rect">
            <a:avLst/>
          </a:prstGeom>
          <a:noFill/>
        </p:spPr>
        <p:txBody>
          <a:bodyPr wrap="square" rtlCol="0">
            <a:spAutoFit/>
          </a:bodyPr>
          <a:lstStyle/>
          <a:p>
            <a:pPr lvl="1"/>
            <a:r>
              <a:rPr lang="en-US" b="1" smtClean="0">
                <a:solidFill>
                  <a:srgbClr val="C00000"/>
                </a:solidFill>
                <a:latin typeface="Tahoma" pitchFamily="34" charset="0"/>
                <a:cs typeface="Tahoma" pitchFamily="34" charset="0"/>
              </a:rPr>
              <a:t>2.	</a:t>
            </a:r>
            <a:r>
              <a:rPr lang="en-US" b="1" u="sng" smtClean="0">
                <a:solidFill>
                  <a:srgbClr val="C00000"/>
                </a:solidFill>
                <a:latin typeface="Tahoma" pitchFamily="34" charset="0"/>
                <a:cs typeface="Tahoma" pitchFamily="34" charset="0"/>
              </a:rPr>
              <a:t>Tìm kiếm và liệt kê issue:</a:t>
            </a:r>
            <a:endParaRPr lang="en-US" b="1" u="sng">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381000" y="1426488"/>
            <a:ext cx="8382000" cy="5355312"/>
          </a:xfrm>
          <a:prstGeom prst="rect">
            <a:avLst/>
          </a:prstGeom>
          <a:noFill/>
        </p:spPr>
        <p:txBody>
          <a:bodyPr wrap="square" rtlCol="0">
            <a:spAutoFit/>
          </a:bodyPr>
          <a:lstStyle/>
          <a:p>
            <a:pPr lvl="0"/>
            <a:r>
              <a:rPr lang="en-US" b="1" dirty="0"/>
              <a:t>Search</a:t>
            </a:r>
            <a:r>
              <a:rPr lang="en-US" dirty="0"/>
              <a:t>: </a:t>
            </a:r>
            <a:r>
              <a:rPr lang="en-US" dirty="0" err="1"/>
              <a:t>loại</a:t>
            </a:r>
            <a:r>
              <a:rPr lang="en-US" dirty="0"/>
              <a:t> issue </a:t>
            </a:r>
            <a:r>
              <a:rPr lang="en-US" dirty="0" err="1"/>
              <a:t>cần</a:t>
            </a:r>
            <a:r>
              <a:rPr lang="en-US" dirty="0"/>
              <a:t> </a:t>
            </a:r>
            <a:r>
              <a:rPr lang="en-US" dirty="0" err="1"/>
              <a:t>thể</a:t>
            </a:r>
            <a:r>
              <a:rPr lang="en-US" dirty="0"/>
              <a:t> </a:t>
            </a:r>
            <a:r>
              <a:rPr lang="en-US" dirty="0" err="1"/>
              <a:t>hiện</a:t>
            </a:r>
            <a:endParaRPr lang="en-US" dirty="0"/>
          </a:p>
          <a:p>
            <a:pPr lvl="1"/>
            <a:r>
              <a:rPr lang="en-US" dirty="0"/>
              <a:t>All </a:t>
            </a:r>
            <a:r>
              <a:rPr lang="en-US" dirty="0" smtClean="0"/>
              <a:t>issues	Open issues	Open </a:t>
            </a:r>
            <a:r>
              <a:rPr lang="en-US" dirty="0"/>
              <a:t>and owned by me</a:t>
            </a:r>
          </a:p>
          <a:p>
            <a:pPr lvl="1"/>
            <a:r>
              <a:rPr lang="en-US" dirty="0"/>
              <a:t>Open and reported by </a:t>
            </a:r>
            <a:r>
              <a:rPr lang="en-US" dirty="0" smtClean="0"/>
              <a:t>me	Open </a:t>
            </a:r>
            <a:r>
              <a:rPr lang="en-US" dirty="0"/>
              <a:t>and starred by me</a:t>
            </a:r>
          </a:p>
          <a:p>
            <a:pPr lvl="1"/>
            <a:r>
              <a:rPr lang="en-US" dirty="0"/>
              <a:t>New </a:t>
            </a:r>
            <a:r>
              <a:rPr lang="en-US" dirty="0" smtClean="0"/>
              <a:t>issues	</a:t>
            </a:r>
            <a:r>
              <a:rPr lang="en-US" dirty="0" err="1" smtClean="0"/>
              <a:t>Issues</a:t>
            </a:r>
            <a:r>
              <a:rPr lang="en-US" dirty="0" smtClean="0"/>
              <a:t> </a:t>
            </a:r>
            <a:r>
              <a:rPr lang="en-US" dirty="0"/>
              <a:t>to verify</a:t>
            </a:r>
          </a:p>
          <a:p>
            <a:pPr lvl="0"/>
            <a:r>
              <a:rPr lang="en-US" dirty="0"/>
              <a:t>For: </a:t>
            </a:r>
            <a:r>
              <a:rPr lang="en-US" dirty="0" err="1"/>
              <a:t>chuỗi</a:t>
            </a:r>
            <a:r>
              <a:rPr lang="en-US" dirty="0"/>
              <a:t> </a:t>
            </a:r>
            <a:r>
              <a:rPr lang="en-US" dirty="0" err="1"/>
              <a:t>tìm</a:t>
            </a:r>
            <a:r>
              <a:rPr lang="en-US" dirty="0"/>
              <a:t> </a:t>
            </a:r>
            <a:r>
              <a:rPr lang="en-US" dirty="0" err="1"/>
              <a:t>kiếm</a:t>
            </a:r>
            <a:endParaRPr lang="en-US" dirty="0"/>
          </a:p>
          <a:p>
            <a:pPr lvl="0"/>
            <a:r>
              <a:rPr lang="en-US" b="1" dirty="0"/>
              <a:t>Advanced search</a:t>
            </a:r>
            <a:r>
              <a:rPr lang="en-US" dirty="0"/>
              <a:t>:  </a:t>
            </a:r>
            <a:r>
              <a:rPr lang="en-US" dirty="0" err="1"/>
              <a:t>dùng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câu</a:t>
            </a:r>
            <a:r>
              <a:rPr lang="en-US" dirty="0"/>
              <a:t> </a:t>
            </a:r>
            <a:r>
              <a:rPr lang="en-US" dirty="0" err="1"/>
              <a:t>tuy</a:t>
            </a:r>
            <a:r>
              <a:rPr lang="en-US" dirty="0"/>
              <a:t> </a:t>
            </a:r>
            <a:r>
              <a:rPr lang="en-US" dirty="0" err="1"/>
              <a:t>vấn</a:t>
            </a:r>
            <a:r>
              <a:rPr lang="en-US" dirty="0"/>
              <a:t> </a:t>
            </a:r>
            <a:r>
              <a:rPr lang="en-US" dirty="0" err="1"/>
              <a:t>phức</a:t>
            </a:r>
            <a:r>
              <a:rPr lang="en-US" dirty="0"/>
              <a:t> </a:t>
            </a:r>
            <a:r>
              <a:rPr lang="en-US" dirty="0" err="1"/>
              <a:t>tạp</a:t>
            </a:r>
            <a:r>
              <a:rPr lang="en-US" dirty="0"/>
              <a:t> </a:t>
            </a:r>
            <a:r>
              <a:rPr lang="en-US" dirty="0" err="1"/>
              <a:t>hơn</a:t>
            </a:r>
            <a:r>
              <a:rPr lang="en-US" dirty="0"/>
              <a:t>…</a:t>
            </a:r>
          </a:p>
          <a:p>
            <a:pPr lvl="0"/>
            <a:r>
              <a:rPr lang="en-US" dirty="0"/>
              <a:t> Search operators: </a:t>
            </a:r>
            <a:r>
              <a:rPr lang="en-US" dirty="0" err="1"/>
              <a:t>các</a:t>
            </a:r>
            <a:r>
              <a:rPr lang="en-US" dirty="0"/>
              <a:t> </a:t>
            </a:r>
            <a:r>
              <a:rPr lang="en-US" dirty="0" err="1"/>
              <a:t>toán</a:t>
            </a:r>
            <a:r>
              <a:rPr lang="en-US" dirty="0"/>
              <a:t> t</a:t>
            </a:r>
            <a:r>
              <a:rPr lang="vi-VN" dirty="0"/>
              <a:t>ử hổ trợ tìm kiếm</a:t>
            </a:r>
            <a:endParaRPr lang="en-US" dirty="0"/>
          </a:p>
          <a:p>
            <a:pPr lvl="1"/>
            <a:r>
              <a:rPr lang="en-US" dirty="0" smtClean="0"/>
              <a:t>Fields</a:t>
            </a:r>
          </a:p>
          <a:p>
            <a:pPr lvl="2"/>
            <a:r>
              <a:rPr lang="en-US" dirty="0" smtClean="0"/>
              <a:t>Summary  		VD:     </a:t>
            </a:r>
            <a:r>
              <a:rPr lang="en-US" dirty="0" err="1" smtClean="0"/>
              <a:t>summary:calculation</a:t>
            </a:r>
            <a:endParaRPr lang="en-US" dirty="0" smtClean="0"/>
          </a:p>
          <a:p>
            <a:pPr lvl="2"/>
            <a:r>
              <a:rPr lang="en-US" dirty="0" smtClean="0"/>
              <a:t>Owner</a:t>
            </a:r>
            <a:r>
              <a:rPr lang="en-US" dirty="0"/>
              <a:t>			VD:      </a:t>
            </a:r>
            <a:r>
              <a:rPr lang="en-US" dirty="0" err="1"/>
              <a:t>owner:username</a:t>
            </a:r>
            <a:endParaRPr lang="en-US" dirty="0"/>
          </a:p>
          <a:p>
            <a:pPr lvl="2"/>
            <a:r>
              <a:rPr lang="en-US" dirty="0"/>
              <a:t>Label			VD:     </a:t>
            </a:r>
            <a:r>
              <a:rPr lang="en-US" dirty="0" err="1"/>
              <a:t>label:security</a:t>
            </a:r>
            <a:endParaRPr lang="en-US" dirty="0"/>
          </a:p>
          <a:p>
            <a:pPr lvl="2"/>
            <a:r>
              <a:rPr lang="en-US" dirty="0"/>
              <a:t>Priority			VD:       </a:t>
            </a:r>
            <a:r>
              <a:rPr lang="en-US" dirty="0" err="1"/>
              <a:t>Priority:High</a:t>
            </a:r>
            <a:endParaRPr lang="en-US" dirty="0"/>
          </a:p>
          <a:p>
            <a:pPr lvl="2"/>
            <a:r>
              <a:rPr lang="en-US" dirty="0"/>
              <a:t>…</a:t>
            </a:r>
          </a:p>
          <a:p>
            <a:pPr lvl="1"/>
            <a:r>
              <a:rPr lang="en-US" dirty="0" smtClean="0"/>
              <a:t>OR</a:t>
            </a:r>
            <a:endParaRPr lang="en-US" dirty="0"/>
          </a:p>
          <a:p>
            <a:r>
              <a:rPr lang="en-US" dirty="0"/>
              <a:t>VD:            </a:t>
            </a:r>
            <a:r>
              <a:rPr lang="en-US" dirty="0" err="1"/>
              <a:t>Priority:High</a:t>
            </a:r>
            <a:r>
              <a:rPr lang="en-US" dirty="0"/>
              <a:t> OR </a:t>
            </a:r>
            <a:r>
              <a:rPr lang="en-US" dirty="0" err="1"/>
              <a:t>Priority:Medium</a:t>
            </a:r>
            <a:endParaRPr lang="en-US" dirty="0"/>
          </a:p>
          <a:p>
            <a:r>
              <a:rPr lang="en-US" dirty="0"/>
              <a:t> </a:t>
            </a:r>
          </a:p>
          <a:p>
            <a:pPr lvl="0"/>
            <a:r>
              <a:rPr lang="en-US" dirty="0"/>
              <a:t> Star search	</a:t>
            </a:r>
          </a:p>
          <a:p>
            <a:pPr lvl="1"/>
            <a:r>
              <a:rPr lang="en-US" dirty="0"/>
              <a:t>VD:      </a:t>
            </a:r>
            <a:r>
              <a:rPr lang="en-US" dirty="0" err="1"/>
              <a:t>is:starred</a:t>
            </a:r>
            <a:endParaRPr lang="en-US" dirty="0"/>
          </a:p>
          <a:p>
            <a:r>
              <a:rPr lang="en-US" dirty="0"/>
              <a:t>VD:      </a:t>
            </a:r>
            <a:r>
              <a:rPr lang="en-US" dirty="0" err="1"/>
              <a:t>stars:3</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143000"/>
            <a:ext cx="8534400" cy="369332"/>
          </a:xfrm>
          <a:prstGeom prst="rect">
            <a:avLst/>
          </a:prstGeom>
          <a:noFill/>
        </p:spPr>
        <p:txBody>
          <a:bodyPr wrap="square" rtlCol="0">
            <a:spAutoFit/>
          </a:bodyPr>
          <a:lstStyle/>
          <a:p>
            <a:pPr lvl="1"/>
            <a:r>
              <a:rPr lang="en-US" b="1" smtClean="0">
                <a:solidFill>
                  <a:srgbClr val="C00000"/>
                </a:solidFill>
                <a:latin typeface="Tahoma" pitchFamily="34" charset="0"/>
                <a:cs typeface="Tahoma" pitchFamily="34" charset="0"/>
              </a:rPr>
              <a:t>3.	</a:t>
            </a:r>
            <a:r>
              <a:rPr lang="en-US" b="1" u="sng" smtClean="0">
                <a:solidFill>
                  <a:srgbClr val="C00000"/>
                </a:solidFill>
                <a:latin typeface="Tahoma" pitchFamily="34" charset="0"/>
                <a:cs typeface="Tahoma" pitchFamily="34" charset="0"/>
              </a:rPr>
              <a:t>Thay đổi cách thể hiện các cột:</a:t>
            </a:r>
            <a:endParaRPr lang="en-US" b="1" u="sng">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381000" y="3969603"/>
            <a:ext cx="8382000" cy="830997"/>
          </a:xfrm>
          <a:prstGeom prst="rect">
            <a:avLst/>
          </a:prstGeom>
          <a:noFill/>
        </p:spPr>
        <p:txBody>
          <a:bodyPr wrap="square" rtlCol="0">
            <a:spAutoFit/>
          </a:bodyPr>
          <a:lstStyle/>
          <a:p>
            <a:pPr lvl="0" algn="ctr"/>
            <a:r>
              <a:rPr lang="en-US" sz="2400" smtClean="0">
                <a:latin typeface="Tahoma" pitchFamily="34" charset="0"/>
                <a:cs typeface="Tahoma" pitchFamily="34" charset="0"/>
              </a:rPr>
              <a:t>Chọn action là </a:t>
            </a:r>
            <a:r>
              <a:rPr lang="en-US" sz="2400" i="1" smtClean="0">
                <a:latin typeface="Tahoma" pitchFamily="34" charset="0"/>
                <a:cs typeface="Tahoma" pitchFamily="34" charset="0"/>
              </a:rPr>
              <a:t>Change columns…, </a:t>
            </a:r>
            <a:r>
              <a:rPr lang="en-US" sz="2400" smtClean="0">
                <a:latin typeface="Tahoma" pitchFamily="34" charset="0"/>
                <a:cs typeface="Tahoma" pitchFamily="34" charset="0"/>
              </a:rPr>
              <a:t>cách làm tương tự như việc thay đổi cách thể hiện các cột của tab </a:t>
            </a:r>
            <a:r>
              <a:rPr lang="en-US" sz="2400" b="1" i="1" smtClean="0">
                <a:latin typeface="Tahoma" pitchFamily="34" charset="0"/>
                <a:cs typeface="Tahoma" pitchFamily="34" charset="0"/>
              </a:rPr>
              <a:t>Downloads</a:t>
            </a:r>
            <a:endParaRPr lang="en-US" sz="2400">
              <a:latin typeface="Tahoma" pitchFamily="34" charset="0"/>
              <a:cs typeface="Tahoma" pitchFamily="34" charset="0"/>
            </a:endParaRPr>
          </a:p>
        </p:txBody>
      </p:sp>
      <p:sp>
        <p:nvSpPr>
          <p:cNvPr id="152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2577" name="Object 1"/>
          <p:cNvGraphicFramePr>
            <a:graphicFrameLocks noChangeAspect="1"/>
          </p:cNvGraphicFramePr>
          <p:nvPr/>
        </p:nvGraphicFramePr>
        <p:xfrm>
          <a:off x="838200" y="2438400"/>
          <a:ext cx="7772400" cy="1295400"/>
        </p:xfrm>
        <a:graphic>
          <a:graphicData uri="http://schemas.openxmlformats.org/presentationml/2006/ole">
            <p:oleObj spid="_x0000_s152577" r:id="rId3" imgW="5486400" imgH="914400" progId="">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143000"/>
            <a:ext cx="8534400" cy="369332"/>
          </a:xfrm>
          <a:prstGeom prst="rect">
            <a:avLst/>
          </a:prstGeom>
          <a:noFill/>
        </p:spPr>
        <p:txBody>
          <a:bodyPr wrap="square" rtlCol="0">
            <a:spAutoFit/>
          </a:bodyPr>
          <a:lstStyle/>
          <a:p>
            <a:pPr lvl="1"/>
            <a:r>
              <a:rPr lang="en-US" b="1" smtClean="0">
                <a:solidFill>
                  <a:srgbClr val="C00000"/>
                </a:solidFill>
                <a:latin typeface="Tahoma" pitchFamily="34" charset="0"/>
                <a:cs typeface="Tahoma" pitchFamily="34" charset="0"/>
              </a:rPr>
              <a:t>4.	</a:t>
            </a:r>
            <a:r>
              <a:rPr lang="en-US" b="1" u="sng" smtClean="0">
                <a:solidFill>
                  <a:srgbClr val="C00000"/>
                </a:solidFill>
                <a:latin typeface="Tahoma" pitchFamily="34" charset="0"/>
                <a:cs typeface="Tahoma" pitchFamily="34" charset="0"/>
              </a:rPr>
              <a:t>Cập nhật issue và thêm comment:</a:t>
            </a:r>
            <a:endParaRPr lang="en-US" b="1" u="sng">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381000" y="5341203"/>
            <a:ext cx="8382000" cy="830997"/>
          </a:xfrm>
          <a:prstGeom prst="rect">
            <a:avLst/>
          </a:prstGeom>
          <a:noFill/>
        </p:spPr>
        <p:txBody>
          <a:bodyPr wrap="square" rtlCol="0">
            <a:spAutoFit/>
          </a:bodyPr>
          <a:lstStyle/>
          <a:p>
            <a:pPr lvl="0" algn="ctr"/>
            <a:r>
              <a:rPr lang="en-US" sz="2400" smtClean="0">
                <a:latin typeface="Tahoma" pitchFamily="34" charset="0"/>
                <a:cs typeface="Tahoma" pitchFamily="34" charset="0"/>
              </a:rPr>
              <a:t>Chọn issue, thực hiện việc thay đổi và thêm comment rồi click </a:t>
            </a:r>
            <a:r>
              <a:rPr lang="en-US" sz="2400" b="1" i="1" smtClean="0">
                <a:latin typeface="Tahoma" pitchFamily="34" charset="0"/>
                <a:cs typeface="Tahoma" pitchFamily="34" charset="0"/>
              </a:rPr>
              <a:t>Save changes</a:t>
            </a:r>
            <a:r>
              <a:rPr lang="en-US" sz="2400" smtClean="0">
                <a:latin typeface="Tahoma" pitchFamily="34" charset="0"/>
                <a:cs typeface="Tahoma" pitchFamily="34" charset="0"/>
              </a:rPr>
              <a:t> để lưu, </a:t>
            </a:r>
            <a:r>
              <a:rPr lang="en-US" sz="2400" b="1" i="1" smtClean="0">
                <a:latin typeface="Tahoma" pitchFamily="34" charset="0"/>
                <a:cs typeface="Tahoma" pitchFamily="34" charset="0"/>
              </a:rPr>
              <a:t>Discard</a:t>
            </a:r>
            <a:r>
              <a:rPr lang="en-US" sz="2400" smtClean="0">
                <a:latin typeface="Tahoma" pitchFamily="34" charset="0"/>
                <a:cs typeface="Tahoma" pitchFamily="34" charset="0"/>
              </a:rPr>
              <a:t> để hủy thay đổi.</a:t>
            </a:r>
            <a:endParaRPr lang="en-US" sz="2400">
              <a:latin typeface="Tahoma" pitchFamily="34" charset="0"/>
              <a:cs typeface="Tahoma" pitchFamily="34" charset="0"/>
            </a:endParaRPr>
          </a:p>
        </p:txBody>
      </p:sp>
      <p:sp>
        <p:nvSpPr>
          <p:cNvPr id="152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4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4627" name="Object 3"/>
          <p:cNvGraphicFramePr>
            <a:graphicFrameLocks noChangeAspect="1"/>
          </p:cNvGraphicFramePr>
          <p:nvPr/>
        </p:nvGraphicFramePr>
        <p:xfrm>
          <a:off x="1600200" y="1752600"/>
          <a:ext cx="5720292" cy="3581400"/>
        </p:xfrm>
        <a:graphic>
          <a:graphicData uri="http://schemas.openxmlformats.org/presentationml/2006/ole">
            <p:oleObj spid="_x0000_s154627" r:id="rId3" imgW="7315200" imgH="4572000"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143000"/>
            <a:ext cx="8534400" cy="369332"/>
          </a:xfrm>
          <a:prstGeom prst="rect">
            <a:avLst/>
          </a:prstGeom>
          <a:noFill/>
        </p:spPr>
        <p:txBody>
          <a:bodyPr wrap="square" rtlCol="0">
            <a:spAutoFit/>
          </a:bodyPr>
          <a:lstStyle/>
          <a:p>
            <a:pPr lvl="1"/>
            <a:r>
              <a:rPr lang="en-US" b="1" smtClean="0">
                <a:solidFill>
                  <a:srgbClr val="C00000"/>
                </a:solidFill>
                <a:latin typeface="Tahoma" pitchFamily="34" charset="0"/>
                <a:cs typeface="Tahoma" pitchFamily="34" charset="0"/>
              </a:rPr>
              <a:t>5.	</a:t>
            </a:r>
            <a:r>
              <a:rPr lang="en-US" b="1" u="sng" smtClean="0">
                <a:solidFill>
                  <a:srgbClr val="C00000"/>
                </a:solidFill>
                <a:latin typeface="Tahoma" pitchFamily="34" charset="0"/>
                <a:cs typeface="Tahoma" pitchFamily="34" charset="0"/>
              </a:rPr>
              <a:t>Thay đổi hàng loạt nhiều issue:</a:t>
            </a:r>
            <a:endParaRPr lang="en-US" b="1" u="sng">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1553" name="Object 1"/>
          <p:cNvGraphicFramePr>
            <a:graphicFrameLocks noChangeAspect="1"/>
          </p:cNvGraphicFramePr>
          <p:nvPr/>
        </p:nvGraphicFramePr>
        <p:xfrm>
          <a:off x="2590800" y="1828800"/>
          <a:ext cx="4038600" cy="2019300"/>
        </p:xfrm>
        <a:graphic>
          <a:graphicData uri="http://schemas.openxmlformats.org/presentationml/2006/ole">
            <p:oleObj spid="_x0000_s151553" r:id="rId3" imgW="1828800" imgH="914400" progId="">
              <p:embed/>
            </p:oleObj>
          </a:graphicData>
        </a:graphic>
      </p:graphicFrame>
      <p:sp>
        <p:nvSpPr>
          <p:cNvPr id="11" name="TextBox 10"/>
          <p:cNvSpPr txBox="1"/>
          <p:nvPr/>
        </p:nvSpPr>
        <p:spPr>
          <a:xfrm>
            <a:off x="2880118" y="3962400"/>
            <a:ext cx="3596882" cy="461665"/>
          </a:xfrm>
          <a:prstGeom prst="rect">
            <a:avLst/>
          </a:prstGeom>
          <a:noFill/>
        </p:spPr>
        <p:txBody>
          <a:bodyPr wrap="none" rtlCol="0">
            <a:spAutoFit/>
          </a:bodyPr>
          <a:lstStyle/>
          <a:p>
            <a:r>
              <a:rPr lang="en-US" sz="2400" smtClean="0">
                <a:latin typeface="Tahoma" pitchFamily="34" charset="0"/>
                <a:cs typeface="Tahoma" pitchFamily="34" charset="0"/>
              </a:rPr>
              <a:t>Chọn action là </a:t>
            </a:r>
            <a:r>
              <a:rPr lang="en-US" sz="2400" i="1" smtClean="0">
                <a:latin typeface="Tahoma" pitchFamily="34" charset="0"/>
                <a:cs typeface="Tahoma" pitchFamily="34" charset="0"/>
              </a:rPr>
              <a:t>Bult edit…</a:t>
            </a:r>
            <a:endParaRPr lang="en-US" sz="240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Issues</a:t>
            </a:r>
            <a:endParaRPr lang="en-US">
              <a:solidFill>
                <a:srgbClr val="C00000"/>
              </a:solidFill>
              <a:latin typeface="Tahoma" pitchFamily="34" charset="0"/>
              <a:cs typeface="Tahoma" pitchFamily="34" charset="0"/>
            </a:endParaRPr>
          </a:p>
        </p:txBody>
      </p:sp>
      <p:sp>
        <p:nvSpPr>
          <p:cNvPr id="6" name="TextBox 5"/>
          <p:cNvSpPr txBox="1"/>
          <p:nvPr/>
        </p:nvSpPr>
        <p:spPr>
          <a:xfrm>
            <a:off x="304800" y="1143000"/>
            <a:ext cx="8534400" cy="369332"/>
          </a:xfrm>
          <a:prstGeom prst="rect">
            <a:avLst/>
          </a:prstGeom>
          <a:noFill/>
        </p:spPr>
        <p:txBody>
          <a:bodyPr wrap="square" rtlCol="0">
            <a:spAutoFit/>
          </a:bodyPr>
          <a:lstStyle/>
          <a:p>
            <a:pPr lvl="1"/>
            <a:r>
              <a:rPr lang="en-US" b="1" smtClean="0">
                <a:solidFill>
                  <a:srgbClr val="C00000"/>
                </a:solidFill>
                <a:latin typeface="Tahoma" pitchFamily="34" charset="0"/>
                <a:cs typeface="Tahoma" pitchFamily="34" charset="0"/>
              </a:rPr>
              <a:t>5.	</a:t>
            </a:r>
            <a:r>
              <a:rPr lang="en-US" b="1" u="sng" smtClean="0">
                <a:solidFill>
                  <a:srgbClr val="C00000"/>
                </a:solidFill>
                <a:latin typeface="Tahoma" pitchFamily="34" charset="0"/>
                <a:cs typeface="Tahoma" pitchFamily="34" charset="0"/>
              </a:rPr>
              <a:t>Thay đổi hàng loạt nhiều issue:</a:t>
            </a:r>
            <a:endParaRPr lang="en-US" b="1" u="sng">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03" name="Object 3"/>
          <p:cNvGraphicFramePr>
            <a:graphicFrameLocks noChangeAspect="1"/>
          </p:cNvGraphicFramePr>
          <p:nvPr/>
        </p:nvGraphicFramePr>
        <p:xfrm>
          <a:off x="1676400" y="1524000"/>
          <a:ext cx="6248400" cy="3540125"/>
        </p:xfrm>
        <a:graphic>
          <a:graphicData uri="http://schemas.openxmlformats.org/presentationml/2006/ole">
            <p:oleObj spid="_x0000_s153603" r:id="rId3" imgW="5486400" imgH="3657600" progId="">
              <p:embed/>
            </p:oleObj>
          </a:graphicData>
        </a:graphic>
      </p:graphicFrame>
      <p:sp>
        <p:nvSpPr>
          <p:cNvPr id="12" name="TextBox 11"/>
          <p:cNvSpPr txBox="1"/>
          <p:nvPr/>
        </p:nvSpPr>
        <p:spPr>
          <a:xfrm>
            <a:off x="2118118" y="5417403"/>
            <a:ext cx="5654282" cy="830997"/>
          </a:xfrm>
          <a:prstGeom prst="rect">
            <a:avLst/>
          </a:prstGeom>
          <a:noFill/>
        </p:spPr>
        <p:txBody>
          <a:bodyPr wrap="square" rtlCol="0">
            <a:spAutoFit/>
          </a:bodyPr>
          <a:lstStyle/>
          <a:p>
            <a:r>
              <a:rPr lang="en-US" sz="2400" smtClean="0">
                <a:latin typeface="Tahoma" pitchFamily="34" charset="0"/>
                <a:cs typeface="Tahoma" pitchFamily="34" charset="0"/>
              </a:rPr>
              <a:t>Thực hiện việc thay đổi rồi click </a:t>
            </a:r>
            <a:r>
              <a:rPr lang="en-US" sz="2400" b="1" i="1" smtClean="0">
                <a:latin typeface="Tahoma" pitchFamily="34" charset="0"/>
                <a:cs typeface="Tahoma" pitchFamily="34" charset="0"/>
              </a:rPr>
              <a:t>Update issues</a:t>
            </a:r>
            <a:r>
              <a:rPr lang="en-US" sz="2400" smtClean="0">
                <a:latin typeface="Tahoma" pitchFamily="34" charset="0"/>
                <a:cs typeface="Tahoma" pitchFamily="34" charset="0"/>
              </a:rPr>
              <a:t> để lưu, </a:t>
            </a:r>
            <a:r>
              <a:rPr lang="en-US" sz="2400" b="1" i="1" smtClean="0">
                <a:latin typeface="Tahoma" pitchFamily="34" charset="0"/>
                <a:cs typeface="Tahoma" pitchFamily="34" charset="0"/>
              </a:rPr>
              <a:t>Discard</a:t>
            </a:r>
            <a:r>
              <a:rPr lang="en-US" sz="2400" smtClean="0">
                <a:latin typeface="Tahoma" pitchFamily="34" charset="0"/>
                <a:cs typeface="Tahoma" pitchFamily="34" charset="0"/>
              </a:rPr>
              <a:t> để hủy thay đổi</a:t>
            </a:r>
            <a:endParaRPr lang="en-US" sz="240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Source</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p:cNvSpPr txBox="1"/>
          <p:nvPr/>
        </p:nvSpPr>
        <p:spPr>
          <a:xfrm>
            <a:off x="457200" y="5710535"/>
            <a:ext cx="8558433" cy="461665"/>
          </a:xfrm>
          <a:prstGeom prst="rect">
            <a:avLst/>
          </a:prstGeom>
          <a:noFill/>
        </p:spPr>
        <p:txBody>
          <a:bodyPr wrap="none" rtlCol="0">
            <a:spAutoFit/>
          </a:bodyPr>
          <a:lstStyle/>
          <a:p>
            <a:r>
              <a:rPr lang="en-US" sz="2400" smtClean="0">
                <a:latin typeface="Tahoma" pitchFamily="34" charset="0"/>
                <a:cs typeface="Tahoma" pitchFamily="34" charset="0"/>
              </a:rPr>
              <a:t>Tab này giúp chúng ta quản lý source code một cách dễ dàng</a:t>
            </a:r>
            <a:endParaRPr lang="en-US" sz="2400">
              <a:latin typeface="Tahoma" pitchFamily="34" charset="0"/>
              <a:cs typeface="Tahoma" pitchFamily="34" charset="0"/>
            </a:endParaRPr>
          </a:p>
        </p:txBody>
      </p:sp>
      <p:pic>
        <p:nvPicPr>
          <p:cNvPr id="179202" name="Picture 2" descr="C:\Documents and Settings\Administrator\Desktop\source.gif"/>
          <p:cNvPicPr>
            <a:picLocks noChangeAspect="1" noChangeArrowheads="1"/>
          </p:cNvPicPr>
          <p:nvPr/>
        </p:nvPicPr>
        <p:blipFill>
          <a:blip r:embed="rId2"/>
          <a:srcRect/>
          <a:stretch>
            <a:fillRect/>
          </a:stretch>
        </p:blipFill>
        <p:spPr bwMode="auto">
          <a:xfrm>
            <a:off x="533400" y="1143000"/>
            <a:ext cx="8305800" cy="45720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Source</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p:cNvSpPr txBox="1"/>
          <p:nvPr/>
        </p:nvSpPr>
        <p:spPr>
          <a:xfrm>
            <a:off x="990600" y="4872335"/>
            <a:ext cx="4506683" cy="461665"/>
          </a:xfrm>
          <a:prstGeom prst="rect">
            <a:avLst/>
          </a:prstGeom>
          <a:noFill/>
        </p:spPr>
        <p:txBody>
          <a:bodyPr wrap="none" rtlCol="0">
            <a:spAutoFit/>
          </a:bodyPr>
          <a:lstStyle/>
          <a:p>
            <a:pPr algn="just"/>
            <a:r>
              <a:rPr lang="en-US" sz="2400" dirty="0" err="1" smtClean="0">
                <a:latin typeface="Tahoma" pitchFamily="34" charset="0"/>
                <a:cs typeface="Tahoma" pitchFamily="34" charset="0"/>
              </a:rPr>
              <a:t>Nên</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cài</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phần</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mềm</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trên</a:t>
            </a:r>
            <a:r>
              <a:rPr lang="en-US" sz="2400" dirty="0" smtClean="0">
                <a:latin typeface="Tahoma" pitchFamily="34" charset="0"/>
                <a:cs typeface="Tahoma" pitchFamily="34" charset="0"/>
              </a:rPr>
              <a:t> client!!!</a:t>
            </a:r>
            <a:endParaRPr lang="en-US" sz="2400" dirty="0">
              <a:latin typeface="Tahoma" pitchFamily="34" charset="0"/>
              <a:cs typeface="Tahoma" pitchFamily="34" charset="0"/>
            </a:endParaRPr>
          </a:p>
        </p:txBody>
      </p:sp>
      <p:pic>
        <p:nvPicPr>
          <p:cNvPr id="10" name="Picture 9" descr="00.bmp"/>
          <p:cNvPicPr/>
          <p:nvPr/>
        </p:nvPicPr>
        <p:blipFill>
          <a:blip r:embed="rId2"/>
          <a:srcRect t="46018" r="3653" b="32301"/>
          <a:stretch>
            <a:fillRect/>
          </a:stretch>
        </p:blipFill>
        <p:spPr>
          <a:xfrm>
            <a:off x="228600" y="2738735"/>
            <a:ext cx="8735128" cy="1423852"/>
          </a:xfrm>
          <a:prstGeom prst="rect">
            <a:avLst/>
          </a:prstGeom>
          <a:ln>
            <a:solidFill>
              <a:schemeClr val="tx1"/>
            </a:solidFill>
          </a:ln>
        </p:spPr>
      </p:pic>
      <p:sp>
        <p:nvSpPr>
          <p:cNvPr id="12" name="TextBox 11"/>
          <p:cNvSpPr txBox="1"/>
          <p:nvPr/>
        </p:nvSpPr>
        <p:spPr>
          <a:xfrm>
            <a:off x="304800" y="1390471"/>
            <a:ext cx="8534400" cy="1200329"/>
          </a:xfrm>
          <a:prstGeom prst="rect">
            <a:avLst/>
          </a:prstGeom>
          <a:noFill/>
        </p:spPr>
        <p:txBody>
          <a:bodyPr wrap="square" rtlCol="0">
            <a:spAutoFit/>
          </a:bodyPr>
          <a:lstStyle/>
          <a:p>
            <a:pPr algn="just"/>
            <a:r>
              <a:rPr lang="en-US" sz="2400" smtClean="0">
                <a:latin typeface="Tahoma" pitchFamily="34" charset="0"/>
                <a:cs typeface="Tahoma" pitchFamily="34" charset="0"/>
              </a:rPr>
              <a:t>Google project hosting </a:t>
            </a:r>
            <a:r>
              <a:rPr lang="en-US" sz="2400">
                <a:latin typeface="Tahoma" pitchFamily="34" charset="0"/>
                <a:cs typeface="Tahoma" pitchFamily="34" charset="0"/>
              </a:rPr>
              <a:t>đòi hỏi phải có một chương trình chạy trên máy client, thùng chứa sẽ được truy cập nhờ vào phần mềm này </a:t>
            </a:r>
            <a:r>
              <a:rPr lang="en-US" sz="2400" smtClean="0">
                <a:latin typeface="Tahoma" pitchFamily="34" charset="0"/>
                <a:cs typeface="Tahoma" pitchFamily="34" charset="0"/>
              </a:rPr>
              <a:t>(</a:t>
            </a:r>
            <a:r>
              <a:rPr lang="en-US" sz="2400" smtClean="0">
                <a:latin typeface="Tahoma" pitchFamily="34" charset="0"/>
                <a:cs typeface="Tahoma" pitchFamily="34" charset="0"/>
                <a:sym typeface="Wingdings"/>
              </a:rPr>
              <a:t></a:t>
            </a:r>
            <a:r>
              <a:rPr lang="en-US" sz="2400" smtClean="0">
                <a:latin typeface="Tahoma" pitchFamily="34" charset="0"/>
                <a:cs typeface="Tahoma" pitchFamily="34" charset="0"/>
              </a:rPr>
              <a:t> e.g.</a:t>
            </a:r>
            <a:r>
              <a:rPr lang="en-US" sz="2400" b="1" smtClean="0">
                <a:solidFill>
                  <a:srgbClr val="C00000"/>
                </a:solidFill>
                <a:latin typeface="Tahoma" pitchFamily="34" charset="0"/>
                <a:cs typeface="Tahoma" pitchFamily="34" charset="0"/>
              </a:rPr>
              <a:t>TortoiseSVN</a:t>
            </a:r>
            <a:r>
              <a:rPr lang="en-US" sz="2400" smtClean="0">
                <a:solidFill>
                  <a:srgbClr val="333333"/>
                </a:solidFill>
                <a:latin typeface="Tahoma" pitchFamily="34" charset="0"/>
                <a:cs typeface="Tahoma" pitchFamily="34" charset="0"/>
              </a:rPr>
              <a:t>)</a:t>
            </a:r>
            <a:r>
              <a:rPr lang="en-US" sz="2400" smtClean="0">
                <a:latin typeface="Tahoma" pitchFamily="34" charset="0"/>
                <a:cs typeface="Tahoma" pitchFamily="34" charset="0"/>
              </a:rPr>
              <a:t>.</a:t>
            </a:r>
            <a:endParaRPr lang="en-US" sz="2400">
              <a:latin typeface="Tahoma" pitchFamily="34" charset="0"/>
              <a:cs typeface="Tahoma" pitchFamily="34" charset="0"/>
            </a:endParaRPr>
          </a:p>
        </p:txBody>
      </p:sp>
      <p:cxnSp>
        <p:nvCxnSpPr>
          <p:cNvPr id="15" name="Straight Arrow Connector 14"/>
          <p:cNvCxnSpPr>
            <a:stCxn id="13" idx="0"/>
            <a:endCxn id="10" idx="2"/>
          </p:cNvCxnSpPr>
          <p:nvPr/>
        </p:nvCxnSpPr>
        <p:spPr>
          <a:xfrm rot="5400000" flipH="1" flipV="1">
            <a:off x="3565179" y="3841350"/>
            <a:ext cx="709748" cy="135222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Creating a new project</a:t>
            </a:r>
            <a:endParaRPr lang="en-US">
              <a:solidFill>
                <a:srgbClr val="C00000"/>
              </a:solidFill>
              <a:latin typeface="Tahoma" pitchFamily="34" charset="0"/>
              <a:cs typeface="Tahoma" pitchFamily="34" charset="0"/>
            </a:endParaRPr>
          </a:p>
        </p:txBody>
      </p:sp>
      <p:pic>
        <p:nvPicPr>
          <p:cNvPr id="6" name="Picture 5" descr="PPT127.png"/>
          <p:cNvPicPr>
            <a:picLocks noChangeAspect="1"/>
          </p:cNvPicPr>
          <p:nvPr/>
        </p:nvPicPr>
        <p:blipFill>
          <a:blip r:embed="rId2"/>
          <a:stretch>
            <a:fillRect/>
          </a:stretch>
        </p:blipFill>
        <p:spPr>
          <a:xfrm>
            <a:off x="1676400" y="1143000"/>
            <a:ext cx="5867400" cy="552455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Source</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3733800" cy="923330"/>
          </a:xfrm>
          <a:prstGeom prst="rect">
            <a:avLst/>
          </a:prstGeom>
          <a:noFill/>
        </p:spPr>
        <p:txBody>
          <a:bodyPr wrap="square" rtlCol="0">
            <a:spAutoFit/>
          </a:bodyPr>
          <a:lstStyle/>
          <a:p>
            <a:pPr marL="342900" indent="-342900" algn="just">
              <a:buAutoNum type="arabicPeriod"/>
            </a:pPr>
            <a:r>
              <a:rPr lang="en-US" b="1" u="sng" smtClean="0">
                <a:solidFill>
                  <a:srgbClr val="C00000"/>
                </a:solidFill>
                <a:latin typeface="Tahoma" pitchFamily="34" charset="0"/>
                <a:cs typeface="Tahoma" pitchFamily="34" charset="0"/>
              </a:rPr>
              <a:t>Truy cập vào thùng chứa:</a:t>
            </a:r>
          </a:p>
          <a:p>
            <a:pPr marL="342900" indent="-342900" algn="just">
              <a:buAutoNum type="arabicPeriod"/>
            </a:pPr>
            <a:endParaRPr lang="en-US" b="1">
              <a:solidFill>
                <a:srgbClr val="C00000"/>
              </a:solidFill>
              <a:latin typeface="Tahoma" pitchFamily="34" charset="0"/>
              <a:cs typeface="Tahoma" pitchFamily="34" charset="0"/>
            </a:endParaRPr>
          </a:p>
          <a:p>
            <a:pPr marL="342900" indent="-342900" algn="just"/>
            <a:r>
              <a:rPr lang="en-US" b="1" smtClean="0">
                <a:solidFill>
                  <a:srgbClr val="C00000"/>
                </a:solidFill>
                <a:latin typeface="Tahoma" pitchFamily="34" charset="0"/>
                <a:cs typeface="Tahoma" pitchFamily="34" charset="0"/>
              </a:rPr>
              <a:t>Đối với thành viên của dự án:</a:t>
            </a:r>
            <a:endParaRPr lang="en-US" b="1">
              <a:solidFill>
                <a:srgbClr val="C00000"/>
              </a:solidFill>
              <a:latin typeface="Tahoma" pitchFamily="34" charset="0"/>
              <a:cs typeface="Tahoma" pitchFamily="34" charset="0"/>
            </a:endParaRPr>
          </a:p>
        </p:txBody>
      </p:sp>
      <p:sp>
        <p:nvSpPr>
          <p:cNvPr id="16" name="TextBox 15"/>
          <p:cNvSpPr txBox="1"/>
          <p:nvPr/>
        </p:nvSpPr>
        <p:spPr>
          <a:xfrm>
            <a:off x="533400" y="4038600"/>
            <a:ext cx="8001000" cy="1938992"/>
          </a:xfrm>
          <a:prstGeom prst="rect">
            <a:avLst/>
          </a:prstGeom>
          <a:noFill/>
        </p:spPr>
        <p:txBody>
          <a:bodyPr wrap="square" rtlCol="0">
            <a:spAutoFit/>
          </a:bodyPr>
          <a:lstStyle/>
          <a:p>
            <a:pPr lvl="0" algn="just"/>
            <a:r>
              <a:rPr lang="en-US" sz="2400" smtClean="0">
                <a:latin typeface="Tahoma" pitchFamily="34" charset="0"/>
                <a:cs typeface="Tahoma" pitchFamily="34" charset="0"/>
                <a:sym typeface="Wingdings" pitchFamily="2" charset="2"/>
              </a:rPr>
              <a:t> </a:t>
            </a:r>
            <a:r>
              <a:rPr lang="en-US" sz="2400" smtClean="0">
                <a:latin typeface="Tahoma" pitchFamily="34" charset="0"/>
                <a:cs typeface="Tahoma" pitchFamily="34" charset="0"/>
              </a:rPr>
              <a:t>Cần </a:t>
            </a:r>
            <a:r>
              <a:rPr lang="en-US" sz="2400">
                <a:latin typeface="Tahoma" pitchFamily="34" charset="0"/>
                <a:cs typeface="Tahoma" pitchFamily="34" charset="0"/>
              </a:rPr>
              <a:t>chứng thực bằng </a:t>
            </a:r>
            <a:r>
              <a:rPr lang="en-US" sz="2400" smtClean="0">
                <a:latin typeface="Tahoma" pitchFamily="34" charset="0"/>
                <a:cs typeface="Tahoma" pitchFamily="34" charset="0"/>
              </a:rPr>
              <a:t>username </a:t>
            </a:r>
            <a:r>
              <a:rPr lang="en-US" sz="2400">
                <a:latin typeface="Tahoma" pitchFamily="34" charset="0"/>
                <a:cs typeface="Tahoma" pitchFamily="34" charset="0"/>
              </a:rPr>
              <a:t>&amp; password, áp dụng cho thành viên của project. </a:t>
            </a:r>
            <a:r>
              <a:rPr lang="en-US" sz="2400" smtClean="0">
                <a:latin typeface="Tahoma" pitchFamily="34" charset="0"/>
                <a:cs typeface="Tahoma" pitchFamily="34" charset="0"/>
              </a:rPr>
              <a:t>Username </a:t>
            </a:r>
            <a:r>
              <a:rPr lang="en-US" sz="2400">
                <a:latin typeface="Tahoma" pitchFamily="34" charset="0"/>
                <a:cs typeface="Tahoma" pitchFamily="34" charset="0"/>
              </a:rPr>
              <a:t>mặc định là tên của tài khoản google hiện tại đang đăng nhập, password được lấy từ đường link bên dưới.</a:t>
            </a:r>
          </a:p>
          <a:p>
            <a:pPr algn="just"/>
            <a:endParaRPr lang="en-US" sz="2400">
              <a:latin typeface="Tahoma" pitchFamily="34" charset="0"/>
              <a:cs typeface="Tahoma" pitchFamily="34" charset="0"/>
            </a:endParaRPr>
          </a:p>
        </p:txBody>
      </p:sp>
      <p:pic>
        <p:nvPicPr>
          <p:cNvPr id="180227" name="Picture 3" descr="C:\Documents and Settings\Administrator\Desktop\Noname.gif"/>
          <p:cNvPicPr>
            <a:picLocks noChangeAspect="1" noChangeArrowheads="1"/>
          </p:cNvPicPr>
          <p:nvPr/>
        </p:nvPicPr>
        <p:blipFill>
          <a:blip r:embed="rId2"/>
          <a:srcRect/>
          <a:stretch>
            <a:fillRect/>
          </a:stretch>
        </p:blipFill>
        <p:spPr bwMode="auto">
          <a:xfrm>
            <a:off x="609600" y="2057400"/>
            <a:ext cx="8153400" cy="206216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Source</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4724400" cy="923330"/>
          </a:xfrm>
          <a:prstGeom prst="rect">
            <a:avLst/>
          </a:prstGeom>
          <a:noFill/>
        </p:spPr>
        <p:txBody>
          <a:bodyPr wrap="square" rtlCol="0">
            <a:spAutoFit/>
          </a:bodyPr>
          <a:lstStyle/>
          <a:p>
            <a:pPr marL="342900" indent="-342900" algn="just">
              <a:buAutoNum type="arabicPeriod"/>
            </a:pPr>
            <a:r>
              <a:rPr lang="en-US" b="1" u="sng" smtClean="0">
                <a:solidFill>
                  <a:srgbClr val="C00000"/>
                </a:solidFill>
                <a:latin typeface="Tahoma" pitchFamily="34" charset="0"/>
                <a:cs typeface="Tahoma" pitchFamily="34" charset="0"/>
              </a:rPr>
              <a:t>Truy cập vào thùng chứa:</a:t>
            </a:r>
          </a:p>
          <a:p>
            <a:pPr marL="342900" indent="-342900" algn="just">
              <a:buAutoNum type="arabicPeriod"/>
            </a:pPr>
            <a:endParaRPr lang="en-US" b="1">
              <a:solidFill>
                <a:srgbClr val="C00000"/>
              </a:solidFill>
              <a:latin typeface="Tahoma" pitchFamily="34" charset="0"/>
              <a:cs typeface="Tahoma" pitchFamily="34" charset="0"/>
            </a:endParaRPr>
          </a:p>
          <a:p>
            <a:pPr marL="342900" indent="-342900" algn="just"/>
            <a:r>
              <a:rPr lang="en-US" b="1" smtClean="0">
                <a:solidFill>
                  <a:srgbClr val="C00000"/>
                </a:solidFill>
                <a:latin typeface="Tahoma" pitchFamily="34" charset="0"/>
                <a:cs typeface="Tahoma" pitchFamily="34" charset="0"/>
              </a:rPr>
              <a:t>Nếu không phải thành viên của dự án:</a:t>
            </a:r>
            <a:endParaRPr lang="en-US" b="1">
              <a:solidFill>
                <a:srgbClr val="C00000"/>
              </a:solidFill>
              <a:latin typeface="Tahoma" pitchFamily="34" charset="0"/>
              <a:cs typeface="Tahoma" pitchFamily="34" charset="0"/>
            </a:endParaRPr>
          </a:p>
        </p:txBody>
      </p:sp>
      <p:sp>
        <p:nvSpPr>
          <p:cNvPr id="15" name="TextBox 14"/>
          <p:cNvSpPr txBox="1"/>
          <p:nvPr/>
        </p:nvSpPr>
        <p:spPr>
          <a:xfrm>
            <a:off x="128564" y="4191000"/>
            <a:ext cx="8863036" cy="830997"/>
          </a:xfrm>
          <a:prstGeom prst="rect">
            <a:avLst/>
          </a:prstGeom>
          <a:noFill/>
        </p:spPr>
        <p:txBody>
          <a:bodyPr wrap="square" rtlCol="0">
            <a:spAutoFit/>
          </a:bodyPr>
          <a:lstStyle/>
          <a:p>
            <a:pPr lvl="0" algn="ctr"/>
            <a:r>
              <a:rPr lang="en-US" sz="2400" smtClean="0">
                <a:latin typeface="Tahoma" pitchFamily="34" charset="0"/>
                <a:cs typeface="Tahoma" pitchFamily="34" charset="0"/>
                <a:sym typeface="Wingdings" pitchFamily="2" charset="2"/>
              </a:rPr>
              <a:t> </a:t>
            </a:r>
            <a:r>
              <a:rPr lang="en-US" sz="2400" smtClean="0">
                <a:latin typeface="Tahoma" pitchFamily="34" charset="0"/>
                <a:cs typeface="Tahoma" pitchFamily="34" charset="0"/>
              </a:rPr>
              <a:t>Không </a:t>
            </a:r>
            <a:r>
              <a:rPr lang="en-US" sz="2400">
                <a:latin typeface="Tahoma" pitchFamily="34" charset="0"/>
                <a:cs typeface="Tahoma" pitchFamily="34" charset="0"/>
              </a:rPr>
              <a:t>cần chứng </a:t>
            </a:r>
            <a:r>
              <a:rPr lang="en-US" sz="2400" smtClean="0">
                <a:latin typeface="Tahoma" pitchFamily="34" charset="0"/>
                <a:cs typeface="Tahoma" pitchFamily="34" charset="0"/>
              </a:rPr>
              <a:t>thực, nhưng chỉ </a:t>
            </a:r>
            <a:r>
              <a:rPr lang="en-US" sz="2400">
                <a:latin typeface="Tahoma" pitchFamily="34" charset="0"/>
                <a:cs typeface="Tahoma" pitchFamily="34" charset="0"/>
              </a:rPr>
              <a:t>được phép đọc, không thể chỉnh sửa gì</a:t>
            </a:r>
            <a:r>
              <a:rPr lang="en-US" sz="2400" smtClean="0">
                <a:latin typeface="Tahoma" pitchFamily="34" charset="0"/>
                <a:cs typeface="Tahoma" pitchFamily="34" charset="0"/>
              </a:rPr>
              <a:t>.</a:t>
            </a:r>
            <a:endParaRPr lang="en-US" sz="2400">
              <a:latin typeface="Tahoma" pitchFamily="34" charset="0"/>
              <a:cs typeface="Tahoma" pitchFamily="34" charset="0"/>
            </a:endParaRPr>
          </a:p>
        </p:txBody>
      </p:sp>
      <p:pic>
        <p:nvPicPr>
          <p:cNvPr id="181250" name="Picture 2" descr="C:\Documents and Settings\Administrator\Desktop\Noname.gif"/>
          <p:cNvPicPr>
            <a:picLocks noChangeAspect="1" noChangeArrowheads="1"/>
          </p:cNvPicPr>
          <p:nvPr/>
        </p:nvPicPr>
        <p:blipFill>
          <a:blip r:embed="rId2"/>
          <a:srcRect/>
          <a:stretch>
            <a:fillRect/>
          </a:stretch>
        </p:blipFill>
        <p:spPr bwMode="auto">
          <a:xfrm>
            <a:off x="457200" y="2362200"/>
            <a:ext cx="8458200" cy="1433513"/>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Source</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4724400" cy="369332"/>
          </a:xfrm>
          <a:prstGeom prst="rect">
            <a:avLst/>
          </a:prstGeom>
          <a:noFill/>
        </p:spPr>
        <p:txBody>
          <a:bodyPr wrap="square" rtlCol="0">
            <a:spAutoFit/>
          </a:bodyPr>
          <a:lstStyle/>
          <a:p>
            <a:pPr marL="342900" indent="-342900" algn="just">
              <a:buAutoNum type="arabicPeriod" startAt="2"/>
            </a:pPr>
            <a:r>
              <a:rPr lang="en-US" b="1" u="sng" smtClean="0">
                <a:solidFill>
                  <a:srgbClr val="C00000"/>
                </a:solidFill>
                <a:latin typeface="Tahoma" pitchFamily="34" charset="0"/>
                <a:cs typeface="Tahoma" pitchFamily="34" charset="0"/>
              </a:rPr>
              <a:t>Quản lý source code</a:t>
            </a:r>
            <a:r>
              <a:rPr lang="en-US" b="1" smtClean="0">
                <a:solidFill>
                  <a:srgbClr val="C00000"/>
                </a:solidFill>
                <a:latin typeface="Tahoma" pitchFamily="34" charset="0"/>
                <a:cs typeface="Tahoma" pitchFamily="34" charset="0"/>
              </a:rPr>
              <a:t>:</a:t>
            </a:r>
          </a:p>
        </p:txBody>
      </p:sp>
      <p:sp>
        <p:nvSpPr>
          <p:cNvPr id="14" name="TextBox 13"/>
          <p:cNvSpPr txBox="1"/>
          <p:nvPr/>
        </p:nvSpPr>
        <p:spPr>
          <a:xfrm>
            <a:off x="304800" y="5549537"/>
            <a:ext cx="8610601" cy="1200329"/>
          </a:xfrm>
          <a:prstGeom prst="rect">
            <a:avLst/>
          </a:prstGeom>
          <a:noFill/>
        </p:spPr>
        <p:txBody>
          <a:bodyPr wrap="square" rtlCol="0">
            <a:spAutoFit/>
          </a:bodyPr>
          <a:lstStyle/>
          <a:p>
            <a:pPr algn="ctr"/>
            <a:r>
              <a:rPr lang="en-US" sz="2400">
                <a:latin typeface="Tahoma" pitchFamily="34" charset="0"/>
                <a:cs typeface="Tahoma" pitchFamily="34" charset="0"/>
              </a:rPr>
              <a:t>Để xem xét 1 cách tổng quan mọi dữ liệu trong thùng chứa </a:t>
            </a:r>
            <a:r>
              <a:rPr lang="en-US" sz="2400">
                <a:latin typeface="Tahoma" pitchFamily="34" charset="0"/>
                <a:cs typeface="Tahoma" pitchFamily="34" charset="0"/>
                <a:sym typeface="Wingdings"/>
              </a:rPr>
              <a:t></a:t>
            </a:r>
            <a:r>
              <a:rPr lang="en-US" sz="2400">
                <a:latin typeface="Tahoma" pitchFamily="34" charset="0"/>
                <a:cs typeface="Tahoma" pitchFamily="34" charset="0"/>
              </a:rPr>
              <a:t> </a:t>
            </a:r>
            <a:r>
              <a:rPr lang="en-US" sz="2400" b="1" smtClean="0">
                <a:latin typeface="Tahoma" pitchFamily="34" charset="0"/>
                <a:cs typeface="Tahoma" pitchFamily="34" charset="0"/>
              </a:rPr>
              <a:t>Browse </a:t>
            </a:r>
            <a:r>
              <a:rPr lang="en-US" sz="2400" smtClean="0">
                <a:latin typeface="Tahoma" pitchFamily="34" charset="0"/>
                <a:cs typeface="Tahoma" pitchFamily="34" charset="0"/>
              </a:rPr>
              <a:t>(có thể đọc trực tiếp file văn bản thô, các dạng file khác phải download về mới đọc được)</a:t>
            </a:r>
            <a:endParaRPr lang="en-US" sz="2400" b="1">
              <a:latin typeface="Tahoma" pitchFamily="34" charset="0"/>
              <a:cs typeface="Tahoma" pitchFamily="34" charset="0"/>
            </a:endParaRPr>
          </a:p>
        </p:txBody>
      </p:sp>
      <p:pic>
        <p:nvPicPr>
          <p:cNvPr id="182274" name="Picture 2" descr="C:\Documents and Settings\Administrator\Desktop\chjec.gif"/>
          <p:cNvPicPr>
            <a:picLocks noChangeAspect="1" noChangeArrowheads="1"/>
          </p:cNvPicPr>
          <p:nvPr/>
        </p:nvPicPr>
        <p:blipFill>
          <a:blip r:embed="rId2"/>
          <a:srcRect/>
          <a:stretch>
            <a:fillRect/>
          </a:stretch>
        </p:blipFill>
        <p:spPr bwMode="auto">
          <a:xfrm>
            <a:off x="533400" y="1524000"/>
            <a:ext cx="8305800" cy="407445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Source</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4724400" cy="369332"/>
          </a:xfrm>
          <a:prstGeom prst="rect">
            <a:avLst/>
          </a:prstGeom>
          <a:noFill/>
        </p:spPr>
        <p:txBody>
          <a:bodyPr wrap="square" rtlCol="0">
            <a:spAutoFit/>
          </a:bodyPr>
          <a:lstStyle/>
          <a:p>
            <a:pPr marL="342900" indent="-342900" algn="just">
              <a:buAutoNum type="arabicPeriod" startAt="2"/>
            </a:pPr>
            <a:r>
              <a:rPr lang="en-US" b="1" u="sng" smtClean="0">
                <a:solidFill>
                  <a:srgbClr val="C00000"/>
                </a:solidFill>
                <a:latin typeface="Tahoma" pitchFamily="34" charset="0"/>
                <a:cs typeface="Tahoma" pitchFamily="34" charset="0"/>
              </a:rPr>
              <a:t>Quản lý source code</a:t>
            </a:r>
            <a:r>
              <a:rPr lang="en-US" b="1" smtClean="0">
                <a:solidFill>
                  <a:srgbClr val="C00000"/>
                </a:solidFill>
                <a:latin typeface="Tahoma" pitchFamily="34" charset="0"/>
                <a:cs typeface="Tahoma" pitchFamily="34" charset="0"/>
              </a:rPr>
              <a:t>:</a:t>
            </a:r>
          </a:p>
        </p:txBody>
      </p:sp>
      <p:sp>
        <p:nvSpPr>
          <p:cNvPr id="14" name="TextBox 13"/>
          <p:cNvSpPr txBox="1"/>
          <p:nvPr/>
        </p:nvSpPr>
        <p:spPr>
          <a:xfrm>
            <a:off x="304800" y="4819471"/>
            <a:ext cx="8610601" cy="1569660"/>
          </a:xfrm>
          <a:prstGeom prst="rect">
            <a:avLst/>
          </a:prstGeom>
          <a:noFill/>
        </p:spPr>
        <p:txBody>
          <a:bodyPr wrap="square" rtlCol="0">
            <a:spAutoFit/>
          </a:bodyPr>
          <a:lstStyle/>
          <a:p>
            <a:pPr algn="ctr"/>
            <a:r>
              <a:rPr lang="en-US" sz="2400" dirty="0" err="1">
                <a:latin typeface="Tahoma" pitchFamily="34" charset="0"/>
                <a:cs typeface="Tahoma" pitchFamily="34" charset="0"/>
              </a:rPr>
              <a:t>Để</a:t>
            </a:r>
            <a:r>
              <a:rPr lang="en-US" sz="2400" dirty="0">
                <a:latin typeface="Tahoma" pitchFamily="34" charset="0"/>
                <a:cs typeface="Tahoma" pitchFamily="34" charset="0"/>
              </a:rPr>
              <a:t> </a:t>
            </a:r>
            <a:r>
              <a:rPr lang="en-US" sz="2400" dirty="0" err="1">
                <a:latin typeface="Tahoma" pitchFamily="34" charset="0"/>
                <a:cs typeface="Tahoma" pitchFamily="34" charset="0"/>
              </a:rPr>
              <a:t>xem</a:t>
            </a:r>
            <a:r>
              <a:rPr lang="en-US" sz="2400" dirty="0">
                <a:latin typeface="Tahoma" pitchFamily="34" charset="0"/>
                <a:cs typeface="Tahoma" pitchFamily="34" charset="0"/>
              </a:rPr>
              <a:t> </a:t>
            </a:r>
            <a:r>
              <a:rPr lang="en-US" sz="2400" dirty="0" err="1" smtClean="0">
                <a:latin typeface="Tahoma" pitchFamily="34" charset="0"/>
                <a:cs typeface="Tahoma" pitchFamily="34" charset="0"/>
              </a:rPr>
              <a:t>những</a:t>
            </a:r>
            <a:r>
              <a:rPr lang="en-US" sz="2400" dirty="0" smtClean="0">
                <a:latin typeface="Tahoma" pitchFamily="34" charset="0"/>
                <a:cs typeface="Tahoma" pitchFamily="34" charset="0"/>
              </a:rPr>
              <a:t> </a:t>
            </a:r>
            <a:r>
              <a:rPr lang="en-US" sz="2400" dirty="0">
                <a:latin typeface="Tahoma" pitchFamily="34" charset="0"/>
                <a:cs typeface="Tahoma" pitchFamily="34" charset="0"/>
              </a:rPr>
              <a:t>revision </a:t>
            </a:r>
            <a:r>
              <a:rPr lang="en-US" sz="2400" dirty="0">
                <a:latin typeface="Tahoma" pitchFamily="34" charset="0"/>
                <a:cs typeface="Tahoma" pitchFamily="34" charset="0"/>
                <a:sym typeface="Wingdings"/>
              </a:rPr>
              <a:t></a:t>
            </a:r>
            <a:r>
              <a:rPr lang="en-US" sz="2400" dirty="0">
                <a:latin typeface="Tahoma" pitchFamily="34" charset="0"/>
                <a:cs typeface="Tahoma" pitchFamily="34" charset="0"/>
              </a:rPr>
              <a:t> </a:t>
            </a:r>
            <a:r>
              <a:rPr lang="en-US" sz="2400" b="1" dirty="0" smtClean="0">
                <a:latin typeface="Tahoma" pitchFamily="34" charset="0"/>
                <a:cs typeface="Tahoma" pitchFamily="34" charset="0"/>
              </a:rPr>
              <a:t>Changes</a:t>
            </a:r>
            <a:r>
              <a:rPr lang="en-US" sz="2400" dirty="0" smtClean="0">
                <a:latin typeface="Tahoma" pitchFamily="34" charset="0"/>
                <a:cs typeface="Tahoma" pitchFamily="34" charset="0"/>
              </a:rPr>
              <a:t/>
            </a:r>
            <a:br>
              <a:rPr lang="en-US" sz="2400" dirty="0" smtClean="0">
                <a:latin typeface="Tahoma" pitchFamily="34" charset="0"/>
                <a:cs typeface="Tahoma" pitchFamily="34" charset="0"/>
              </a:rPr>
            </a:br>
            <a:endParaRPr lang="en-US" sz="2400" dirty="0" smtClean="0">
              <a:latin typeface="Tahoma" pitchFamily="34" charset="0"/>
              <a:cs typeface="Tahoma" pitchFamily="34" charset="0"/>
            </a:endParaRPr>
          </a:p>
          <a:p>
            <a:pPr algn="ctr"/>
            <a:r>
              <a:rPr lang="en-US" sz="2400" dirty="0" smtClean="0">
                <a:latin typeface="Tahoma" pitchFamily="34" charset="0"/>
                <a:cs typeface="Tahoma" pitchFamily="34" charset="0"/>
              </a:rPr>
              <a:t>(</a:t>
            </a:r>
            <a:r>
              <a:rPr lang="en-US" sz="2400" dirty="0" err="1">
                <a:latin typeface="Tahoma" pitchFamily="34" charset="0"/>
                <a:cs typeface="Tahoma" pitchFamily="34" charset="0"/>
              </a:rPr>
              <a:t>Revison</a:t>
            </a:r>
            <a:r>
              <a:rPr lang="en-US" sz="2400" dirty="0">
                <a:latin typeface="Tahoma" pitchFamily="34" charset="0"/>
                <a:cs typeface="Tahoma" pitchFamily="34" charset="0"/>
              </a:rPr>
              <a:t> 1 </a:t>
            </a:r>
            <a:r>
              <a:rPr lang="en-US" sz="2400" dirty="0" err="1">
                <a:latin typeface="Tahoma" pitchFamily="34" charset="0"/>
                <a:cs typeface="Tahoma" pitchFamily="34" charset="0"/>
              </a:rPr>
              <a:t>là</a:t>
            </a:r>
            <a:r>
              <a:rPr lang="en-US" sz="2400" dirty="0">
                <a:latin typeface="Tahoma" pitchFamily="34" charset="0"/>
                <a:cs typeface="Tahoma" pitchFamily="34" charset="0"/>
              </a:rPr>
              <a:t> </a:t>
            </a:r>
            <a:r>
              <a:rPr lang="en-US" sz="2400" dirty="0" err="1">
                <a:latin typeface="Tahoma" pitchFamily="34" charset="0"/>
                <a:cs typeface="Tahoma" pitchFamily="34" charset="0"/>
              </a:rPr>
              <a:t>mặc</a:t>
            </a:r>
            <a:r>
              <a:rPr lang="en-US" sz="2400" dirty="0">
                <a:latin typeface="Tahoma" pitchFamily="34" charset="0"/>
                <a:cs typeface="Tahoma" pitchFamily="34" charset="0"/>
              </a:rPr>
              <a:t> </a:t>
            </a:r>
            <a:r>
              <a:rPr lang="en-US" sz="2400" dirty="0" err="1">
                <a:latin typeface="Tahoma" pitchFamily="34" charset="0"/>
                <a:cs typeface="Tahoma" pitchFamily="34" charset="0"/>
              </a:rPr>
              <a:t>định</a:t>
            </a:r>
            <a:r>
              <a:rPr lang="en-US" sz="2400" dirty="0">
                <a:latin typeface="Tahoma" pitchFamily="34" charset="0"/>
                <a:cs typeface="Tahoma" pitchFamily="34" charset="0"/>
              </a:rPr>
              <a:t> </a:t>
            </a:r>
            <a:r>
              <a:rPr lang="en-US" sz="2400" dirty="0" err="1">
                <a:latin typeface="Tahoma" pitchFamily="34" charset="0"/>
                <a:cs typeface="Tahoma" pitchFamily="34" charset="0"/>
              </a:rPr>
              <a:t>được</a:t>
            </a:r>
            <a:r>
              <a:rPr lang="en-US" sz="2400" dirty="0">
                <a:latin typeface="Tahoma" pitchFamily="34" charset="0"/>
                <a:cs typeface="Tahoma" pitchFamily="34" charset="0"/>
              </a:rPr>
              <a:t> </a:t>
            </a:r>
            <a:r>
              <a:rPr lang="en-US" sz="2400" dirty="0" err="1">
                <a:latin typeface="Tahoma" pitchFamily="34" charset="0"/>
                <a:cs typeface="Tahoma" pitchFamily="34" charset="0"/>
              </a:rPr>
              <a:t>khởi</a:t>
            </a:r>
            <a:r>
              <a:rPr lang="en-US" sz="2400" dirty="0">
                <a:latin typeface="Tahoma" pitchFamily="34" charset="0"/>
                <a:cs typeface="Tahoma" pitchFamily="34" charset="0"/>
              </a:rPr>
              <a:t> </a:t>
            </a:r>
            <a:r>
              <a:rPr lang="en-US" sz="2400" dirty="0" err="1">
                <a:latin typeface="Tahoma" pitchFamily="34" charset="0"/>
                <a:cs typeface="Tahoma" pitchFamily="34" charset="0"/>
              </a:rPr>
              <a:t>tạo</a:t>
            </a:r>
            <a:r>
              <a:rPr lang="en-US" sz="2400" dirty="0">
                <a:latin typeface="Tahoma" pitchFamily="34" charset="0"/>
                <a:cs typeface="Tahoma" pitchFamily="34" charset="0"/>
              </a:rPr>
              <a:t> </a:t>
            </a:r>
            <a:r>
              <a:rPr lang="en-US" sz="2400" dirty="0" err="1">
                <a:latin typeface="Tahoma" pitchFamily="34" charset="0"/>
                <a:cs typeface="Tahoma" pitchFamily="34" charset="0"/>
              </a:rPr>
              <a:t>đầu</a:t>
            </a:r>
            <a:r>
              <a:rPr lang="en-US" sz="2400" dirty="0">
                <a:latin typeface="Tahoma" pitchFamily="34" charset="0"/>
                <a:cs typeface="Tahoma" pitchFamily="34" charset="0"/>
              </a:rPr>
              <a:t> </a:t>
            </a:r>
            <a:r>
              <a:rPr lang="en-US" sz="2400" dirty="0" err="1">
                <a:latin typeface="Tahoma" pitchFamily="34" charset="0"/>
                <a:cs typeface="Tahoma" pitchFamily="34" charset="0"/>
              </a:rPr>
              <a:t>tiên</a:t>
            </a:r>
            <a:r>
              <a:rPr lang="en-US" sz="2400" dirty="0">
                <a:latin typeface="Tahoma" pitchFamily="34" charset="0"/>
                <a:cs typeface="Tahoma" pitchFamily="34" charset="0"/>
              </a:rPr>
              <a:t>, </a:t>
            </a:r>
            <a:r>
              <a:rPr lang="en-US" sz="2400" dirty="0" err="1">
                <a:latin typeface="Tahoma" pitchFamily="34" charset="0"/>
                <a:cs typeface="Tahoma" pitchFamily="34" charset="0"/>
              </a:rPr>
              <a:t>khởi</a:t>
            </a:r>
            <a:r>
              <a:rPr lang="en-US" sz="2400" dirty="0">
                <a:latin typeface="Tahoma" pitchFamily="34" charset="0"/>
                <a:cs typeface="Tahoma" pitchFamily="34" charset="0"/>
              </a:rPr>
              <a:t> </a:t>
            </a:r>
            <a:r>
              <a:rPr lang="en-US" sz="2400" dirty="0" err="1">
                <a:latin typeface="Tahoma" pitchFamily="34" charset="0"/>
                <a:cs typeface="Tahoma" pitchFamily="34" charset="0"/>
              </a:rPr>
              <a:t>tạo</a:t>
            </a:r>
            <a:r>
              <a:rPr lang="en-US" sz="2400" dirty="0">
                <a:latin typeface="Tahoma" pitchFamily="34" charset="0"/>
                <a:cs typeface="Tahoma" pitchFamily="34" charset="0"/>
              </a:rPr>
              <a:t> </a:t>
            </a:r>
            <a:r>
              <a:rPr lang="en-US" sz="2400" dirty="0" err="1">
                <a:latin typeface="Tahoma" pitchFamily="34" charset="0"/>
                <a:cs typeface="Tahoma" pitchFamily="34" charset="0"/>
              </a:rPr>
              <a:t>các</a:t>
            </a:r>
            <a:r>
              <a:rPr lang="en-US" sz="2400" dirty="0">
                <a:latin typeface="Tahoma" pitchFamily="34" charset="0"/>
                <a:cs typeface="Tahoma" pitchFamily="34" charset="0"/>
              </a:rPr>
              <a:t> </a:t>
            </a:r>
            <a:r>
              <a:rPr lang="en-US" sz="2400" dirty="0" err="1">
                <a:latin typeface="Tahoma" pitchFamily="34" charset="0"/>
                <a:cs typeface="Tahoma" pitchFamily="34" charset="0"/>
              </a:rPr>
              <a:t>thư</a:t>
            </a:r>
            <a:r>
              <a:rPr lang="en-US" sz="2400" dirty="0">
                <a:latin typeface="Tahoma" pitchFamily="34" charset="0"/>
                <a:cs typeface="Tahoma" pitchFamily="34" charset="0"/>
              </a:rPr>
              <a:t> </a:t>
            </a:r>
            <a:r>
              <a:rPr lang="en-US" sz="2400" dirty="0" err="1">
                <a:latin typeface="Tahoma" pitchFamily="34" charset="0"/>
                <a:cs typeface="Tahoma" pitchFamily="34" charset="0"/>
              </a:rPr>
              <a:t>mục</a:t>
            </a:r>
            <a:r>
              <a:rPr lang="en-US" sz="2400" dirty="0">
                <a:latin typeface="Tahoma" pitchFamily="34" charset="0"/>
                <a:cs typeface="Tahoma" pitchFamily="34" charset="0"/>
              </a:rPr>
              <a:t> </a:t>
            </a:r>
            <a:r>
              <a:rPr lang="en-US" sz="2400" i="1" dirty="0">
                <a:latin typeface="Tahoma" pitchFamily="34" charset="0"/>
                <a:cs typeface="Tahoma" pitchFamily="34" charset="0"/>
              </a:rPr>
              <a:t>tags</a:t>
            </a:r>
            <a:r>
              <a:rPr lang="en-US" sz="2400" dirty="0">
                <a:latin typeface="Tahoma" pitchFamily="34" charset="0"/>
                <a:cs typeface="Tahoma" pitchFamily="34" charset="0"/>
              </a:rPr>
              <a:t>, </a:t>
            </a:r>
            <a:r>
              <a:rPr lang="en-US" sz="2400" i="1" dirty="0">
                <a:latin typeface="Tahoma" pitchFamily="34" charset="0"/>
                <a:cs typeface="Tahoma" pitchFamily="34" charset="0"/>
              </a:rPr>
              <a:t>trunk</a:t>
            </a:r>
            <a:r>
              <a:rPr lang="en-US" sz="2400" dirty="0">
                <a:latin typeface="Tahoma" pitchFamily="34" charset="0"/>
                <a:cs typeface="Tahoma" pitchFamily="34" charset="0"/>
              </a:rPr>
              <a:t>, </a:t>
            </a:r>
            <a:r>
              <a:rPr lang="en-US" sz="2400" i="1" dirty="0">
                <a:latin typeface="Tahoma" pitchFamily="34" charset="0"/>
                <a:cs typeface="Tahoma" pitchFamily="34" charset="0"/>
              </a:rPr>
              <a:t>branches</a:t>
            </a:r>
            <a:r>
              <a:rPr lang="en-US" sz="2400" dirty="0">
                <a:latin typeface="Tahoma" pitchFamily="34" charset="0"/>
                <a:cs typeface="Tahoma" pitchFamily="34" charset="0"/>
              </a:rPr>
              <a:t>.</a:t>
            </a:r>
            <a:r>
              <a:rPr lang="en-US" sz="2400" dirty="0" smtClean="0">
                <a:latin typeface="Tahoma" pitchFamily="34" charset="0"/>
                <a:cs typeface="Tahoma" pitchFamily="34" charset="0"/>
              </a:rPr>
              <a:t>)</a:t>
            </a:r>
            <a:endParaRPr lang="en-US" sz="2400" b="1" dirty="0">
              <a:latin typeface="Tahoma" pitchFamily="34" charset="0"/>
              <a:cs typeface="Tahoma" pitchFamily="34" charset="0"/>
            </a:endParaRPr>
          </a:p>
        </p:txBody>
      </p:sp>
      <p:pic>
        <p:nvPicPr>
          <p:cNvPr id="183298" name="Picture 2" descr="C:\Documents and Settings\Administrator\Desktop\change.gif"/>
          <p:cNvPicPr>
            <a:picLocks noChangeAspect="1" noChangeArrowheads="1"/>
          </p:cNvPicPr>
          <p:nvPr/>
        </p:nvPicPr>
        <p:blipFill>
          <a:blip r:embed="rId2"/>
          <a:srcRect/>
          <a:stretch>
            <a:fillRect/>
          </a:stretch>
        </p:blipFill>
        <p:spPr bwMode="auto">
          <a:xfrm>
            <a:off x="381001" y="1371600"/>
            <a:ext cx="8534399" cy="3957638"/>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Source</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4724400" cy="369332"/>
          </a:xfrm>
          <a:prstGeom prst="rect">
            <a:avLst/>
          </a:prstGeom>
          <a:noFill/>
        </p:spPr>
        <p:txBody>
          <a:bodyPr wrap="square" rtlCol="0">
            <a:spAutoFit/>
          </a:bodyPr>
          <a:lstStyle/>
          <a:p>
            <a:pPr marL="342900" indent="-342900" algn="just">
              <a:buAutoNum type="arabicPeriod" startAt="2"/>
            </a:pPr>
            <a:r>
              <a:rPr lang="en-US" b="1" u="sng" smtClean="0">
                <a:solidFill>
                  <a:srgbClr val="C00000"/>
                </a:solidFill>
                <a:latin typeface="Tahoma" pitchFamily="34" charset="0"/>
                <a:cs typeface="Tahoma" pitchFamily="34" charset="0"/>
              </a:rPr>
              <a:t>Quản lý source code</a:t>
            </a:r>
            <a:r>
              <a:rPr lang="en-US" b="1" smtClean="0">
                <a:solidFill>
                  <a:srgbClr val="C00000"/>
                </a:solidFill>
                <a:latin typeface="Tahoma" pitchFamily="34" charset="0"/>
                <a:cs typeface="Tahoma" pitchFamily="34" charset="0"/>
              </a:rPr>
              <a:t>:</a:t>
            </a:r>
          </a:p>
        </p:txBody>
      </p:sp>
      <p:sp>
        <p:nvSpPr>
          <p:cNvPr id="18" name="TextBox 17"/>
          <p:cNvSpPr txBox="1"/>
          <p:nvPr/>
        </p:nvSpPr>
        <p:spPr>
          <a:xfrm>
            <a:off x="291737" y="5969726"/>
            <a:ext cx="8610601" cy="830997"/>
          </a:xfrm>
          <a:prstGeom prst="rect">
            <a:avLst/>
          </a:prstGeom>
          <a:noFill/>
        </p:spPr>
        <p:txBody>
          <a:bodyPr wrap="square" rtlCol="0">
            <a:spAutoFit/>
          </a:bodyPr>
          <a:lstStyle/>
          <a:p>
            <a:pPr algn="ctr"/>
            <a:r>
              <a:rPr lang="en-US" sz="2400" smtClean="0">
                <a:sym typeface="Wingdings" pitchFamily="2" charset="2"/>
              </a:rPr>
              <a:t> </a:t>
            </a:r>
            <a:r>
              <a:rPr lang="en-US" sz="2400" smtClean="0"/>
              <a:t>Theo </a:t>
            </a:r>
            <a:r>
              <a:rPr lang="en-US" sz="2400"/>
              <a:t>dõi được mọi thay đổi trên </a:t>
            </a:r>
            <a:r>
              <a:rPr lang="en-US" sz="2400" smtClean="0"/>
              <a:t>revision, </a:t>
            </a:r>
            <a:r>
              <a:rPr lang="en-US" sz="2400"/>
              <a:t>có thể đọc trực tiếp văn bản thô (nhấn vào dấu +, tên file, diff).</a:t>
            </a:r>
            <a:endParaRPr lang="en-US" sz="2400">
              <a:latin typeface="Tahoma" pitchFamily="34" charset="0"/>
              <a:cs typeface="Tahoma" pitchFamily="34" charset="0"/>
            </a:endParaRPr>
          </a:p>
        </p:txBody>
      </p:sp>
      <p:pic>
        <p:nvPicPr>
          <p:cNvPr id="184322" name="Picture 2" descr="C:\Documents and Settings\Administrator\Desktop\Noname.gif"/>
          <p:cNvPicPr>
            <a:picLocks noChangeAspect="1" noChangeArrowheads="1"/>
          </p:cNvPicPr>
          <p:nvPr/>
        </p:nvPicPr>
        <p:blipFill>
          <a:blip r:embed="rId2"/>
          <a:srcRect/>
          <a:stretch>
            <a:fillRect/>
          </a:stretch>
        </p:blipFill>
        <p:spPr bwMode="auto">
          <a:xfrm>
            <a:off x="304800" y="1371600"/>
            <a:ext cx="8534400" cy="44196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Source</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4724400" cy="369332"/>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rPr>
              <a:t>3.  </a:t>
            </a:r>
            <a:r>
              <a:rPr lang="en-US" b="1" u="sng" smtClean="0">
                <a:solidFill>
                  <a:srgbClr val="C00000"/>
                </a:solidFill>
                <a:latin typeface="Tahoma" pitchFamily="34" charset="0"/>
                <a:cs typeface="Tahoma" pitchFamily="34" charset="0"/>
              </a:rPr>
              <a:t>Request code review</a:t>
            </a:r>
            <a:r>
              <a:rPr lang="en-US" b="1" smtClean="0">
                <a:solidFill>
                  <a:srgbClr val="C00000"/>
                </a:solidFill>
                <a:latin typeface="Tahoma" pitchFamily="34" charset="0"/>
                <a:cs typeface="Tahoma" pitchFamily="34" charset="0"/>
              </a:rPr>
              <a:t>:</a:t>
            </a:r>
          </a:p>
        </p:txBody>
      </p:sp>
      <p:sp>
        <p:nvSpPr>
          <p:cNvPr id="18" name="TextBox 17"/>
          <p:cNvSpPr txBox="1"/>
          <p:nvPr/>
        </p:nvSpPr>
        <p:spPr>
          <a:xfrm>
            <a:off x="1282337" y="2499362"/>
            <a:ext cx="6566263" cy="1200329"/>
          </a:xfrm>
          <a:prstGeom prst="rect">
            <a:avLst/>
          </a:prstGeom>
          <a:noFill/>
        </p:spPr>
        <p:txBody>
          <a:bodyPr wrap="square" rtlCol="0">
            <a:spAutoFit/>
          </a:bodyPr>
          <a:lstStyle/>
          <a:p>
            <a:pPr algn="ctr"/>
            <a:r>
              <a:rPr lang="en-US" sz="2400" smtClean="0">
                <a:latin typeface="Tahoma" pitchFamily="34" charset="0"/>
                <a:cs typeface="Tahoma" pitchFamily="34" charset="0"/>
                <a:sym typeface="Wingdings" pitchFamily="2" charset="2"/>
              </a:rPr>
              <a:t> </a:t>
            </a:r>
            <a:r>
              <a:rPr lang="en-US" sz="2400">
                <a:latin typeface="Tahoma" pitchFamily="34" charset="0"/>
                <a:cs typeface="Tahoma" pitchFamily="34" charset="0"/>
              </a:rPr>
              <a:t>Gửi thông điệp cho các thành viên khác biết khi vừa commit lên thùng chứa, mục đích là thảo luận, cùng chỉnh </a:t>
            </a:r>
            <a:r>
              <a:rPr lang="en-US" sz="2400" smtClean="0">
                <a:latin typeface="Tahoma" pitchFamily="34" charset="0"/>
                <a:cs typeface="Tahoma" pitchFamily="34" charset="0"/>
              </a:rPr>
              <a:t>sửa.</a:t>
            </a:r>
            <a:endParaRPr lang="en-US" sz="2400">
              <a:latin typeface="Tahoma" pitchFamily="34" charset="0"/>
              <a:cs typeface="Tahoma" pitchFamily="34" charset="0"/>
            </a:endParaRPr>
          </a:p>
        </p:txBody>
      </p:sp>
      <p:pic>
        <p:nvPicPr>
          <p:cNvPr id="13" name="Picture 12" descr="07.bmp"/>
          <p:cNvPicPr/>
          <p:nvPr/>
        </p:nvPicPr>
        <p:blipFill>
          <a:blip r:embed="rId2"/>
          <a:srcRect t="32743" r="2855" b="51750"/>
          <a:stretch>
            <a:fillRect/>
          </a:stretch>
        </p:blipFill>
        <p:spPr>
          <a:xfrm>
            <a:off x="223886" y="3718562"/>
            <a:ext cx="8696228" cy="1005838"/>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Source</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4724400" cy="369332"/>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rPr>
              <a:t>3.  </a:t>
            </a:r>
            <a:r>
              <a:rPr lang="en-US" b="1" u="sng" smtClean="0">
                <a:solidFill>
                  <a:srgbClr val="C00000"/>
                </a:solidFill>
                <a:latin typeface="Tahoma" pitchFamily="34" charset="0"/>
                <a:cs typeface="Tahoma" pitchFamily="34" charset="0"/>
              </a:rPr>
              <a:t>Request code review</a:t>
            </a:r>
            <a:r>
              <a:rPr lang="en-US" b="1" smtClean="0">
                <a:solidFill>
                  <a:srgbClr val="C00000"/>
                </a:solidFill>
                <a:latin typeface="Tahoma" pitchFamily="34" charset="0"/>
                <a:cs typeface="Tahoma" pitchFamily="34" charset="0"/>
              </a:rPr>
              <a:t>:</a:t>
            </a:r>
          </a:p>
        </p:txBody>
      </p:sp>
      <p:pic>
        <p:nvPicPr>
          <p:cNvPr id="11" name="Picture 10" descr="08.bmp"/>
          <p:cNvPicPr/>
          <p:nvPr/>
        </p:nvPicPr>
        <p:blipFill>
          <a:blip r:embed="rId2"/>
          <a:srcRect t="15487" r="10737" b="5310"/>
          <a:stretch>
            <a:fillRect/>
          </a:stretch>
        </p:blipFill>
        <p:spPr>
          <a:xfrm>
            <a:off x="800735" y="1524000"/>
            <a:ext cx="7505065" cy="4823584"/>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4724400" cy="369332"/>
          </a:xfrm>
          <a:prstGeom prst="rect">
            <a:avLst/>
          </a:prstGeom>
          <a:noFill/>
        </p:spPr>
        <p:txBody>
          <a:bodyPr wrap="square" rtlCol="0">
            <a:spAutoFit/>
          </a:bodyPr>
          <a:lstStyle/>
          <a:p>
            <a:pPr marL="342900" indent="-342900" algn="just"/>
            <a:r>
              <a:rPr lang="en-US" b="1" smtClean="0">
                <a:solidFill>
                  <a:schemeClr val="tx1">
                    <a:lumMod val="95000"/>
                    <a:lumOff val="5000"/>
                  </a:schemeClr>
                </a:solidFill>
                <a:latin typeface="Tahoma" pitchFamily="34" charset="0"/>
                <a:cs typeface="Tahoma" pitchFamily="34" charset="0"/>
                <a:sym typeface="Wingdings" pitchFamily="2" charset="2"/>
              </a:rPr>
              <a:t> Giúp quản trị dự án</a:t>
            </a:r>
            <a:endParaRPr lang="en-US" b="1" smtClean="0">
              <a:solidFill>
                <a:schemeClr val="tx1">
                  <a:lumMod val="95000"/>
                  <a:lumOff val="5000"/>
                </a:schemeClr>
              </a:solidFill>
              <a:latin typeface="Tahoma" pitchFamily="34" charset="0"/>
              <a:cs typeface="Tahoma" pitchFamily="34" charset="0"/>
            </a:endParaRPr>
          </a:p>
        </p:txBody>
      </p:sp>
      <p:pic>
        <p:nvPicPr>
          <p:cNvPr id="185346" name="Picture 2" descr="C:\Documents and Settings\Administrator\Desktop\ad.gif"/>
          <p:cNvPicPr>
            <a:picLocks noChangeAspect="1" noChangeArrowheads="1"/>
          </p:cNvPicPr>
          <p:nvPr/>
        </p:nvPicPr>
        <p:blipFill>
          <a:blip r:embed="rId2"/>
          <a:srcRect/>
          <a:stretch>
            <a:fillRect/>
          </a:stretch>
        </p:blipFill>
        <p:spPr bwMode="auto">
          <a:xfrm>
            <a:off x="228599" y="1447800"/>
            <a:ext cx="8686801" cy="4795838"/>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4724400" cy="369332"/>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sym typeface="Wingdings" pitchFamily="2" charset="2"/>
              </a:rPr>
              <a:t>1.	</a:t>
            </a:r>
            <a:r>
              <a:rPr lang="en-US" b="1" u="sng" smtClean="0">
                <a:solidFill>
                  <a:srgbClr val="C00000"/>
                </a:solidFill>
                <a:latin typeface="Tahoma" pitchFamily="34" charset="0"/>
                <a:cs typeface="Tahoma" pitchFamily="34" charset="0"/>
                <a:sym typeface="Wingdings" pitchFamily="2" charset="2"/>
              </a:rPr>
              <a:t>Project Summary:</a:t>
            </a:r>
            <a:endParaRPr lang="en-US" b="1" u="sng" smtClean="0">
              <a:solidFill>
                <a:srgbClr val="C00000"/>
              </a:solidFill>
              <a:latin typeface="Tahoma" pitchFamily="34" charset="0"/>
              <a:cs typeface="Tahoma" pitchFamily="34" charset="0"/>
            </a:endParaRPr>
          </a:p>
        </p:txBody>
      </p:sp>
      <p:sp>
        <p:nvSpPr>
          <p:cNvPr id="11" name="TextBox 10"/>
          <p:cNvSpPr txBox="1"/>
          <p:nvPr/>
        </p:nvSpPr>
        <p:spPr>
          <a:xfrm>
            <a:off x="762000" y="4953000"/>
            <a:ext cx="8161209" cy="1200329"/>
          </a:xfrm>
          <a:prstGeom prst="rect">
            <a:avLst/>
          </a:prstGeom>
          <a:noFill/>
        </p:spPr>
        <p:txBody>
          <a:bodyPr wrap="none" rtlCol="0">
            <a:spAutoFit/>
          </a:bodyPr>
          <a:lstStyle/>
          <a:p>
            <a:r>
              <a:rPr lang="en-US" sz="2400" b="1" i="1">
                <a:solidFill>
                  <a:srgbClr val="C00000"/>
                </a:solidFill>
                <a:latin typeface="Tahoma" pitchFamily="34" charset="0"/>
                <a:cs typeface="Tahoma" pitchFamily="34" charset="0"/>
              </a:rPr>
              <a:t>Project </a:t>
            </a:r>
            <a:r>
              <a:rPr lang="en-US" sz="2400" b="1" i="1" smtClean="0">
                <a:solidFill>
                  <a:srgbClr val="C00000"/>
                </a:solidFill>
                <a:latin typeface="Tahoma" pitchFamily="34" charset="0"/>
                <a:cs typeface="Tahoma" pitchFamily="34" charset="0"/>
              </a:rPr>
              <a:t>summary		</a:t>
            </a:r>
            <a:r>
              <a:rPr lang="en-US" sz="2400" smtClean="0">
                <a:latin typeface="Tahoma" pitchFamily="34" charset="0"/>
                <a:cs typeface="Tahoma" pitchFamily="34" charset="0"/>
              </a:rPr>
              <a:t>: 	tóm </a:t>
            </a:r>
            <a:r>
              <a:rPr lang="en-US" sz="2400">
                <a:latin typeface="Tahoma" pitchFamily="34" charset="0"/>
                <a:cs typeface="Tahoma" pitchFamily="34" charset="0"/>
              </a:rPr>
              <a:t>tắt sơ lược về dự án</a:t>
            </a:r>
          </a:p>
          <a:p>
            <a:r>
              <a:rPr lang="en-US" sz="2400">
                <a:latin typeface="Tahoma" pitchFamily="34" charset="0"/>
                <a:cs typeface="Tahoma" pitchFamily="34" charset="0"/>
              </a:rPr>
              <a:t>	</a:t>
            </a:r>
            <a:r>
              <a:rPr lang="en-US" sz="2400" smtClean="0">
                <a:latin typeface="Tahoma" pitchFamily="34" charset="0"/>
                <a:cs typeface="Tahoma" pitchFamily="34" charset="0"/>
                <a:sym typeface="Wingdings" pitchFamily="2" charset="2"/>
              </a:rPr>
              <a:t></a:t>
            </a:r>
            <a:r>
              <a:rPr lang="en-US" sz="2400" b="1" i="1" smtClean="0">
                <a:solidFill>
                  <a:srgbClr val="C00000"/>
                </a:solidFill>
                <a:latin typeface="Tahoma" pitchFamily="34" charset="0"/>
                <a:cs typeface="Tahoma" pitchFamily="34" charset="0"/>
              </a:rPr>
              <a:t>Summary		</a:t>
            </a:r>
            <a:r>
              <a:rPr lang="en-US" sz="2400" smtClean="0">
                <a:latin typeface="Tahoma" pitchFamily="34" charset="0"/>
                <a:cs typeface="Tahoma" pitchFamily="34" charset="0"/>
              </a:rPr>
              <a:t>: 	tóm </a:t>
            </a:r>
            <a:r>
              <a:rPr lang="en-US" sz="2400">
                <a:latin typeface="Tahoma" pitchFamily="34" charset="0"/>
                <a:cs typeface="Tahoma" pitchFamily="34" charset="0"/>
              </a:rPr>
              <a:t>tắt sơ </a:t>
            </a:r>
            <a:r>
              <a:rPr lang="en-US" sz="2400" smtClean="0">
                <a:latin typeface="Tahoma" pitchFamily="34" charset="0"/>
                <a:cs typeface="Tahoma" pitchFamily="34" charset="0"/>
              </a:rPr>
              <a:t>lược dự án</a:t>
            </a:r>
            <a:endParaRPr lang="en-US" sz="2400">
              <a:latin typeface="Tahoma" pitchFamily="34" charset="0"/>
              <a:cs typeface="Tahoma" pitchFamily="34" charset="0"/>
            </a:endParaRPr>
          </a:p>
          <a:p>
            <a:r>
              <a:rPr lang="en-US" sz="2400">
                <a:latin typeface="Tahoma" pitchFamily="34" charset="0"/>
                <a:cs typeface="Tahoma" pitchFamily="34" charset="0"/>
              </a:rPr>
              <a:t>	</a:t>
            </a:r>
            <a:r>
              <a:rPr lang="en-US" sz="2400" smtClean="0">
                <a:latin typeface="Tahoma" pitchFamily="34" charset="0"/>
                <a:cs typeface="Tahoma" pitchFamily="34" charset="0"/>
                <a:sym typeface="Wingdings" pitchFamily="2" charset="2"/>
              </a:rPr>
              <a:t></a:t>
            </a:r>
            <a:r>
              <a:rPr lang="en-US" sz="2400" b="1" i="1" smtClean="0">
                <a:solidFill>
                  <a:srgbClr val="C00000"/>
                </a:solidFill>
                <a:latin typeface="Tahoma" pitchFamily="34" charset="0"/>
                <a:cs typeface="Tahoma" pitchFamily="34" charset="0"/>
              </a:rPr>
              <a:t>Description	</a:t>
            </a:r>
            <a:r>
              <a:rPr lang="en-US" sz="2400" smtClean="0">
                <a:latin typeface="Tahoma" pitchFamily="34" charset="0"/>
                <a:cs typeface="Tahoma" pitchFamily="34" charset="0"/>
              </a:rPr>
              <a:t>: 	mô </a:t>
            </a:r>
            <a:r>
              <a:rPr lang="en-US" sz="2400">
                <a:latin typeface="Tahoma" pitchFamily="34" charset="0"/>
                <a:cs typeface="Tahoma" pitchFamily="34" charset="0"/>
              </a:rPr>
              <a:t>tả về dự án</a:t>
            </a:r>
          </a:p>
        </p:txBody>
      </p:sp>
      <p:pic>
        <p:nvPicPr>
          <p:cNvPr id="186370" name="Picture 2" descr="C:\Documents and Settings\Administrator\Desktop\Noname.gif"/>
          <p:cNvPicPr>
            <a:picLocks noChangeAspect="1" noChangeArrowheads="1"/>
          </p:cNvPicPr>
          <p:nvPr/>
        </p:nvPicPr>
        <p:blipFill>
          <a:blip r:embed="rId2"/>
          <a:srcRect/>
          <a:stretch>
            <a:fillRect/>
          </a:stretch>
        </p:blipFill>
        <p:spPr bwMode="auto">
          <a:xfrm>
            <a:off x="304800" y="1524000"/>
            <a:ext cx="8582025" cy="32766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4724400" cy="369332"/>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sym typeface="Wingdings" pitchFamily="2" charset="2"/>
              </a:rPr>
              <a:t>1.	</a:t>
            </a:r>
            <a:r>
              <a:rPr lang="en-US" b="1" u="sng" smtClean="0">
                <a:solidFill>
                  <a:srgbClr val="C00000"/>
                </a:solidFill>
                <a:latin typeface="Tahoma" pitchFamily="34" charset="0"/>
                <a:cs typeface="Tahoma" pitchFamily="34" charset="0"/>
                <a:sym typeface="Wingdings" pitchFamily="2" charset="2"/>
              </a:rPr>
              <a:t>Project Summary:</a:t>
            </a:r>
            <a:endParaRPr lang="en-US" b="1" u="sng" smtClean="0">
              <a:solidFill>
                <a:srgbClr val="C00000"/>
              </a:solidFill>
              <a:latin typeface="Tahoma" pitchFamily="34" charset="0"/>
              <a:cs typeface="Tahoma" pitchFamily="34" charset="0"/>
            </a:endParaRPr>
          </a:p>
        </p:txBody>
      </p:sp>
      <p:sp>
        <p:nvSpPr>
          <p:cNvPr id="13" name="TextBox 12"/>
          <p:cNvSpPr txBox="1"/>
          <p:nvPr/>
        </p:nvSpPr>
        <p:spPr>
          <a:xfrm>
            <a:off x="451221" y="1611868"/>
            <a:ext cx="6330579" cy="461665"/>
          </a:xfrm>
          <a:prstGeom prst="rect">
            <a:avLst/>
          </a:prstGeom>
          <a:noFill/>
        </p:spPr>
        <p:txBody>
          <a:bodyPr wrap="none" rtlCol="0">
            <a:spAutoFit/>
          </a:bodyPr>
          <a:lstStyle/>
          <a:p>
            <a:r>
              <a:rPr lang="en-US" sz="2400">
                <a:latin typeface="Tahoma" pitchFamily="34" charset="0"/>
                <a:cs typeface="Tahoma" pitchFamily="34" charset="0"/>
              </a:rPr>
              <a:t>Chọn giấy phép đối với mã nguồn của dự án:</a:t>
            </a:r>
          </a:p>
        </p:txBody>
      </p:sp>
      <p:grpSp>
        <p:nvGrpSpPr>
          <p:cNvPr id="14" name="Group 13"/>
          <p:cNvGrpSpPr/>
          <p:nvPr/>
        </p:nvGrpSpPr>
        <p:grpSpPr>
          <a:xfrm>
            <a:off x="454154" y="2187756"/>
            <a:ext cx="8385046" cy="3908244"/>
            <a:chOff x="454154" y="2187756"/>
            <a:chExt cx="8385046" cy="3908244"/>
          </a:xfrm>
        </p:grpSpPr>
        <p:pic>
          <p:nvPicPr>
            <p:cNvPr id="161794" name="Picture 2" descr="Wor6D"/>
            <p:cNvPicPr>
              <a:picLocks noChangeAspect="1" noChangeArrowheads="1"/>
            </p:cNvPicPr>
            <p:nvPr/>
          </p:nvPicPr>
          <p:blipFill>
            <a:blip r:embed="rId2"/>
            <a:srcRect/>
            <a:stretch>
              <a:fillRect/>
            </a:stretch>
          </p:blipFill>
          <p:spPr bwMode="auto">
            <a:xfrm>
              <a:off x="454154" y="2187756"/>
              <a:ext cx="8385046" cy="3908244"/>
            </a:xfrm>
            <a:prstGeom prst="rect">
              <a:avLst/>
            </a:prstGeom>
            <a:noFill/>
            <a:ln w="9525">
              <a:noFill/>
              <a:miter lim="800000"/>
              <a:headEnd/>
              <a:tailEnd/>
            </a:ln>
          </p:spPr>
        </p:pic>
        <p:pic>
          <p:nvPicPr>
            <p:cNvPr id="161795" name="Picture 3" descr="Wor6F"/>
            <p:cNvPicPr>
              <a:picLocks noChangeAspect="1" noChangeArrowheads="1"/>
            </p:cNvPicPr>
            <p:nvPr/>
          </p:nvPicPr>
          <p:blipFill>
            <a:blip r:embed="rId3"/>
            <a:srcRect l="50104" r="3323" b="25612"/>
            <a:stretch>
              <a:fillRect/>
            </a:stretch>
          </p:blipFill>
          <p:spPr bwMode="auto">
            <a:xfrm>
              <a:off x="5547092" y="2259873"/>
              <a:ext cx="2898045" cy="22250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Project Home</a:t>
            </a:r>
            <a:endParaRPr lang="en-US">
              <a:solidFill>
                <a:srgbClr val="C00000"/>
              </a:solidFill>
              <a:latin typeface="Tahoma" pitchFamily="34" charset="0"/>
              <a:cs typeface="Tahoma" pitchFamily="34" charset="0"/>
            </a:endParaRPr>
          </a:p>
        </p:txBody>
      </p:sp>
      <p:sp>
        <p:nvSpPr>
          <p:cNvPr id="7" name="TextBox 6"/>
          <p:cNvSpPr txBox="1"/>
          <p:nvPr/>
        </p:nvSpPr>
        <p:spPr>
          <a:xfrm>
            <a:off x="541045" y="1214735"/>
            <a:ext cx="4652364" cy="1200329"/>
          </a:xfrm>
          <a:prstGeom prst="rect">
            <a:avLst/>
          </a:prstGeom>
          <a:noFill/>
        </p:spPr>
        <p:txBody>
          <a:bodyPr wrap="none" rtlCol="0">
            <a:spAutoFit/>
          </a:bodyPr>
          <a:lstStyle/>
          <a:p>
            <a:pPr marL="457200" indent="-457200">
              <a:buAutoNum type="arabicPeriod"/>
            </a:pPr>
            <a:r>
              <a:rPr lang="en-US" sz="2400" b="1" u="sng" dirty="0" smtClean="0">
                <a:solidFill>
                  <a:srgbClr val="C00000"/>
                </a:solidFill>
                <a:latin typeface="Tahoma" pitchFamily="34" charset="0"/>
                <a:cs typeface="Tahoma" pitchFamily="34" charset="0"/>
              </a:rPr>
              <a:t>Summary:</a:t>
            </a:r>
          </a:p>
          <a:p>
            <a:pPr marL="457200" indent="-457200"/>
            <a:r>
              <a:rPr lang="en-US" sz="2400" dirty="0" smtClean="0">
                <a:latin typeface="Tahoma" pitchFamily="34" charset="0"/>
                <a:cs typeface="Tahoma" pitchFamily="34" charset="0"/>
                <a:sym typeface="Wingdings" pitchFamily="2" charset="2"/>
              </a:rPr>
              <a:t>	 </a:t>
            </a:r>
            <a:r>
              <a:rPr lang="en-US" sz="2400" dirty="0" err="1" smtClean="0">
                <a:latin typeface="Tahoma" pitchFamily="34" charset="0"/>
                <a:cs typeface="Tahoma" pitchFamily="34" charset="0"/>
              </a:rPr>
              <a:t>mô</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tả</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ngắn</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gọn</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về</a:t>
            </a:r>
            <a:r>
              <a:rPr lang="en-US" sz="2400" dirty="0" smtClean="0">
                <a:latin typeface="Tahoma" pitchFamily="34" charset="0"/>
                <a:cs typeface="Tahoma" pitchFamily="34" charset="0"/>
              </a:rPr>
              <a:t> project</a:t>
            </a:r>
          </a:p>
          <a:p>
            <a:pPr marL="457200" indent="-457200">
              <a:buAutoNum type="arabicPeriod"/>
            </a:pPr>
            <a:endParaRPr lang="en-US" sz="2400" b="1" u="sng" dirty="0">
              <a:solidFill>
                <a:srgbClr val="C00000"/>
              </a:solidFill>
              <a:latin typeface="Tahoma" pitchFamily="34" charset="0"/>
              <a:cs typeface="Tahoma" pitchFamily="34" charset="0"/>
            </a:endParaRPr>
          </a:p>
        </p:txBody>
      </p:sp>
      <p:pic>
        <p:nvPicPr>
          <p:cNvPr id="149505" name="Picture 1" descr="C:\Documents and Settings\Administrator\Desktop\summer.gif"/>
          <p:cNvPicPr>
            <a:picLocks noChangeAspect="1" noChangeArrowheads="1"/>
          </p:cNvPicPr>
          <p:nvPr/>
        </p:nvPicPr>
        <p:blipFill>
          <a:blip r:embed="rId2"/>
          <a:srcRect/>
          <a:stretch>
            <a:fillRect/>
          </a:stretch>
        </p:blipFill>
        <p:spPr bwMode="auto">
          <a:xfrm>
            <a:off x="838200" y="2133600"/>
            <a:ext cx="7543800" cy="42672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buAutoNum type="arabicPeriod" startAt="2"/>
            </a:pPr>
            <a:r>
              <a:rPr lang="en-US" b="1" u="sng" smtClean="0">
                <a:solidFill>
                  <a:srgbClr val="C00000"/>
                </a:solidFill>
                <a:latin typeface="Tahoma" pitchFamily="34" charset="0"/>
                <a:cs typeface="Tahoma" pitchFamily="34" charset="0"/>
                <a:sym typeface="Wingdings" pitchFamily="2" charset="2"/>
              </a:rPr>
              <a:t>Project Members:</a:t>
            </a:r>
          </a:p>
          <a:p>
            <a:pPr marL="342900" indent="-342900" algn="just"/>
            <a:r>
              <a:rPr lang="en-US" b="1" smtClean="0">
                <a:solidFill>
                  <a:srgbClr val="C00000"/>
                </a:solidFill>
                <a:latin typeface="Tahoma" pitchFamily="34" charset="0"/>
                <a:cs typeface="Tahoma" pitchFamily="34" charset="0"/>
                <a:sym typeface="Wingdings" pitchFamily="2" charset="2"/>
              </a:rPr>
              <a:t>	</a:t>
            </a:r>
            <a:r>
              <a:rPr lang="en-US" b="1" smtClean="0">
                <a:latin typeface="Tahoma" pitchFamily="34" charset="0"/>
                <a:cs typeface="Tahoma" pitchFamily="34" charset="0"/>
                <a:sym typeface="Wingdings" pitchFamily="2" charset="2"/>
              </a:rPr>
              <a:t></a:t>
            </a:r>
            <a:r>
              <a:rPr lang="en-US" b="1" smtClean="0">
                <a:solidFill>
                  <a:srgbClr val="C00000"/>
                </a:solidFill>
                <a:latin typeface="Tahoma" pitchFamily="34" charset="0"/>
                <a:cs typeface="Tahoma" pitchFamily="34" charset="0"/>
                <a:sym typeface="Wingdings" pitchFamily="2" charset="2"/>
              </a:rPr>
              <a:t> </a:t>
            </a:r>
            <a:r>
              <a:rPr lang="en-US">
                <a:latin typeface="Tahoma" pitchFamily="34" charset="0"/>
                <a:cs typeface="Tahoma" pitchFamily="34" charset="0"/>
              </a:rPr>
              <a:t>quản lý các thành viên tham gia phát triển dự án</a:t>
            </a:r>
            <a:endParaRPr lang="en-US" b="1" u="sng" smtClean="0">
              <a:solidFill>
                <a:srgbClr val="C00000"/>
              </a:solidFill>
              <a:latin typeface="Tahoma" pitchFamily="34" charset="0"/>
              <a:cs typeface="Tahoma" pitchFamily="34" charset="0"/>
            </a:endParaRPr>
          </a:p>
        </p:txBody>
      </p:sp>
      <p:sp>
        <p:nvSpPr>
          <p:cNvPr id="14" name="TextBox 13"/>
          <p:cNvSpPr txBox="1"/>
          <p:nvPr/>
        </p:nvSpPr>
        <p:spPr>
          <a:xfrm>
            <a:off x="228600" y="5410200"/>
            <a:ext cx="8686800" cy="1200329"/>
          </a:xfrm>
          <a:prstGeom prst="rect">
            <a:avLst/>
          </a:prstGeom>
          <a:noFill/>
        </p:spPr>
        <p:txBody>
          <a:bodyPr wrap="square" rtlCol="0">
            <a:spAutoFit/>
          </a:bodyPr>
          <a:lstStyle/>
          <a:p>
            <a:r>
              <a:rPr lang="en-US" sz="2400" dirty="0" smtClean="0">
                <a:latin typeface="Tahoma" pitchFamily="34" charset="0"/>
                <a:cs typeface="Tahoma" pitchFamily="34" charset="0"/>
                <a:sym typeface="Wingdings" pitchFamily="2" charset="2"/>
              </a:rPr>
              <a:t> </a:t>
            </a:r>
            <a:r>
              <a:rPr lang="en-US" sz="2400" b="1" i="1" dirty="0" smtClean="0">
                <a:solidFill>
                  <a:srgbClr val="C00000"/>
                </a:solidFill>
                <a:latin typeface="Tahoma" pitchFamily="34" charset="0"/>
                <a:cs typeface="Tahoma" pitchFamily="34" charset="0"/>
              </a:rPr>
              <a:t>Project owner</a:t>
            </a:r>
            <a:r>
              <a:rPr lang="en-US" sz="2400" dirty="0" smtClean="0">
                <a:latin typeface="Tahoma" pitchFamily="34" charset="0"/>
                <a:cs typeface="Tahoma" pitchFamily="34" charset="0"/>
              </a:rPr>
              <a:t>		: 	</a:t>
            </a:r>
            <a:r>
              <a:rPr lang="en-US" sz="2400" dirty="0" err="1" smtClean="0">
                <a:latin typeface="Tahoma" pitchFamily="34" charset="0"/>
                <a:cs typeface="Tahoma" pitchFamily="34" charset="0"/>
              </a:rPr>
              <a:t>tài</a:t>
            </a:r>
            <a:r>
              <a:rPr lang="en-US" sz="2400" dirty="0" smtClean="0">
                <a:latin typeface="Tahoma" pitchFamily="34" charset="0"/>
                <a:cs typeface="Tahoma" pitchFamily="34" charset="0"/>
              </a:rPr>
              <a:t> </a:t>
            </a:r>
            <a:r>
              <a:rPr lang="en-US" sz="2400" dirty="0" err="1">
                <a:latin typeface="Tahoma" pitchFamily="34" charset="0"/>
                <a:cs typeface="Tahoma" pitchFamily="34" charset="0"/>
              </a:rPr>
              <a:t>khoản</a:t>
            </a:r>
            <a:r>
              <a:rPr lang="en-US" sz="2400" dirty="0">
                <a:latin typeface="Tahoma" pitchFamily="34" charset="0"/>
                <a:cs typeface="Tahoma" pitchFamily="34" charset="0"/>
              </a:rPr>
              <a:t> </a:t>
            </a:r>
            <a:r>
              <a:rPr lang="en-US" sz="2400" dirty="0" err="1">
                <a:latin typeface="Tahoma" pitchFamily="34" charset="0"/>
                <a:cs typeface="Tahoma" pitchFamily="34" charset="0"/>
              </a:rPr>
              <a:t>của</a:t>
            </a:r>
            <a:r>
              <a:rPr lang="en-US" sz="2400" dirty="0">
                <a:latin typeface="Tahoma" pitchFamily="34" charset="0"/>
                <a:cs typeface="Tahoma" pitchFamily="34" charset="0"/>
              </a:rPr>
              <a:t> </a:t>
            </a:r>
            <a:r>
              <a:rPr lang="en-US" sz="2400" dirty="0" err="1">
                <a:latin typeface="Tahoma" pitchFamily="34" charset="0"/>
                <a:cs typeface="Tahoma" pitchFamily="34" charset="0"/>
              </a:rPr>
              <a:t>chủ</a:t>
            </a:r>
            <a:r>
              <a:rPr lang="en-US" sz="2400" dirty="0">
                <a:latin typeface="Tahoma" pitchFamily="34" charset="0"/>
                <a:cs typeface="Tahoma" pitchFamily="34" charset="0"/>
              </a:rPr>
              <a:t> </a:t>
            </a:r>
            <a:r>
              <a:rPr lang="en-US" sz="2400" dirty="0" err="1">
                <a:latin typeface="Tahoma" pitchFamily="34" charset="0"/>
                <a:cs typeface="Tahoma" pitchFamily="34" charset="0"/>
              </a:rPr>
              <a:t>dự</a:t>
            </a:r>
            <a:r>
              <a:rPr lang="en-US" sz="2400" dirty="0">
                <a:latin typeface="Tahoma" pitchFamily="34" charset="0"/>
                <a:cs typeface="Tahoma" pitchFamily="34" charset="0"/>
              </a:rPr>
              <a:t> </a:t>
            </a:r>
            <a:r>
              <a:rPr lang="en-US" sz="2400" dirty="0" err="1">
                <a:latin typeface="Tahoma" pitchFamily="34" charset="0"/>
                <a:cs typeface="Tahoma" pitchFamily="34" charset="0"/>
              </a:rPr>
              <a:t>án</a:t>
            </a:r>
            <a:endParaRPr lang="en-US" sz="2400" dirty="0">
              <a:latin typeface="Tahoma" pitchFamily="34" charset="0"/>
              <a:cs typeface="Tahoma" pitchFamily="34" charset="0"/>
            </a:endParaRPr>
          </a:p>
          <a:p>
            <a:r>
              <a:rPr lang="en-US" sz="2400" dirty="0" smtClean="0">
                <a:latin typeface="Tahoma" pitchFamily="34" charset="0"/>
                <a:cs typeface="Tahoma" pitchFamily="34" charset="0"/>
                <a:sym typeface="Wingdings" pitchFamily="2" charset="2"/>
              </a:rPr>
              <a:t> </a:t>
            </a:r>
            <a:r>
              <a:rPr lang="en-US" sz="2400" b="1" i="1" dirty="0">
                <a:solidFill>
                  <a:srgbClr val="C00000"/>
                </a:solidFill>
                <a:latin typeface="Tahoma" pitchFamily="34" charset="0"/>
                <a:cs typeface="Tahoma" pitchFamily="34" charset="0"/>
              </a:rPr>
              <a:t>Project </a:t>
            </a:r>
            <a:r>
              <a:rPr lang="en-US" sz="2400" b="1" i="1" dirty="0" err="1" smtClean="0">
                <a:solidFill>
                  <a:srgbClr val="C00000"/>
                </a:solidFill>
                <a:latin typeface="Tahoma" pitchFamily="34" charset="0"/>
                <a:cs typeface="Tahoma" pitchFamily="34" charset="0"/>
              </a:rPr>
              <a:t>Commiter</a:t>
            </a:r>
            <a:r>
              <a:rPr lang="en-US" sz="2400" dirty="0" smtClean="0">
                <a:latin typeface="Tahoma" pitchFamily="34" charset="0"/>
                <a:cs typeface="Tahoma" pitchFamily="34" charset="0"/>
              </a:rPr>
              <a:t>	: 	</a:t>
            </a:r>
            <a:r>
              <a:rPr lang="en-US" sz="2400" dirty="0" err="1" smtClean="0">
                <a:latin typeface="Tahoma" pitchFamily="34" charset="0"/>
                <a:cs typeface="Tahoma" pitchFamily="34" charset="0"/>
              </a:rPr>
              <a:t>tài</a:t>
            </a:r>
            <a:r>
              <a:rPr lang="en-US" sz="2400" dirty="0" smtClean="0">
                <a:latin typeface="Tahoma" pitchFamily="34" charset="0"/>
                <a:cs typeface="Tahoma" pitchFamily="34" charset="0"/>
              </a:rPr>
              <a:t> </a:t>
            </a:r>
            <a:r>
              <a:rPr lang="en-US" sz="2400" dirty="0" err="1">
                <a:latin typeface="Tahoma" pitchFamily="34" charset="0"/>
                <a:cs typeface="Tahoma" pitchFamily="34" charset="0"/>
              </a:rPr>
              <a:t>khoản</a:t>
            </a:r>
            <a:r>
              <a:rPr lang="en-US" sz="2400" dirty="0">
                <a:latin typeface="Tahoma" pitchFamily="34" charset="0"/>
                <a:cs typeface="Tahoma" pitchFamily="34" charset="0"/>
              </a:rPr>
              <a:t> </a:t>
            </a:r>
            <a:r>
              <a:rPr lang="en-US" sz="2400" dirty="0" err="1">
                <a:latin typeface="Tahoma" pitchFamily="34" charset="0"/>
                <a:cs typeface="Tahoma" pitchFamily="34" charset="0"/>
              </a:rPr>
              <a:t>của</a:t>
            </a:r>
            <a:r>
              <a:rPr lang="en-US" sz="2400" dirty="0">
                <a:latin typeface="Tahoma" pitchFamily="34" charset="0"/>
                <a:cs typeface="Tahoma" pitchFamily="34" charset="0"/>
              </a:rPr>
              <a:t> </a:t>
            </a:r>
            <a:r>
              <a:rPr lang="en-US" sz="2400" dirty="0" err="1">
                <a:latin typeface="Tahoma" pitchFamily="34" charset="0"/>
                <a:cs typeface="Tahoma" pitchFamily="34" charset="0"/>
              </a:rPr>
              <a:t>các</a:t>
            </a:r>
            <a:r>
              <a:rPr lang="en-US" sz="2400" dirty="0">
                <a:latin typeface="Tahoma" pitchFamily="34" charset="0"/>
                <a:cs typeface="Tahoma" pitchFamily="34" charset="0"/>
              </a:rPr>
              <a:t> </a:t>
            </a:r>
            <a:r>
              <a:rPr lang="en-US" sz="2400" dirty="0" err="1">
                <a:latin typeface="Tahoma" pitchFamily="34" charset="0"/>
                <a:cs typeface="Tahoma" pitchFamily="34" charset="0"/>
              </a:rPr>
              <a:t>thành</a:t>
            </a:r>
            <a:r>
              <a:rPr lang="en-US" sz="2400" dirty="0">
                <a:latin typeface="Tahoma" pitchFamily="34" charset="0"/>
                <a:cs typeface="Tahoma" pitchFamily="34" charset="0"/>
              </a:rPr>
              <a:t> </a:t>
            </a:r>
            <a:r>
              <a:rPr lang="en-US" sz="2400" dirty="0" err="1">
                <a:latin typeface="Tahoma" pitchFamily="34" charset="0"/>
                <a:cs typeface="Tahoma" pitchFamily="34" charset="0"/>
              </a:rPr>
              <a:t>viên</a:t>
            </a:r>
            <a:r>
              <a:rPr lang="en-US" sz="2400" dirty="0">
                <a:latin typeface="Tahoma" pitchFamily="34" charset="0"/>
                <a:cs typeface="Tahoma" pitchFamily="34" charset="0"/>
              </a:rPr>
              <a:t> </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tham</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gia</a:t>
            </a:r>
            <a:r>
              <a:rPr lang="en-US" sz="2400" dirty="0" smtClean="0">
                <a:latin typeface="Tahoma" pitchFamily="34" charset="0"/>
                <a:cs typeface="Tahoma" pitchFamily="34" charset="0"/>
              </a:rPr>
              <a:t> </a:t>
            </a:r>
            <a:r>
              <a:rPr lang="en-US" sz="2400" dirty="0" err="1">
                <a:latin typeface="Tahoma" pitchFamily="34" charset="0"/>
                <a:cs typeface="Tahoma" pitchFamily="34" charset="0"/>
              </a:rPr>
              <a:t>phát</a:t>
            </a:r>
            <a:r>
              <a:rPr lang="en-US" sz="2400" dirty="0">
                <a:latin typeface="Tahoma" pitchFamily="34" charset="0"/>
                <a:cs typeface="Tahoma" pitchFamily="34" charset="0"/>
              </a:rPr>
              <a:t> </a:t>
            </a:r>
            <a:r>
              <a:rPr lang="en-US" sz="2400" dirty="0" err="1">
                <a:latin typeface="Tahoma" pitchFamily="34" charset="0"/>
                <a:cs typeface="Tahoma" pitchFamily="34" charset="0"/>
              </a:rPr>
              <a:t>triển</a:t>
            </a:r>
            <a:r>
              <a:rPr lang="en-US" sz="2400" dirty="0">
                <a:latin typeface="Tahoma" pitchFamily="34" charset="0"/>
                <a:cs typeface="Tahoma" pitchFamily="34" charset="0"/>
              </a:rPr>
              <a:t> </a:t>
            </a:r>
            <a:r>
              <a:rPr lang="en-US" sz="2400" dirty="0" err="1">
                <a:latin typeface="Tahoma" pitchFamily="34" charset="0"/>
                <a:cs typeface="Tahoma" pitchFamily="34" charset="0"/>
              </a:rPr>
              <a:t>dựa</a:t>
            </a:r>
            <a:r>
              <a:rPr lang="en-US" sz="2400" dirty="0">
                <a:latin typeface="Tahoma" pitchFamily="34" charset="0"/>
                <a:cs typeface="Tahoma" pitchFamily="34" charset="0"/>
              </a:rPr>
              <a:t> </a:t>
            </a:r>
            <a:r>
              <a:rPr lang="en-US" sz="2400" dirty="0" err="1">
                <a:latin typeface="Tahoma" pitchFamily="34" charset="0"/>
                <a:cs typeface="Tahoma" pitchFamily="34" charset="0"/>
              </a:rPr>
              <a:t>án</a:t>
            </a:r>
            <a:endParaRPr lang="en-US" sz="2400" dirty="0">
              <a:latin typeface="Tahoma" pitchFamily="34" charset="0"/>
              <a:cs typeface="Tahoma" pitchFamily="34" charset="0"/>
            </a:endParaRPr>
          </a:p>
        </p:txBody>
      </p:sp>
      <p:pic>
        <p:nvPicPr>
          <p:cNvPr id="187394" name="Picture 2" descr="C:\Documents and Settings\Administrator\Desktop\Noname.gif"/>
          <p:cNvPicPr>
            <a:picLocks noChangeAspect="1" noChangeArrowheads="1"/>
          </p:cNvPicPr>
          <p:nvPr/>
        </p:nvPicPr>
        <p:blipFill>
          <a:blip r:embed="rId2"/>
          <a:srcRect/>
          <a:stretch>
            <a:fillRect/>
          </a:stretch>
        </p:blipFill>
        <p:spPr bwMode="auto">
          <a:xfrm>
            <a:off x="500063" y="1676400"/>
            <a:ext cx="8143875" cy="36576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p:cNvSpPr txBox="1"/>
          <p:nvPr/>
        </p:nvSpPr>
        <p:spPr>
          <a:xfrm>
            <a:off x="228600" y="1066800"/>
            <a:ext cx="8686800" cy="5262979"/>
          </a:xfrm>
          <a:prstGeom prst="rect">
            <a:avLst/>
          </a:prstGeom>
          <a:noFill/>
        </p:spPr>
        <p:txBody>
          <a:bodyPr wrap="square" rtlCol="0">
            <a:spAutoFit/>
          </a:bodyPr>
          <a:lstStyle/>
          <a:p>
            <a:r>
              <a:rPr lang="en-US" sz="2400" i="1" dirty="0" smtClean="0"/>
              <a:t>Google Code </a:t>
            </a:r>
            <a:r>
              <a:rPr lang="en-US" sz="2400" i="1" dirty="0" err="1" smtClean="0"/>
              <a:t>có</a:t>
            </a:r>
            <a:r>
              <a:rPr lang="en-US" sz="2400" i="1" dirty="0" smtClean="0"/>
              <a:t> 3 </a:t>
            </a:r>
            <a:r>
              <a:rPr lang="en-US" sz="2400" i="1" dirty="0" err="1" smtClean="0"/>
              <a:t>cấp</a:t>
            </a:r>
            <a:r>
              <a:rPr lang="en-US" sz="2400" i="1" dirty="0" smtClean="0"/>
              <a:t> </a:t>
            </a:r>
            <a:r>
              <a:rPr lang="en-US" sz="2400" i="1" dirty="0" err="1" smtClean="0"/>
              <a:t>độ</a:t>
            </a:r>
            <a:r>
              <a:rPr lang="en-US" sz="2400" i="1" dirty="0" smtClean="0"/>
              <a:t> </a:t>
            </a:r>
            <a:r>
              <a:rPr lang="en-US" sz="2400" i="1" dirty="0" err="1" smtClean="0"/>
              <a:t>phân</a:t>
            </a:r>
            <a:r>
              <a:rPr lang="en-US" sz="2400" i="1" dirty="0" smtClean="0"/>
              <a:t> </a:t>
            </a:r>
            <a:r>
              <a:rPr lang="en-US" sz="2400" i="1" dirty="0" err="1" smtClean="0"/>
              <a:t>quyền</a:t>
            </a:r>
            <a:r>
              <a:rPr lang="en-US" sz="2400" i="1" dirty="0" smtClean="0"/>
              <a:t> </a:t>
            </a:r>
            <a:r>
              <a:rPr lang="en-US" sz="2400" i="1" dirty="0" err="1" smtClean="0"/>
              <a:t>các</a:t>
            </a:r>
            <a:r>
              <a:rPr lang="en-US" sz="2400" i="1" dirty="0" smtClean="0"/>
              <a:t> </a:t>
            </a:r>
            <a:r>
              <a:rPr lang="en-US" sz="2400" i="1" dirty="0" err="1" smtClean="0"/>
              <a:t>thành</a:t>
            </a:r>
            <a:r>
              <a:rPr lang="en-US" sz="2400" i="1" dirty="0" smtClean="0"/>
              <a:t> </a:t>
            </a:r>
            <a:r>
              <a:rPr lang="en-US" sz="2400" i="1" dirty="0" err="1" smtClean="0"/>
              <a:t>viên</a:t>
            </a:r>
            <a:r>
              <a:rPr lang="en-US" sz="2400" i="1" dirty="0" smtClean="0"/>
              <a:t> </a:t>
            </a:r>
            <a:r>
              <a:rPr lang="en-US" sz="2400" i="1" dirty="0" err="1" smtClean="0"/>
              <a:t>trong</a:t>
            </a:r>
            <a:r>
              <a:rPr lang="en-US" sz="2400" i="1" dirty="0" smtClean="0"/>
              <a:t> </a:t>
            </a:r>
            <a:r>
              <a:rPr lang="en-US" sz="2400" i="1" dirty="0" err="1" smtClean="0"/>
              <a:t>dự</a:t>
            </a:r>
            <a:r>
              <a:rPr lang="en-US" sz="2400" i="1" dirty="0" smtClean="0"/>
              <a:t> </a:t>
            </a:r>
            <a:r>
              <a:rPr lang="en-US" sz="2400" i="1" dirty="0" err="1" smtClean="0"/>
              <a:t>án</a:t>
            </a:r>
            <a:r>
              <a:rPr lang="en-US" sz="2400" i="1" dirty="0" smtClean="0"/>
              <a:t>:</a:t>
            </a:r>
            <a:endParaRPr lang="en-US" sz="2400" dirty="0" smtClean="0"/>
          </a:p>
          <a:p>
            <a:r>
              <a:rPr lang="en-US" sz="2400" i="1" dirty="0" smtClean="0"/>
              <a:t> </a:t>
            </a:r>
            <a:endParaRPr lang="en-US" sz="2400" dirty="0" smtClean="0"/>
          </a:p>
          <a:p>
            <a:r>
              <a:rPr lang="en-US" sz="2400" b="1" dirty="0" smtClean="0"/>
              <a:t>	</a:t>
            </a:r>
            <a:r>
              <a:rPr lang="en-US" sz="2400" i="1" u="sng" dirty="0" smtClean="0"/>
              <a:t>Project owners</a:t>
            </a:r>
            <a:r>
              <a:rPr lang="en-US" sz="2400" b="1" dirty="0" smtClean="0"/>
              <a:t> : </a:t>
            </a:r>
            <a:r>
              <a:rPr lang="en-US" sz="2400" dirty="0" err="1" smtClean="0"/>
              <a:t>có</a:t>
            </a:r>
            <a:r>
              <a:rPr lang="en-US" sz="2400" dirty="0" smtClean="0"/>
              <a:t> </a:t>
            </a:r>
            <a:r>
              <a:rPr lang="en-US" sz="2400" dirty="0" err="1" smtClean="0"/>
              <a:t>toàn</a:t>
            </a:r>
            <a:r>
              <a:rPr lang="en-US" sz="2400" dirty="0" smtClean="0"/>
              <a:t> </a:t>
            </a:r>
            <a:r>
              <a:rPr lang="en-US" sz="2400" dirty="0" err="1" smtClean="0"/>
              <a:t>quyền</a:t>
            </a:r>
            <a:r>
              <a:rPr lang="en-US" sz="2400" dirty="0" smtClean="0"/>
              <a:t> </a:t>
            </a:r>
            <a:r>
              <a:rPr lang="en-US" sz="2400" dirty="0" err="1" smtClean="0"/>
              <a:t>thay</a:t>
            </a:r>
            <a:r>
              <a:rPr lang="en-US" sz="2400" dirty="0" smtClean="0"/>
              <a:t> </a:t>
            </a:r>
            <a:r>
              <a:rPr lang="en-US" sz="2400" dirty="0" err="1" smtClean="0"/>
              <a:t>đổi</a:t>
            </a:r>
            <a:r>
              <a:rPr lang="en-US" sz="2400" dirty="0" smtClean="0"/>
              <a:t> </a:t>
            </a:r>
            <a:r>
              <a:rPr lang="en-US" sz="2400" dirty="0" err="1" smtClean="0"/>
              <a:t>mọi</a:t>
            </a:r>
            <a:r>
              <a:rPr lang="en-US" sz="2400" dirty="0" smtClean="0"/>
              <a:t> </a:t>
            </a:r>
            <a:r>
              <a:rPr lang="en-US" sz="2400" dirty="0" err="1" smtClean="0"/>
              <a:t>thứ</a:t>
            </a:r>
            <a:r>
              <a:rPr lang="en-US" sz="2400" dirty="0" smtClean="0"/>
              <a:t> </a:t>
            </a:r>
            <a:r>
              <a:rPr lang="en-US" sz="2400" dirty="0" err="1" smtClean="0"/>
              <a:t>trên</a:t>
            </a:r>
            <a:r>
              <a:rPr lang="en-US" sz="2400" dirty="0" smtClean="0"/>
              <a:t> </a:t>
            </a:r>
            <a:r>
              <a:rPr lang="en-US" sz="2400" dirty="0" err="1" smtClean="0"/>
              <a:t>dự</a:t>
            </a:r>
            <a:r>
              <a:rPr lang="en-US" sz="2400" dirty="0" smtClean="0"/>
              <a:t> </a:t>
            </a:r>
            <a:r>
              <a:rPr lang="en-US" sz="2400" dirty="0" err="1" smtClean="0"/>
              <a:t>án.Và</a:t>
            </a:r>
            <a:r>
              <a:rPr lang="en-US" sz="2400" dirty="0" smtClean="0"/>
              <a:t> </a:t>
            </a:r>
            <a:r>
              <a:rPr lang="en-US" sz="2400" dirty="0" err="1" smtClean="0"/>
              <a:t>chỉ</a:t>
            </a:r>
            <a:r>
              <a:rPr lang="en-US" sz="2400" dirty="0" smtClean="0"/>
              <a:t> </a:t>
            </a:r>
            <a:r>
              <a:rPr lang="en-US" sz="2400" dirty="0" err="1" smtClean="0"/>
              <a:t>có</a:t>
            </a:r>
            <a:r>
              <a:rPr lang="en-US" sz="2400" dirty="0" smtClean="0"/>
              <a:t> group </a:t>
            </a:r>
            <a:r>
              <a:rPr lang="en-US" sz="2400" dirty="0" err="1" smtClean="0"/>
              <a:t>này</a:t>
            </a:r>
            <a:r>
              <a:rPr lang="en-US" sz="2400" dirty="0" smtClean="0"/>
              <a:t>  </a:t>
            </a:r>
            <a:r>
              <a:rPr lang="en-US" sz="2400" dirty="0" err="1" smtClean="0"/>
              <a:t>mới</a:t>
            </a:r>
            <a:r>
              <a:rPr lang="en-US" sz="2400" dirty="0" smtClean="0"/>
              <a:t> </a:t>
            </a:r>
            <a:r>
              <a:rPr lang="en-US" sz="2400" dirty="0" err="1" smtClean="0"/>
              <a:t>thấy</a:t>
            </a:r>
            <a:r>
              <a:rPr lang="en-US" sz="2400" dirty="0" smtClean="0"/>
              <a:t> </a:t>
            </a:r>
            <a:r>
              <a:rPr lang="en-US" sz="2400" dirty="0" err="1" smtClean="0"/>
              <a:t>được</a:t>
            </a:r>
            <a:r>
              <a:rPr lang="en-US" sz="2400" dirty="0" smtClean="0"/>
              <a:t> tab Administer</a:t>
            </a:r>
          </a:p>
          <a:p>
            <a:r>
              <a:rPr lang="en-US" sz="2400" b="1" dirty="0" smtClean="0"/>
              <a:t>	</a:t>
            </a:r>
            <a:r>
              <a:rPr lang="en-US" sz="2400" i="1" u="sng" dirty="0" smtClean="0"/>
              <a:t>Project committers</a:t>
            </a:r>
            <a:r>
              <a:rPr lang="en-US" sz="2400" b="1" dirty="0" smtClean="0"/>
              <a:t> : </a:t>
            </a:r>
            <a:r>
              <a:rPr lang="en-US" sz="2400" dirty="0" err="1" smtClean="0"/>
              <a:t>Có</a:t>
            </a:r>
            <a:r>
              <a:rPr lang="en-US" sz="2400" dirty="0" smtClean="0"/>
              <a:t> </a:t>
            </a:r>
            <a:r>
              <a:rPr lang="en-US" sz="2400" dirty="0" err="1" smtClean="0"/>
              <a:t>thể</a:t>
            </a:r>
            <a:r>
              <a:rPr lang="en-US" sz="2400" dirty="0" smtClean="0"/>
              <a:t> </a:t>
            </a:r>
            <a:r>
              <a:rPr lang="en-US" sz="2400" dirty="0" err="1" smtClean="0"/>
              <a:t>làm</a:t>
            </a:r>
            <a:r>
              <a:rPr lang="en-US" sz="2400" dirty="0" smtClean="0"/>
              <a:t> </a:t>
            </a:r>
            <a:r>
              <a:rPr lang="en-US" sz="2400" dirty="0" err="1" smtClean="0"/>
              <a:t>việc</a:t>
            </a:r>
            <a:r>
              <a:rPr lang="en-US" sz="2400" dirty="0" smtClean="0"/>
              <a:t> </a:t>
            </a:r>
            <a:r>
              <a:rPr lang="en-US" sz="2400" dirty="0" err="1" smtClean="0"/>
              <a:t>trên</a:t>
            </a:r>
            <a:r>
              <a:rPr lang="en-US" sz="2400" dirty="0" smtClean="0"/>
              <a:t> </a:t>
            </a:r>
            <a:r>
              <a:rPr lang="en-US" sz="2400" dirty="0" err="1" smtClean="0"/>
              <a:t>dự</a:t>
            </a:r>
            <a:r>
              <a:rPr lang="en-US" sz="2400" dirty="0" smtClean="0"/>
              <a:t> </a:t>
            </a:r>
            <a:r>
              <a:rPr lang="en-US" sz="2400" dirty="0" err="1" smtClean="0"/>
              <a:t>án</a:t>
            </a:r>
            <a:r>
              <a:rPr lang="en-US" sz="2400" dirty="0" smtClean="0"/>
              <a:t> </a:t>
            </a:r>
            <a:r>
              <a:rPr lang="en-US" sz="2400" dirty="0" err="1" smtClean="0"/>
              <a:t>nhưng</a:t>
            </a:r>
            <a:r>
              <a:rPr lang="en-US" sz="2400" dirty="0" smtClean="0"/>
              <a:t> </a:t>
            </a:r>
            <a:r>
              <a:rPr lang="en-US" sz="2400" dirty="0" err="1" smtClean="0"/>
              <a:t>không</a:t>
            </a:r>
            <a:r>
              <a:rPr lang="en-US" sz="2400" dirty="0" smtClean="0"/>
              <a:t> </a:t>
            </a:r>
            <a:r>
              <a:rPr lang="en-US" sz="2400" dirty="0" err="1" smtClean="0"/>
              <a:t>có</a:t>
            </a:r>
            <a:r>
              <a:rPr lang="en-US" sz="2400" dirty="0" smtClean="0"/>
              <a:t> </a:t>
            </a:r>
            <a:r>
              <a:rPr lang="en-US" sz="2400" dirty="0" err="1" smtClean="0"/>
              <a:t>quyền</a:t>
            </a:r>
            <a:r>
              <a:rPr lang="en-US" sz="2400" dirty="0" smtClean="0"/>
              <a:t> </a:t>
            </a:r>
            <a:r>
              <a:rPr lang="en-US" sz="2400" dirty="0" err="1" smtClean="0"/>
              <a:t>thiết</a:t>
            </a:r>
            <a:r>
              <a:rPr lang="en-US" sz="2400" dirty="0" smtClean="0"/>
              <a:t> </a:t>
            </a:r>
            <a:r>
              <a:rPr lang="en-US" sz="2400" dirty="0" err="1" smtClean="0"/>
              <a:t>lập</a:t>
            </a:r>
            <a:r>
              <a:rPr lang="en-US" sz="2400" dirty="0" smtClean="0"/>
              <a:t> </a:t>
            </a:r>
            <a:r>
              <a:rPr lang="en-US" sz="2400" dirty="0" err="1" smtClean="0"/>
              <a:t>lại</a:t>
            </a:r>
            <a:r>
              <a:rPr lang="en-US" sz="2400" dirty="0" smtClean="0"/>
              <a:t> </a:t>
            </a:r>
            <a:r>
              <a:rPr lang="en-US" sz="2400" dirty="0" err="1" smtClean="0"/>
              <a:t>các</a:t>
            </a:r>
            <a:r>
              <a:rPr lang="en-US" sz="2400" dirty="0" smtClean="0"/>
              <a:t> </a:t>
            </a:r>
            <a:r>
              <a:rPr lang="en-US" sz="2400" dirty="0" err="1" smtClean="0"/>
              <a:t>cài</a:t>
            </a:r>
            <a:r>
              <a:rPr lang="en-US" sz="2400" dirty="0" smtClean="0"/>
              <a:t> </a:t>
            </a:r>
            <a:r>
              <a:rPr lang="en-US" sz="2400" dirty="0" err="1" smtClean="0"/>
              <a:t>đặt</a:t>
            </a:r>
            <a:r>
              <a:rPr lang="en-US" sz="2400" dirty="0" smtClean="0"/>
              <a:t> </a:t>
            </a:r>
            <a:r>
              <a:rPr lang="en-US" sz="2400" dirty="0" err="1" smtClean="0"/>
              <a:t>của</a:t>
            </a:r>
            <a:r>
              <a:rPr lang="en-US" sz="2400" dirty="0" smtClean="0"/>
              <a:t> </a:t>
            </a:r>
            <a:r>
              <a:rPr lang="en-US" sz="2400" dirty="0" err="1" smtClean="0"/>
              <a:t>thành</a:t>
            </a:r>
            <a:r>
              <a:rPr lang="en-US" sz="2400" dirty="0" smtClean="0"/>
              <a:t> </a:t>
            </a:r>
            <a:r>
              <a:rPr lang="en-US" sz="2400" dirty="0" err="1" smtClean="0"/>
              <a:t>viên</a:t>
            </a:r>
            <a:r>
              <a:rPr lang="en-US" sz="2400" dirty="0" smtClean="0"/>
              <a:t> group owners</a:t>
            </a:r>
          </a:p>
          <a:p>
            <a:r>
              <a:rPr lang="en-US" sz="2400" b="1" dirty="0" smtClean="0"/>
              <a:t>	</a:t>
            </a:r>
            <a:r>
              <a:rPr lang="en-US" sz="2400" i="1" u="sng" dirty="0" smtClean="0"/>
              <a:t>Project contributors</a:t>
            </a:r>
            <a:r>
              <a:rPr lang="en-US" sz="2400" b="1" dirty="0" smtClean="0"/>
              <a:t> : </a:t>
            </a:r>
            <a:r>
              <a:rPr lang="en-US" sz="2400" dirty="0" err="1" smtClean="0"/>
              <a:t>Có</a:t>
            </a:r>
            <a:r>
              <a:rPr lang="en-US" sz="2400" dirty="0" smtClean="0"/>
              <a:t> </a:t>
            </a:r>
            <a:r>
              <a:rPr lang="en-US" sz="2400" dirty="0" err="1" smtClean="0"/>
              <a:t>các</a:t>
            </a:r>
            <a:r>
              <a:rPr lang="en-US" sz="2400" dirty="0" smtClean="0"/>
              <a:t> </a:t>
            </a:r>
            <a:r>
              <a:rPr lang="en-US" sz="2400" dirty="0" err="1" smtClean="0"/>
              <a:t>quyền</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tài</a:t>
            </a:r>
            <a:r>
              <a:rPr lang="en-US" sz="2400" dirty="0" smtClean="0"/>
              <a:t> </a:t>
            </a:r>
            <a:r>
              <a:rPr lang="en-US" sz="2400" dirty="0" err="1" smtClean="0"/>
              <a:t>khoản</a:t>
            </a:r>
            <a:r>
              <a:rPr lang="en-US" sz="2400" dirty="0" smtClean="0"/>
              <a:t> Non-Member </a:t>
            </a:r>
            <a:r>
              <a:rPr lang="en-US" sz="2400" dirty="0" err="1" smtClean="0"/>
              <a:t>nhưng</a:t>
            </a:r>
            <a:r>
              <a:rPr lang="en-US" sz="2400" dirty="0" smtClean="0"/>
              <a:t> </a:t>
            </a:r>
            <a:r>
              <a:rPr lang="en-US" sz="2400" dirty="0" err="1" smtClean="0"/>
              <a:t>vẫn</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thấy</a:t>
            </a:r>
            <a:r>
              <a:rPr lang="en-US" sz="2400" dirty="0" smtClean="0"/>
              <a:t> </a:t>
            </a:r>
            <a:r>
              <a:rPr lang="en-US" sz="2400" dirty="0" err="1" smtClean="0"/>
              <a:t>được</a:t>
            </a:r>
            <a:r>
              <a:rPr lang="en-US" sz="2400" dirty="0" smtClean="0"/>
              <a:t> </a:t>
            </a:r>
            <a:r>
              <a:rPr lang="en-US" sz="2400" dirty="0" err="1" smtClean="0"/>
              <a:t>các</a:t>
            </a:r>
            <a:r>
              <a:rPr lang="en-US" sz="2400" dirty="0" smtClean="0"/>
              <a:t> Role </a:t>
            </a:r>
            <a:r>
              <a:rPr lang="en-US" sz="2400" dirty="0" err="1" smtClean="0"/>
              <a:t>trên</a:t>
            </a:r>
            <a:r>
              <a:rPr lang="en-US" sz="2400" dirty="0" smtClean="0"/>
              <a:t> </a:t>
            </a:r>
            <a:r>
              <a:rPr lang="en-US" sz="2400" dirty="0" err="1" smtClean="0"/>
              <a:t>dự</a:t>
            </a:r>
            <a:r>
              <a:rPr lang="en-US" sz="2400" dirty="0" smtClean="0"/>
              <a:t> </a:t>
            </a:r>
            <a:r>
              <a:rPr lang="en-US" sz="2400" dirty="0" err="1" smtClean="0"/>
              <a:t>án</a:t>
            </a:r>
            <a:r>
              <a:rPr lang="en-US" sz="2400" dirty="0" smtClean="0"/>
              <a:t>.</a:t>
            </a:r>
          </a:p>
          <a:p>
            <a:r>
              <a:rPr lang="en-US" sz="2400" dirty="0" smtClean="0"/>
              <a:t> </a:t>
            </a:r>
          </a:p>
          <a:p>
            <a:r>
              <a:rPr lang="en-US" sz="2400" i="1" dirty="0" err="1" smtClean="0"/>
              <a:t>Để</a:t>
            </a:r>
            <a:r>
              <a:rPr lang="en-US" sz="2400" i="1" dirty="0" smtClean="0"/>
              <a:t> </a:t>
            </a:r>
            <a:r>
              <a:rPr lang="en-US" sz="2400" i="1" dirty="0" err="1" smtClean="0"/>
              <a:t>biết</a:t>
            </a:r>
            <a:r>
              <a:rPr lang="en-US" sz="2400" i="1" dirty="0" smtClean="0"/>
              <a:t> </a:t>
            </a:r>
            <a:r>
              <a:rPr lang="en-US" sz="2400" i="1" dirty="0" err="1" smtClean="0"/>
              <a:t>rõ</a:t>
            </a:r>
            <a:r>
              <a:rPr lang="en-US" sz="2400" i="1" dirty="0" smtClean="0"/>
              <a:t> </a:t>
            </a:r>
            <a:r>
              <a:rPr lang="en-US" sz="2400" i="1" dirty="0" err="1" smtClean="0"/>
              <a:t>hơn</a:t>
            </a:r>
            <a:r>
              <a:rPr lang="en-US" sz="2400" i="1" dirty="0" smtClean="0"/>
              <a:t> </a:t>
            </a:r>
            <a:r>
              <a:rPr lang="en-US" sz="2400" i="1" dirty="0" err="1" smtClean="0"/>
              <a:t>quyền</a:t>
            </a:r>
            <a:r>
              <a:rPr lang="en-US" sz="2400" i="1" dirty="0" smtClean="0"/>
              <a:t> chi </a:t>
            </a:r>
            <a:r>
              <a:rPr lang="en-US" sz="2400" i="1" dirty="0" err="1" smtClean="0"/>
              <a:t>tiết</a:t>
            </a:r>
            <a:r>
              <a:rPr lang="en-US" sz="2400" i="1" dirty="0" smtClean="0"/>
              <a:t> </a:t>
            </a:r>
            <a:r>
              <a:rPr lang="en-US" sz="2400" i="1" dirty="0" err="1" smtClean="0"/>
              <a:t>trên</a:t>
            </a:r>
            <a:r>
              <a:rPr lang="en-US" sz="2400" i="1" dirty="0" smtClean="0"/>
              <a:t> </a:t>
            </a:r>
            <a:r>
              <a:rPr lang="en-US" sz="2400" i="1" dirty="0" err="1" smtClean="0"/>
              <a:t>từng</a:t>
            </a:r>
            <a:r>
              <a:rPr lang="en-US" sz="2400" i="1" dirty="0" smtClean="0"/>
              <a:t> </a:t>
            </a:r>
            <a:r>
              <a:rPr lang="en-US" sz="2400" b="1" i="1" dirty="0" smtClean="0"/>
              <a:t>Users</a:t>
            </a:r>
            <a:r>
              <a:rPr lang="en-US" sz="2400" i="1" dirty="0" smtClean="0"/>
              <a:t> </a:t>
            </a:r>
            <a:r>
              <a:rPr lang="en-US" sz="2400" i="1" dirty="0" err="1" smtClean="0"/>
              <a:t>ta</a:t>
            </a:r>
            <a:r>
              <a:rPr lang="en-US" sz="2400" i="1" dirty="0" smtClean="0"/>
              <a:t> </a:t>
            </a:r>
            <a:r>
              <a:rPr lang="en-US" sz="2400" i="1" dirty="0" err="1" smtClean="0"/>
              <a:t>sẽ</a:t>
            </a:r>
            <a:r>
              <a:rPr lang="en-US" sz="2400" i="1" dirty="0" smtClean="0"/>
              <a:t> click </a:t>
            </a:r>
            <a:r>
              <a:rPr lang="en-US" sz="2400" i="1" dirty="0" err="1" smtClean="0"/>
              <a:t>vào</a:t>
            </a:r>
            <a:r>
              <a:rPr lang="en-US" sz="2400" i="1" dirty="0" smtClean="0"/>
              <a:t> </a:t>
            </a:r>
            <a:r>
              <a:rPr lang="en-US" sz="2400" b="1" i="1" dirty="0" smtClean="0"/>
              <a:t>Users</a:t>
            </a:r>
            <a:r>
              <a:rPr lang="en-US" sz="2400" i="1" dirty="0" smtClean="0"/>
              <a:t> </a:t>
            </a:r>
            <a:r>
              <a:rPr lang="en-US" sz="2400" i="1" dirty="0" err="1" smtClean="0"/>
              <a:t>đó</a:t>
            </a:r>
            <a:r>
              <a:rPr lang="en-US" sz="2400" i="1" dirty="0" smtClean="0"/>
              <a:t> </a:t>
            </a:r>
            <a:r>
              <a:rPr lang="en-US" sz="2400" i="1" dirty="0" err="1" smtClean="0"/>
              <a:t>để</a:t>
            </a:r>
            <a:r>
              <a:rPr lang="en-US" sz="2400" i="1" dirty="0" smtClean="0"/>
              <a:t> </a:t>
            </a:r>
            <a:r>
              <a:rPr lang="en-US" sz="2400" i="1" dirty="0" err="1" smtClean="0"/>
              <a:t>xem</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p:cNvSpPr txBox="1"/>
          <p:nvPr/>
        </p:nvSpPr>
        <p:spPr>
          <a:xfrm>
            <a:off x="228600" y="1066800"/>
            <a:ext cx="8686800" cy="830997"/>
          </a:xfrm>
          <a:prstGeom prst="rect">
            <a:avLst/>
          </a:prstGeom>
          <a:noFill/>
        </p:spPr>
        <p:txBody>
          <a:bodyPr wrap="square" rtlCol="0">
            <a:spAutoFit/>
          </a:bodyPr>
          <a:lstStyle/>
          <a:p>
            <a:r>
              <a:rPr lang="en-US" sz="2400" b="1" dirty="0" smtClean="0"/>
              <a:t>Group Owners</a:t>
            </a:r>
            <a:endParaRPr lang="en-US" sz="2400" dirty="0" smtClean="0"/>
          </a:p>
          <a:p>
            <a:r>
              <a:rPr lang="en-US" sz="2400" dirty="0" smtClean="0"/>
              <a:t> </a:t>
            </a:r>
            <a:endParaRPr lang="en-US" sz="2400" dirty="0"/>
          </a:p>
        </p:txBody>
      </p:sp>
      <p:pic>
        <p:nvPicPr>
          <p:cNvPr id="9" name="Picture 8" descr="C:\Documents and Settings\Administrator\Desktop\Noname.gif"/>
          <p:cNvPicPr/>
          <p:nvPr/>
        </p:nvPicPr>
        <p:blipFill>
          <a:blip r:embed="rId2"/>
          <a:srcRect/>
          <a:stretch>
            <a:fillRect/>
          </a:stretch>
        </p:blipFill>
        <p:spPr bwMode="auto">
          <a:xfrm>
            <a:off x="304800" y="1447800"/>
            <a:ext cx="84582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dirty="0" smtClean="0">
                <a:solidFill>
                  <a:srgbClr val="C00000"/>
                </a:solidFill>
                <a:latin typeface="Tahoma" pitchFamily="34" charset="0"/>
                <a:cs typeface="Tahoma" pitchFamily="34" charset="0"/>
              </a:rPr>
              <a:t>Tab </a:t>
            </a:r>
            <a:r>
              <a:rPr lang="en-US" i="1" dirty="0" smtClean="0">
                <a:solidFill>
                  <a:srgbClr val="C00000"/>
                </a:solidFill>
                <a:latin typeface="Tahoma" pitchFamily="34" charset="0"/>
                <a:cs typeface="Tahoma" pitchFamily="34" charset="0"/>
              </a:rPr>
              <a:t>Administer</a:t>
            </a:r>
            <a:endParaRPr lang="en-US" dirty="0">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p:cNvSpPr txBox="1"/>
          <p:nvPr/>
        </p:nvSpPr>
        <p:spPr>
          <a:xfrm>
            <a:off x="228600" y="1066800"/>
            <a:ext cx="8686800" cy="1569660"/>
          </a:xfrm>
          <a:prstGeom prst="rect">
            <a:avLst/>
          </a:prstGeom>
          <a:noFill/>
        </p:spPr>
        <p:txBody>
          <a:bodyPr wrap="square" rtlCol="0">
            <a:spAutoFit/>
          </a:bodyPr>
          <a:lstStyle/>
          <a:p>
            <a:r>
              <a:rPr lang="en-US" sz="2400" b="1" dirty="0" smtClean="0"/>
              <a:t>Group Committers</a:t>
            </a:r>
          </a:p>
          <a:p>
            <a:r>
              <a:rPr lang="en-US" sz="2400" dirty="0" smtClean="0"/>
              <a:t> </a:t>
            </a:r>
          </a:p>
          <a:p>
            <a:r>
              <a:rPr lang="en-US" sz="2400" b="1" dirty="0" smtClean="0"/>
              <a:t> </a:t>
            </a:r>
          </a:p>
          <a:p>
            <a:r>
              <a:rPr lang="en-US" sz="2400" dirty="0" smtClean="0"/>
              <a:t> </a:t>
            </a:r>
            <a:endParaRPr lang="en-US" sz="2400" dirty="0"/>
          </a:p>
        </p:txBody>
      </p:sp>
      <p:pic>
        <p:nvPicPr>
          <p:cNvPr id="10" name="Picture 9" descr="C:\Documents and Settings\Administrator\Desktop\Noname.gif"/>
          <p:cNvPicPr/>
          <p:nvPr/>
        </p:nvPicPr>
        <p:blipFill>
          <a:blip r:embed="rId2"/>
          <a:srcRect/>
          <a:stretch>
            <a:fillRect/>
          </a:stretch>
        </p:blipFill>
        <p:spPr bwMode="auto">
          <a:xfrm>
            <a:off x="152400" y="1447800"/>
            <a:ext cx="8839200"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dirty="0" smtClean="0">
                <a:solidFill>
                  <a:srgbClr val="C00000"/>
                </a:solidFill>
                <a:latin typeface="Tahoma" pitchFamily="34" charset="0"/>
                <a:cs typeface="Tahoma" pitchFamily="34" charset="0"/>
              </a:rPr>
              <a:t>Tab </a:t>
            </a:r>
            <a:r>
              <a:rPr lang="en-US" i="1" dirty="0" smtClean="0">
                <a:solidFill>
                  <a:srgbClr val="C00000"/>
                </a:solidFill>
                <a:latin typeface="Tahoma" pitchFamily="34" charset="0"/>
                <a:cs typeface="Tahoma" pitchFamily="34" charset="0"/>
              </a:rPr>
              <a:t>Administer</a:t>
            </a:r>
            <a:endParaRPr lang="en-US" dirty="0">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p:cNvSpPr txBox="1"/>
          <p:nvPr/>
        </p:nvSpPr>
        <p:spPr>
          <a:xfrm>
            <a:off x="228600" y="1066800"/>
            <a:ext cx="8686800" cy="5893921"/>
          </a:xfrm>
          <a:prstGeom prst="rect">
            <a:avLst/>
          </a:prstGeom>
          <a:noFill/>
        </p:spPr>
        <p:txBody>
          <a:bodyPr wrap="square" rtlCol="0">
            <a:spAutoFit/>
          </a:bodyPr>
          <a:lstStyle/>
          <a:p>
            <a:r>
              <a:rPr lang="en-US" sz="2400" b="1" dirty="0" smtClean="0"/>
              <a:t>Group Committers</a:t>
            </a:r>
          </a:p>
          <a:p>
            <a:endParaRPr lang="en-US" sz="2400" b="1" dirty="0" smtClean="0"/>
          </a:p>
          <a:p>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thuộc</a:t>
            </a:r>
            <a:r>
              <a:rPr lang="en-US" sz="2400" dirty="0" smtClean="0">
                <a:latin typeface="Times New Roman" pitchFamily="18" charset="0"/>
                <a:cs typeface="Times New Roman" pitchFamily="18" charset="0"/>
              </a:rPr>
              <a:t> Group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giống</a:t>
            </a:r>
            <a:r>
              <a:rPr lang="en-US" sz="2400" dirty="0" smtClean="0">
                <a:latin typeface="Times New Roman" pitchFamily="18" charset="0"/>
                <a:cs typeface="Times New Roman" pitchFamily="18" charset="0"/>
              </a:rPr>
              <a:t> group owner </a:t>
            </a:r>
            <a:r>
              <a:rPr lang="en-US" sz="2400" dirty="0" err="1" smtClean="0">
                <a:latin typeface="Times New Roman" pitchFamily="18" charset="0"/>
                <a:cs typeface="Times New Roman" pitchFamily="18" charset="0"/>
              </a:rPr>
              <a:t>nhưng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lvl="1">
              <a:buFont typeface="Wingdings" pitchFamily="2" charset="2"/>
              <a:buChar char="Ø"/>
            </a:pP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thấy</a:t>
            </a:r>
            <a:r>
              <a:rPr lang="en-US" sz="2400" dirty="0" smtClean="0">
                <a:latin typeface="Times New Roman" pitchFamily="18" charset="0"/>
                <a:cs typeface="Times New Roman" pitchFamily="18" charset="0"/>
              </a:rPr>
              <a:t> tab </a:t>
            </a:r>
            <a:r>
              <a:rPr lang="en-US" sz="2400" dirty="0" err="1" smtClean="0">
                <a:latin typeface="Times New Roman" pitchFamily="18" charset="0"/>
                <a:cs typeface="Times New Roman" pitchFamily="18" charset="0"/>
              </a:rPr>
              <a:t>Adminiter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endParaRPr lang="en-US" sz="2400" dirty="0" smtClean="0">
              <a:latin typeface="Times New Roman" pitchFamily="18" charset="0"/>
              <a:cs typeface="Times New Roman" pitchFamily="18" charset="0"/>
            </a:endParaRPr>
          </a:p>
          <a:p>
            <a:pPr lvl="1">
              <a:buFont typeface="Wingdings" pitchFamily="2" charset="2"/>
              <a:buChar char="Ø"/>
            </a:pP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xóa</a:t>
            </a:r>
            <a:r>
              <a:rPr lang="en-US" sz="2400" dirty="0" smtClean="0">
                <a:latin typeface="Times New Roman" pitchFamily="18" charset="0"/>
                <a:cs typeface="Times New Roman" pitchFamily="18" charset="0"/>
              </a:rPr>
              <a:t> comment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trừ</a:t>
            </a:r>
            <a:r>
              <a:rPr lang="en-US" sz="2400" dirty="0" smtClean="0">
                <a:latin typeface="Times New Roman" pitchFamily="18" charset="0"/>
                <a:cs typeface="Times New Roman" pitchFamily="18" charset="0"/>
              </a:rPr>
              <a:t> comment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a:t>
            </a:r>
          </a:p>
          <a:p>
            <a:pPr lvl="1">
              <a:buFont typeface="Wingdings" pitchFamily="2" charset="2"/>
              <a:buChar char="Ø"/>
            </a:pP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xóa</a:t>
            </a:r>
            <a:r>
              <a:rPr lang="en-US" sz="2400" dirty="0" smtClean="0">
                <a:latin typeface="Times New Roman" pitchFamily="18" charset="0"/>
                <a:cs typeface="Times New Roman" pitchFamily="18" charset="0"/>
              </a:rPr>
              <a:t> (deleted) hay </a:t>
            </a:r>
            <a:r>
              <a:rPr lang="en-US" sz="2400" dirty="0" err="1" smtClean="0">
                <a:latin typeface="Times New Roman" pitchFamily="18" charset="0"/>
                <a:cs typeface="Times New Roman" pitchFamily="18" charset="0"/>
              </a:rPr>
              <a:t>khôi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phục</a:t>
            </a:r>
            <a:r>
              <a:rPr lang="en-US" sz="2400" dirty="0" smtClean="0">
                <a:latin typeface="Times New Roman" pitchFamily="18" charset="0"/>
                <a:cs typeface="Times New Roman" pitchFamily="18" charset="0"/>
              </a:rPr>
              <a:t> (undeleted) issues</a:t>
            </a:r>
          </a:p>
          <a:p>
            <a:pPr lvl="1">
              <a:buFont typeface="Wingdings" pitchFamily="2" charset="2"/>
              <a:buChar char="Ø"/>
            </a:pP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a:t>
            </a:r>
            <a:r>
              <a:rPr lang="en-US" sz="2400" dirty="0" smtClean="0">
                <a:latin typeface="Times New Roman" pitchFamily="18" charset="0"/>
                <a:cs typeface="Times New Roman" pitchFamily="18" charset="0"/>
              </a:rPr>
              <a:t> duty(</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nào</a:t>
            </a:r>
            <a:r>
              <a:rPr lang="en-US" sz="2400" dirty="0" smtClean="0">
                <a:latin typeface="Times New Roman" pitchFamily="18" charset="0"/>
                <a:cs typeface="Times New Roman" pitchFamily="18" charset="0"/>
              </a:rPr>
              <a:t> </a:t>
            </a:r>
          </a:p>
          <a:p>
            <a:endParaRPr lang="en-US" sz="1700" dirty="0" smtClean="0"/>
          </a:p>
          <a:p>
            <a:r>
              <a:rPr lang="en-US" sz="2400" dirty="0" smtClean="0"/>
              <a:t> </a:t>
            </a:r>
          </a:p>
          <a:p>
            <a:r>
              <a:rPr lang="en-US" sz="2400" b="1" dirty="0" smtClean="0"/>
              <a:t> </a:t>
            </a:r>
          </a:p>
          <a:p>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p:cNvSpPr txBox="1"/>
          <p:nvPr/>
        </p:nvSpPr>
        <p:spPr>
          <a:xfrm>
            <a:off x="228600" y="1066800"/>
            <a:ext cx="8686800" cy="830997"/>
          </a:xfrm>
          <a:prstGeom prst="rect">
            <a:avLst/>
          </a:prstGeom>
          <a:noFill/>
        </p:spPr>
        <p:txBody>
          <a:bodyPr wrap="square" rtlCol="0">
            <a:spAutoFit/>
          </a:bodyPr>
          <a:lstStyle/>
          <a:p>
            <a:r>
              <a:rPr lang="en-US" sz="2400" b="1" dirty="0" smtClean="0"/>
              <a:t>Group Contributor</a:t>
            </a:r>
          </a:p>
          <a:p>
            <a:r>
              <a:rPr lang="en-US" sz="2400" dirty="0" smtClean="0"/>
              <a:t> </a:t>
            </a:r>
            <a:endParaRPr lang="en-US" sz="2400" dirty="0"/>
          </a:p>
        </p:txBody>
      </p:sp>
      <p:pic>
        <p:nvPicPr>
          <p:cNvPr id="10" name="Picture 9" descr="C:\Documents and Settings\Administrator\Desktop\Noname.gif"/>
          <p:cNvPicPr/>
          <p:nvPr/>
        </p:nvPicPr>
        <p:blipFill>
          <a:blip r:embed="rId2"/>
          <a:srcRect/>
          <a:stretch>
            <a:fillRect/>
          </a:stretch>
        </p:blipFill>
        <p:spPr bwMode="auto">
          <a:xfrm>
            <a:off x="381000" y="1649895"/>
            <a:ext cx="8458199" cy="48271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dirty="0" smtClean="0">
                <a:solidFill>
                  <a:srgbClr val="C00000"/>
                </a:solidFill>
                <a:latin typeface="Tahoma" pitchFamily="34" charset="0"/>
                <a:cs typeface="Tahoma" pitchFamily="34" charset="0"/>
              </a:rPr>
              <a:t>Tab </a:t>
            </a:r>
            <a:r>
              <a:rPr lang="en-US" i="1" dirty="0" smtClean="0">
                <a:solidFill>
                  <a:srgbClr val="C00000"/>
                </a:solidFill>
                <a:latin typeface="Tahoma" pitchFamily="34" charset="0"/>
                <a:cs typeface="Tahoma" pitchFamily="34" charset="0"/>
              </a:rPr>
              <a:t>Administer</a:t>
            </a:r>
            <a:endParaRPr lang="en-US" dirty="0">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p:cNvSpPr txBox="1"/>
          <p:nvPr/>
        </p:nvSpPr>
        <p:spPr>
          <a:xfrm>
            <a:off x="228600" y="1066800"/>
            <a:ext cx="8686800" cy="3046988"/>
          </a:xfrm>
          <a:prstGeom prst="rect">
            <a:avLst/>
          </a:prstGeom>
          <a:noFill/>
        </p:spPr>
        <p:txBody>
          <a:bodyPr wrap="square" rtlCol="0">
            <a:spAutoFit/>
          </a:bodyPr>
          <a:lstStyle/>
          <a:p>
            <a:r>
              <a:rPr lang="en-US" sz="2400" b="1" dirty="0" smtClean="0"/>
              <a:t>Group Contributor</a:t>
            </a:r>
          </a:p>
          <a:p>
            <a:endParaRPr lang="en-US" sz="2400" b="1" dirty="0" smtClean="0"/>
          </a:p>
          <a:p>
            <a:pPr>
              <a:buFont typeface="Wingdings" pitchFamily="2" charset="2"/>
              <a:buChar char="Ø"/>
            </a:pP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group </a:t>
            </a:r>
            <a:r>
              <a:rPr lang="en-US" sz="2000" dirty="0" err="1" smtClean="0">
                <a:latin typeface="Times New Roman" pitchFamily="18" charset="0"/>
                <a:cs typeface="Times New Roman" pitchFamily="18" charset="0"/>
              </a:rPr>
              <a:t>này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giới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rất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nhiều.Và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quyền</a:t>
            </a:r>
            <a:r>
              <a:rPr lang="en-US" sz="2000" dirty="0" smtClean="0">
                <a:latin typeface="Times New Roman" pitchFamily="18" charset="0"/>
                <a:cs typeface="Times New Roman" pitchFamily="18" charset="0"/>
              </a:rPr>
              <a:t> so </a:t>
            </a:r>
            <a:r>
              <a:rPr lang="en-US" sz="2000" dirty="0" err="1" smtClean="0">
                <a:latin typeface="Times New Roman" pitchFamily="18" charset="0"/>
                <a:cs typeface="Times New Roman" pitchFamily="18" charset="0"/>
              </a:rPr>
              <a:t>với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Guest ( </a:t>
            </a:r>
            <a:r>
              <a:rPr lang="en-US" sz="2000" dirty="0" err="1" smtClean="0">
                <a:latin typeface="Times New Roman" pitchFamily="18" charset="0"/>
                <a:cs typeface="Times New Roman" pitchFamily="18" charset="0"/>
              </a:rPr>
              <a:t>khách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vãng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lai</a:t>
            </a:r>
            <a:r>
              <a:rPr lang="en-US" sz="2000" dirty="0" smtClean="0">
                <a:latin typeface="Times New Roman" pitchFamily="18" charset="0"/>
                <a:cs typeface="Times New Roman" pitchFamily="18" charset="0"/>
              </a:rPr>
              <a:t>) ở </a:t>
            </a:r>
            <a:r>
              <a:rPr lang="en-US" sz="2000" dirty="0" err="1" smtClean="0">
                <a:latin typeface="Times New Roman" pitchFamily="18" charset="0"/>
                <a:cs typeface="Times New Roman" pitchFamily="18" charset="0"/>
              </a:rPr>
              <a:t>quyền</a:t>
            </a:r>
            <a:r>
              <a:rPr lang="en-US" sz="2000" dirty="0" smtClean="0">
                <a:latin typeface="Times New Roman" pitchFamily="18" charset="0"/>
                <a:cs typeface="Times New Roman" pitchFamily="18" charset="0"/>
              </a:rPr>
              <a:t> Comment Wiki ,Comment Issues, Create Issues</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quyền</a:t>
            </a:r>
            <a:r>
              <a:rPr lang="en-US" sz="2000" dirty="0" smtClean="0">
                <a:latin typeface="Times New Roman" pitchFamily="18" charset="0"/>
                <a:cs typeface="Times New Roman" pitchFamily="18" charset="0"/>
              </a:rPr>
              <a:t> Check-out source </a:t>
            </a:r>
            <a:r>
              <a:rPr lang="en-US" sz="2000" dirty="0" err="1" smtClean="0">
                <a:latin typeface="Times New Roman" pitchFamily="18" charset="0"/>
                <a:cs typeface="Times New Roman" pitchFamily="18" charset="0"/>
              </a:rPr>
              <a:t>về</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với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quyền</a:t>
            </a:r>
            <a:r>
              <a:rPr lang="en-US" sz="2000" dirty="0" smtClean="0">
                <a:latin typeface="Times New Roman" pitchFamily="18" charset="0"/>
                <a:cs typeface="Times New Roman" pitchFamily="18" charset="0"/>
              </a:rPr>
              <a:t> read-only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commit </a:t>
            </a:r>
            <a:r>
              <a:rPr lang="en-US" sz="2000" dirty="0" err="1" smtClean="0">
                <a:latin typeface="Times New Roman" pitchFamily="18" charset="0"/>
                <a:cs typeface="Times New Roman" pitchFamily="18" charset="0"/>
              </a:rPr>
              <a:t>lên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vì</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quyền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a:t>
            </a:r>
            <a:r>
              <a:rPr lang="en-US" sz="2000" dirty="0" smtClean="0">
                <a:latin typeface="Times New Roman" pitchFamily="18" charset="0"/>
                <a:cs typeface="Times New Roman" pitchFamily="18" charset="0"/>
              </a:rPr>
              <a:t>  Google Code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cấp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mật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khẩu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a:t>
            </a:r>
          </a:p>
          <a:p>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dirty="0" smtClean="0">
                <a:solidFill>
                  <a:srgbClr val="C00000"/>
                </a:solidFill>
                <a:latin typeface="Tahoma" pitchFamily="34" charset="0"/>
                <a:cs typeface="Tahoma" pitchFamily="34" charset="0"/>
              </a:rPr>
              <a:t>Tab </a:t>
            </a:r>
            <a:r>
              <a:rPr lang="en-US" i="1" dirty="0" smtClean="0">
                <a:solidFill>
                  <a:srgbClr val="C00000"/>
                </a:solidFill>
                <a:latin typeface="Tahoma" pitchFamily="34" charset="0"/>
                <a:cs typeface="Tahoma" pitchFamily="34" charset="0"/>
              </a:rPr>
              <a:t>Administer</a:t>
            </a:r>
            <a:endParaRPr lang="en-US" dirty="0">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p:cNvSpPr txBox="1"/>
          <p:nvPr/>
        </p:nvSpPr>
        <p:spPr>
          <a:xfrm>
            <a:off x="228600" y="1066800"/>
            <a:ext cx="8686800" cy="3416320"/>
          </a:xfrm>
          <a:prstGeom prst="rect">
            <a:avLst/>
          </a:prstGeom>
          <a:noFill/>
        </p:spPr>
        <p:txBody>
          <a:bodyPr wrap="square" rtlCol="0">
            <a:spAutoFit/>
          </a:bodyPr>
          <a:lstStyle/>
          <a:p>
            <a:endParaRPr lang="en-US" sz="2400" dirty="0" smtClean="0"/>
          </a:p>
          <a:p>
            <a:pPr>
              <a:buFont typeface="Wingdings" pitchFamily="2" charset="2"/>
              <a:buChar char="Ø"/>
            </a:pPr>
            <a:r>
              <a:rPr lang="en-US" sz="2400" dirty="0" err="1" smtClean="0"/>
              <a:t>Ngoài</a:t>
            </a:r>
            <a:r>
              <a:rPr lang="en-US" sz="2400" dirty="0" smtClean="0"/>
              <a:t> </a:t>
            </a:r>
            <a:r>
              <a:rPr lang="en-US" sz="2400" dirty="0" err="1" smtClean="0"/>
              <a:t>ra</a:t>
            </a:r>
            <a:r>
              <a:rPr lang="en-US" sz="2400" dirty="0" smtClean="0"/>
              <a:t> </a:t>
            </a:r>
            <a:r>
              <a:rPr lang="en-US" sz="2400" dirty="0" err="1" smtClean="0"/>
              <a:t>google</a:t>
            </a:r>
            <a:r>
              <a:rPr lang="en-US" sz="2400" dirty="0" smtClean="0"/>
              <a:t> code </a:t>
            </a:r>
            <a:r>
              <a:rPr lang="en-US" sz="2400" dirty="0" err="1" smtClean="0"/>
              <a:t>còn</a:t>
            </a:r>
            <a:r>
              <a:rPr lang="en-US" sz="2400" dirty="0" smtClean="0"/>
              <a:t> </a:t>
            </a:r>
            <a:r>
              <a:rPr lang="en-US" sz="2400" dirty="0" err="1" smtClean="0"/>
              <a:t>hỗ</a:t>
            </a:r>
            <a:r>
              <a:rPr lang="en-US" sz="2400" dirty="0" smtClean="0"/>
              <a:t> </a:t>
            </a:r>
            <a:r>
              <a:rPr lang="en-US" sz="2400" dirty="0" err="1" smtClean="0"/>
              <a:t>trợ</a:t>
            </a:r>
            <a:r>
              <a:rPr lang="en-US" sz="2400" dirty="0" smtClean="0"/>
              <a:t> </a:t>
            </a:r>
            <a:r>
              <a:rPr lang="en-US" sz="2400" dirty="0" err="1" smtClean="0"/>
              <a:t>thêm</a:t>
            </a:r>
            <a:r>
              <a:rPr lang="en-US" sz="2400" dirty="0" smtClean="0"/>
              <a:t> </a:t>
            </a:r>
            <a:r>
              <a:rPr lang="en-US" sz="2400" dirty="0" err="1" smtClean="0"/>
              <a:t>cả</a:t>
            </a:r>
            <a:r>
              <a:rPr lang="en-US" sz="2400" dirty="0" smtClean="0"/>
              <a:t> 1 Group </a:t>
            </a:r>
            <a:r>
              <a:rPr lang="en-US" sz="2400" dirty="0" err="1" smtClean="0"/>
              <a:t>vào</a:t>
            </a:r>
            <a:r>
              <a:rPr lang="en-US" sz="2400" dirty="0" smtClean="0"/>
              <a:t> Project</a:t>
            </a:r>
          </a:p>
          <a:p>
            <a:pPr>
              <a:buFont typeface="Wingdings" pitchFamily="2" charset="2"/>
              <a:buChar char="Ø"/>
            </a:pPr>
            <a:r>
              <a:rPr lang="en-US" sz="2400" dirty="0" err="1" smtClean="0"/>
              <a:t>Điều</a:t>
            </a:r>
            <a:r>
              <a:rPr lang="en-US" sz="2400" dirty="0" smtClean="0"/>
              <a:t> </a:t>
            </a:r>
            <a:r>
              <a:rPr lang="en-US" sz="2400" dirty="0" err="1" smtClean="0"/>
              <a:t>kiện</a:t>
            </a:r>
            <a:r>
              <a:rPr lang="en-US" sz="2400" dirty="0" smtClean="0"/>
              <a:t> </a:t>
            </a:r>
            <a:r>
              <a:rPr lang="en-US" sz="2400" dirty="0" err="1" smtClean="0"/>
              <a:t>là</a:t>
            </a:r>
            <a:r>
              <a:rPr lang="en-US" sz="2400" dirty="0" smtClean="0"/>
              <a:t> group </a:t>
            </a:r>
            <a:r>
              <a:rPr lang="en-US" sz="2400" dirty="0" err="1" smtClean="0"/>
              <a:t>đó</a:t>
            </a:r>
            <a:r>
              <a:rPr lang="en-US" sz="2400" dirty="0" smtClean="0"/>
              <a:t> </a:t>
            </a:r>
            <a:r>
              <a:rPr lang="en-US" sz="2400" dirty="0" err="1" smtClean="0"/>
              <a:t>phải</a:t>
            </a:r>
            <a:r>
              <a:rPr lang="en-US" sz="2400" dirty="0" smtClean="0"/>
              <a:t> </a:t>
            </a:r>
            <a:r>
              <a:rPr lang="en-US" sz="2400" dirty="0" err="1" smtClean="0"/>
              <a:t>được</a:t>
            </a:r>
            <a:r>
              <a:rPr lang="en-US" sz="2400" dirty="0" smtClean="0"/>
              <a:t> </a:t>
            </a:r>
            <a:r>
              <a:rPr lang="en-US" sz="2400" dirty="0" err="1" smtClean="0"/>
              <a:t>tạo</a:t>
            </a:r>
            <a:r>
              <a:rPr lang="en-US" sz="2400" dirty="0" smtClean="0"/>
              <a:t> </a:t>
            </a:r>
            <a:r>
              <a:rPr lang="en-US" sz="2400" dirty="0" err="1" smtClean="0"/>
              <a:t>trên</a:t>
            </a:r>
            <a:r>
              <a:rPr lang="en-US" sz="2400" dirty="0" smtClean="0"/>
              <a:t> </a:t>
            </a:r>
            <a:r>
              <a:rPr lang="en-US" sz="2400" dirty="0" err="1" smtClean="0"/>
              <a:t>google</a:t>
            </a:r>
            <a:r>
              <a:rPr lang="en-US" sz="2400" dirty="0" smtClean="0"/>
              <a:t> groups </a:t>
            </a:r>
            <a:r>
              <a:rPr lang="en-US" sz="2400" dirty="0" err="1" smtClean="0"/>
              <a:t>theo</a:t>
            </a:r>
            <a:r>
              <a:rPr lang="en-US" sz="2400" dirty="0" smtClean="0"/>
              <a:t> </a:t>
            </a:r>
            <a:r>
              <a:rPr lang="en-US" sz="2400" dirty="0" err="1" smtClean="0"/>
              <a:t>địa</a:t>
            </a:r>
            <a:r>
              <a:rPr lang="en-US" sz="2400" dirty="0" smtClean="0"/>
              <a:t> </a:t>
            </a:r>
            <a:r>
              <a:rPr lang="en-US" sz="2400" dirty="0" err="1" smtClean="0"/>
              <a:t>chỉ</a:t>
            </a:r>
            <a:r>
              <a:rPr lang="en-US" sz="2400" dirty="0" smtClean="0"/>
              <a:t> </a:t>
            </a:r>
            <a:r>
              <a:rPr lang="en-US" sz="2400" dirty="0" err="1" smtClean="0">
                <a:hlinkClick r:id="rId2"/>
              </a:rPr>
              <a:t>http://groups.google.com/group/</a:t>
            </a:r>
            <a:r>
              <a:rPr lang="en-US" sz="2400" dirty="0" smtClean="0"/>
              <a:t> </a:t>
            </a:r>
          </a:p>
          <a:p>
            <a:pPr>
              <a:buFont typeface="Wingdings" pitchFamily="2" charset="2"/>
              <a:buChar char="Ø"/>
            </a:pPr>
            <a:r>
              <a:rPr lang="en-US" sz="2400" dirty="0" err="1" smtClean="0"/>
              <a:t>Chúng</a:t>
            </a:r>
            <a:r>
              <a:rPr lang="en-US" sz="2400" dirty="0" smtClean="0"/>
              <a:t> </a:t>
            </a:r>
            <a:r>
              <a:rPr lang="en-US" sz="2400" dirty="0" err="1" smtClean="0"/>
              <a:t>ta</a:t>
            </a:r>
            <a:r>
              <a:rPr lang="en-US" sz="2400" dirty="0" smtClean="0"/>
              <a:t> </a:t>
            </a:r>
            <a:r>
              <a:rPr lang="en-US" sz="2400" dirty="0" err="1" smtClean="0"/>
              <a:t>sẽ</a:t>
            </a:r>
            <a:r>
              <a:rPr lang="en-US" sz="2400" dirty="0" smtClean="0"/>
              <a:t> </a:t>
            </a:r>
            <a:r>
              <a:rPr lang="en-US" sz="2400" dirty="0" err="1" smtClean="0"/>
              <a:t>tạo</a:t>
            </a:r>
            <a:r>
              <a:rPr lang="en-US" sz="2400" dirty="0" smtClean="0"/>
              <a:t> groups </a:t>
            </a:r>
            <a:r>
              <a:rPr lang="en-US" sz="2400" dirty="0" err="1" smtClean="0"/>
              <a:t>và</a:t>
            </a:r>
            <a:r>
              <a:rPr lang="en-US" sz="2400" dirty="0" smtClean="0"/>
              <a:t> </a:t>
            </a:r>
            <a:r>
              <a:rPr lang="en-US" sz="2400" dirty="0" err="1" smtClean="0"/>
              <a:t>mời</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viên</a:t>
            </a:r>
            <a:r>
              <a:rPr lang="en-US" sz="2400" dirty="0" smtClean="0"/>
              <a:t> </a:t>
            </a:r>
            <a:r>
              <a:rPr lang="en-US" sz="2400" dirty="0" err="1" smtClean="0"/>
              <a:t>vào</a:t>
            </a:r>
            <a:r>
              <a:rPr lang="en-US" sz="2400" dirty="0" smtClean="0"/>
              <a:t> group </a:t>
            </a:r>
            <a:r>
              <a:rPr lang="en-US" sz="2400" dirty="0" err="1" smtClean="0"/>
              <a:t>sau</a:t>
            </a:r>
            <a:r>
              <a:rPr lang="en-US" sz="2400" dirty="0" smtClean="0"/>
              <a:t> </a:t>
            </a:r>
            <a:r>
              <a:rPr lang="en-US" sz="2400" dirty="0" err="1" smtClean="0"/>
              <a:t>đó</a:t>
            </a:r>
            <a:r>
              <a:rPr lang="en-US" sz="2400" dirty="0" smtClean="0"/>
              <a:t> add email </a:t>
            </a:r>
            <a:r>
              <a:rPr lang="en-US" sz="2400" dirty="0" err="1" smtClean="0"/>
              <a:t>của</a:t>
            </a:r>
            <a:r>
              <a:rPr lang="en-US" sz="2400" dirty="0" smtClean="0"/>
              <a:t> group </a:t>
            </a:r>
            <a:r>
              <a:rPr lang="en-US" sz="2400" dirty="0" err="1" smtClean="0"/>
              <a:t>vào</a:t>
            </a:r>
            <a:r>
              <a:rPr lang="en-US" sz="2400" dirty="0" smtClean="0"/>
              <a:t> project .</a:t>
            </a:r>
            <a:r>
              <a:rPr lang="en-US" sz="2400" dirty="0" err="1" smtClean="0"/>
              <a:t>Ví</a:t>
            </a:r>
            <a:r>
              <a:rPr lang="en-US" sz="2400" dirty="0" smtClean="0"/>
              <a:t> </a:t>
            </a:r>
            <a:r>
              <a:rPr lang="en-US" sz="2400" dirty="0" err="1" smtClean="0"/>
              <a:t>dụ</a:t>
            </a:r>
            <a:r>
              <a:rPr lang="en-US" sz="2400" dirty="0" smtClean="0"/>
              <a:t> </a:t>
            </a:r>
            <a:r>
              <a:rPr lang="en-US" sz="2400" dirty="0" err="1" smtClean="0">
                <a:hlinkClick r:id="rId3"/>
              </a:rPr>
              <a:t>cn08b@googlegroup.com</a:t>
            </a:r>
            <a:r>
              <a:rPr lang="en-US" sz="2400" dirty="0" smtClean="0"/>
              <a:t>  </a:t>
            </a:r>
            <a:r>
              <a:rPr lang="en-US" sz="2400" dirty="0" err="1" smtClean="0"/>
              <a:t>và</a:t>
            </a:r>
            <a:r>
              <a:rPr lang="en-US" sz="2400" dirty="0" smtClean="0"/>
              <a:t> </a:t>
            </a:r>
            <a:r>
              <a:rPr lang="en-US" sz="2400" dirty="0" err="1" smtClean="0"/>
              <a:t>phân</a:t>
            </a:r>
            <a:r>
              <a:rPr lang="en-US" sz="2400" dirty="0" smtClean="0"/>
              <a:t> </a:t>
            </a:r>
            <a:r>
              <a:rPr lang="en-US" sz="2400" dirty="0" err="1" smtClean="0"/>
              <a:t>quyền</a:t>
            </a:r>
            <a:r>
              <a:rPr lang="en-US" sz="2400" dirty="0" smtClean="0"/>
              <a:t> </a:t>
            </a:r>
            <a:r>
              <a:rPr lang="en-US" sz="2400" dirty="0" err="1" smtClean="0"/>
              <a:t>cho</a:t>
            </a:r>
            <a:r>
              <a:rPr lang="en-US" sz="2400" dirty="0" smtClean="0"/>
              <a:t> group </a:t>
            </a:r>
            <a:r>
              <a:rPr lang="en-US" sz="2400" dirty="0" err="1" smtClean="0"/>
              <a:t>này</a:t>
            </a:r>
            <a:r>
              <a:rPr lang="en-US" sz="2400" dirty="0" smtClean="0"/>
              <a:t> </a:t>
            </a:r>
            <a:r>
              <a:rPr lang="en-US" sz="2400" dirty="0" err="1" smtClean="0"/>
              <a:t>như</a:t>
            </a:r>
            <a:r>
              <a:rPr lang="en-US" sz="2400" dirty="0" smtClean="0"/>
              <a:t> </a:t>
            </a:r>
            <a:r>
              <a:rPr lang="en-US" sz="2400" dirty="0" err="1" smtClean="0"/>
              <a:t>là</a:t>
            </a:r>
            <a:r>
              <a:rPr lang="en-US" sz="2400" dirty="0" smtClean="0"/>
              <a:t> 1 member  </a:t>
            </a:r>
            <a:endParaRPr 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dirty="0" smtClean="0">
                <a:solidFill>
                  <a:srgbClr val="C00000"/>
                </a:solidFill>
                <a:latin typeface="Tahoma" pitchFamily="34" charset="0"/>
                <a:cs typeface="Tahoma" pitchFamily="34" charset="0"/>
              </a:rPr>
              <a:t>Tab </a:t>
            </a:r>
            <a:r>
              <a:rPr lang="en-US" i="1" dirty="0" smtClean="0">
                <a:solidFill>
                  <a:srgbClr val="C00000"/>
                </a:solidFill>
                <a:latin typeface="Tahoma" pitchFamily="34" charset="0"/>
                <a:cs typeface="Tahoma" pitchFamily="34" charset="0"/>
              </a:rPr>
              <a:t>Administer</a:t>
            </a:r>
            <a:endParaRPr lang="en-US" dirty="0">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p:cNvSpPr txBox="1"/>
          <p:nvPr/>
        </p:nvSpPr>
        <p:spPr>
          <a:xfrm>
            <a:off x="228600" y="1066800"/>
            <a:ext cx="8686800" cy="3416320"/>
          </a:xfrm>
          <a:prstGeom prst="rect">
            <a:avLst/>
          </a:prstGeom>
          <a:noFill/>
        </p:spPr>
        <p:txBody>
          <a:bodyPr wrap="square" rtlCol="0">
            <a:spAutoFit/>
          </a:bodyPr>
          <a:lstStyle/>
          <a:p>
            <a:endParaRPr lang="en-US" sz="2400" dirty="0" smtClean="0"/>
          </a:p>
          <a:p>
            <a:pPr>
              <a:buFont typeface="Wingdings" pitchFamily="2" charset="2"/>
              <a:buChar char="Ø"/>
            </a:pPr>
            <a:r>
              <a:rPr lang="en-US" sz="2400" dirty="0" err="1" smtClean="0"/>
              <a:t>Ngoài</a:t>
            </a:r>
            <a:r>
              <a:rPr lang="en-US" sz="2400" dirty="0" smtClean="0"/>
              <a:t> </a:t>
            </a:r>
            <a:r>
              <a:rPr lang="en-US" sz="2400" dirty="0" err="1" smtClean="0"/>
              <a:t>ra</a:t>
            </a:r>
            <a:r>
              <a:rPr lang="en-US" sz="2400" dirty="0" smtClean="0"/>
              <a:t> </a:t>
            </a:r>
            <a:r>
              <a:rPr lang="en-US" sz="2400" dirty="0" err="1" smtClean="0"/>
              <a:t>google</a:t>
            </a:r>
            <a:r>
              <a:rPr lang="en-US" sz="2400" dirty="0" smtClean="0"/>
              <a:t> code </a:t>
            </a:r>
            <a:r>
              <a:rPr lang="en-US" sz="2400" dirty="0" err="1" smtClean="0"/>
              <a:t>còn</a:t>
            </a:r>
            <a:r>
              <a:rPr lang="en-US" sz="2400" dirty="0" smtClean="0"/>
              <a:t> </a:t>
            </a:r>
            <a:r>
              <a:rPr lang="en-US" sz="2400" dirty="0" err="1" smtClean="0"/>
              <a:t>hỗ</a:t>
            </a:r>
            <a:r>
              <a:rPr lang="en-US" sz="2400" dirty="0" smtClean="0"/>
              <a:t> </a:t>
            </a:r>
            <a:r>
              <a:rPr lang="en-US" sz="2400" dirty="0" err="1" smtClean="0"/>
              <a:t>trợ</a:t>
            </a:r>
            <a:r>
              <a:rPr lang="en-US" sz="2400" dirty="0" smtClean="0"/>
              <a:t> </a:t>
            </a:r>
            <a:r>
              <a:rPr lang="en-US" sz="2400" dirty="0" err="1" smtClean="0"/>
              <a:t>thêm</a:t>
            </a:r>
            <a:r>
              <a:rPr lang="en-US" sz="2400" dirty="0" smtClean="0"/>
              <a:t> </a:t>
            </a:r>
            <a:r>
              <a:rPr lang="en-US" sz="2400" dirty="0" err="1" smtClean="0"/>
              <a:t>cả</a:t>
            </a:r>
            <a:r>
              <a:rPr lang="en-US" sz="2400" dirty="0" smtClean="0"/>
              <a:t> 1 Group </a:t>
            </a:r>
            <a:r>
              <a:rPr lang="en-US" sz="2400" dirty="0" err="1" smtClean="0"/>
              <a:t>vào</a:t>
            </a:r>
            <a:r>
              <a:rPr lang="en-US" sz="2400" dirty="0" smtClean="0"/>
              <a:t> Project</a:t>
            </a:r>
          </a:p>
          <a:p>
            <a:pPr>
              <a:buFont typeface="Wingdings" pitchFamily="2" charset="2"/>
              <a:buChar char="Ø"/>
            </a:pPr>
            <a:r>
              <a:rPr lang="en-US" sz="2400" dirty="0" err="1" smtClean="0"/>
              <a:t>Điều</a:t>
            </a:r>
            <a:r>
              <a:rPr lang="en-US" sz="2400" dirty="0" smtClean="0"/>
              <a:t> </a:t>
            </a:r>
            <a:r>
              <a:rPr lang="en-US" sz="2400" dirty="0" err="1" smtClean="0"/>
              <a:t>kiện</a:t>
            </a:r>
            <a:r>
              <a:rPr lang="en-US" sz="2400" dirty="0" smtClean="0"/>
              <a:t> </a:t>
            </a:r>
            <a:r>
              <a:rPr lang="en-US" sz="2400" dirty="0" err="1" smtClean="0"/>
              <a:t>là</a:t>
            </a:r>
            <a:r>
              <a:rPr lang="en-US" sz="2400" dirty="0" smtClean="0"/>
              <a:t> group </a:t>
            </a:r>
            <a:r>
              <a:rPr lang="en-US" sz="2400" dirty="0" err="1" smtClean="0"/>
              <a:t>đó</a:t>
            </a:r>
            <a:r>
              <a:rPr lang="en-US" sz="2400" dirty="0" smtClean="0"/>
              <a:t> </a:t>
            </a:r>
            <a:r>
              <a:rPr lang="en-US" sz="2400" dirty="0" err="1" smtClean="0"/>
              <a:t>phải</a:t>
            </a:r>
            <a:r>
              <a:rPr lang="en-US" sz="2400" dirty="0" smtClean="0"/>
              <a:t> </a:t>
            </a:r>
            <a:r>
              <a:rPr lang="en-US" sz="2400" dirty="0" err="1" smtClean="0"/>
              <a:t>được</a:t>
            </a:r>
            <a:r>
              <a:rPr lang="en-US" sz="2400" dirty="0" smtClean="0"/>
              <a:t> </a:t>
            </a:r>
            <a:r>
              <a:rPr lang="en-US" sz="2400" dirty="0" err="1" smtClean="0"/>
              <a:t>tạo</a:t>
            </a:r>
            <a:r>
              <a:rPr lang="en-US" sz="2400" dirty="0" smtClean="0"/>
              <a:t> </a:t>
            </a:r>
            <a:r>
              <a:rPr lang="en-US" sz="2400" dirty="0" err="1" smtClean="0"/>
              <a:t>trên</a:t>
            </a:r>
            <a:r>
              <a:rPr lang="en-US" sz="2400" dirty="0" smtClean="0"/>
              <a:t> </a:t>
            </a:r>
            <a:r>
              <a:rPr lang="en-US" sz="2400" dirty="0" err="1" smtClean="0"/>
              <a:t>google</a:t>
            </a:r>
            <a:r>
              <a:rPr lang="en-US" sz="2400" dirty="0" smtClean="0"/>
              <a:t> groups </a:t>
            </a:r>
            <a:r>
              <a:rPr lang="en-US" sz="2400" dirty="0" err="1" smtClean="0"/>
              <a:t>theo</a:t>
            </a:r>
            <a:r>
              <a:rPr lang="en-US" sz="2400" dirty="0" smtClean="0"/>
              <a:t> </a:t>
            </a:r>
            <a:r>
              <a:rPr lang="en-US" sz="2400" dirty="0" err="1" smtClean="0"/>
              <a:t>địa</a:t>
            </a:r>
            <a:r>
              <a:rPr lang="en-US" sz="2400" dirty="0" smtClean="0"/>
              <a:t> </a:t>
            </a:r>
            <a:r>
              <a:rPr lang="en-US" sz="2400" dirty="0" err="1" smtClean="0"/>
              <a:t>chỉ</a:t>
            </a:r>
            <a:r>
              <a:rPr lang="en-US" sz="2400" dirty="0" smtClean="0"/>
              <a:t> </a:t>
            </a:r>
            <a:r>
              <a:rPr lang="en-US" sz="2400" dirty="0" err="1" smtClean="0">
                <a:hlinkClick r:id="rId2"/>
              </a:rPr>
              <a:t>http://groups.google.com/group/</a:t>
            </a:r>
            <a:r>
              <a:rPr lang="en-US" sz="2400" dirty="0" smtClean="0"/>
              <a:t> </a:t>
            </a:r>
          </a:p>
          <a:p>
            <a:pPr>
              <a:buFont typeface="Wingdings" pitchFamily="2" charset="2"/>
              <a:buChar char="Ø"/>
            </a:pPr>
            <a:r>
              <a:rPr lang="en-US" sz="2400" dirty="0" err="1" smtClean="0"/>
              <a:t>Chúng</a:t>
            </a:r>
            <a:r>
              <a:rPr lang="en-US" sz="2400" dirty="0" smtClean="0"/>
              <a:t> </a:t>
            </a:r>
            <a:r>
              <a:rPr lang="en-US" sz="2400" dirty="0" err="1" smtClean="0"/>
              <a:t>ta</a:t>
            </a:r>
            <a:r>
              <a:rPr lang="en-US" sz="2400" dirty="0" smtClean="0"/>
              <a:t> </a:t>
            </a:r>
            <a:r>
              <a:rPr lang="en-US" sz="2400" dirty="0" err="1" smtClean="0"/>
              <a:t>sẽ</a:t>
            </a:r>
            <a:r>
              <a:rPr lang="en-US" sz="2400" dirty="0" smtClean="0"/>
              <a:t> </a:t>
            </a:r>
            <a:r>
              <a:rPr lang="en-US" sz="2400" dirty="0" err="1" smtClean="0"/>
              <a:t>tạo</a:t>
            </a:r>
            <a:r>
              <a:rPr lang="en-US" sz="2400" dirty="0" smtClean="0"/>
              <a:t> groups </a:t>
            </a:r>
            <a:r>
              <a:rPr lang="en-US" sz="2400" dirty="0" err="1" smtClean="0"/>
              <a:t>và</a:t>
            </a:r>
            <a:r>
              <a:rPr lang="en-US" sz="2400" dirty="0" smtClean="0"/>
              <a:t> </a:t>
            </a:r>
            <a:r>
              <a:rPr lang="en-US" sz="2400" dirty="0" err="1" smtClean="0"/>
              <a:t>mời</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viên</a:t>
            </a:r>
            <a:r>
              <a:rPr lang="en-US" sz="2400" dirty="0" smtClean="0"/>
              <a:t> </a:t>
            </a:r>
            <a:r>
              <a:rPr lang="en-US" sz="2400" dirty="0" err="1" smtClean="0"/>
              <a:t>vào</a:t>
            </a:r>
            <a:r>
              <a:rPr lang="en-US" sz="2400" dirty="0" smtClean="0"/>
              <a:t> group </a:t>
            </a:r>
            <a:r>
              <a:rPr lang="en-US" sz="2400" dirty="0" err="1" smtClean="0"/>
              <a:t>sau</a:t>
            </a:r>
            <a:r>
              <a:rPr lang="en-US" sz="2400" dirty="0" smtClean="0"/>
              <a:t> </a:t>
            </a:r>
            <a:r>
              <a:rPr lang="en-US" sz="2400" dirty="0" err="1" smtClean="0"/>
              <a:t>đó</a:t>
            </a:r>
            <a:r>
              <a:rPr lang="en-US" sz="2400" dirty="0" smtClean="0"/>
              <a:t> add email </a:t>
            </a:r>
            <a:r>
              <a:rPr lang="en-US" sz="2400" dirty="0" err="1" smtClean="0"/>
              <a:t>của</a:t>
            </a:r>
            <a:r>
              <a:rPr lang="en-US" sz="2400" dirty="0" smtClean="0"/>
              <a:t> group </a:t>
            </a:r>
            <a:r>
              <a:rPr lang="en-US" sz="2400" dirty="0" err="1" smtClean="0"/>
              <a:t>vào</a:t>
            </a:r>
            <a:r>
              <a:rPr lang="en-US" sz="2400" dirty="0" smtClean="0"/>
              <a:t> project .</a:t>
            </a:r>
            <a:r>
              <a:rPr lang="en-US" sz="2400" dirty="0" err="1" smtClean="0"/>
              <a:t>Ví</a:t>
            </a:r>
            <a:r>
              <a:rPr lang="en-US" sz="2400" dirty="0" smtClean="0"/>
              <a:t> </a:t>
            </a:r>
            <a:r>
              <a:rPr lang="en-US" sz="2400" dirty="0" err="1" smtClean="0"/>
              <a:t>dụ</a:t>
            </a:r>
            <a:r>
              <a:rPr lang="en-US" sz="2400" dirty="0" smtClean="0"/>
              <a:t> </a:t>
            </a:r>
            <a:r>
              <a:rPr lang="en-US" sz="2400" dirty="0" err="1" smtClean="0">
                <a:hlinkClick r:id="rId3"/>
              </a:rPr>
              <a:t>cn08b@googlegroup.com</a:t>
            </a:r>
            <a:r>
              <a:rPr lang="en-US" sz="2400" dirty="0" smtClean="0"/>
              <a:t>  </a:t>
            </a:r>
            <a:r>
              <a:rPr lang="en-US" sz="2400" dirty="0" err="1" smtClean="0"/>
              <a:t>và</a:t>
            </a:r>
            <a:r>
              <a:rPr lang="en-US" sz="2400" dirty="0" smtClean="0"/>
              <a:t> </a:t>
            </a:r>
            <a:r>
              <a:rPr lang="en-US" sz="2400" dirty="0" err="1" smtClean="0"/>
              <a:t>phân</a:t>
            </a:r>
            <a:r>
              <a:rPr lang="en-US" sz="2400" dirty="0" smtClean="0"/>
              <a:t> </a:t>
            </a:r>
            <a:r>
              <a:rPr lang="en-US" sz="2400" dirty="0" err="1" smtClean="0"/>
              <a:t>quyền</a:t>
            </a:r>
            <a:r>
              <a:rPr lang="en-US" sz="2400" dirty="0" smtClean="0"/>
              <a:t> </a:t>
            </a:r>
            <a:r>
              <a:rPr lang="en-US" sz="2400" dirty="0" err="1" smtClean="0"/>
              <a:t>cho</a:t>
            </a:r>
            <a:r>
              <a:rPr lang="en-US" sz="2400" dirty="0" smtClean="0"/>
              <a:t> group </a:t>
            </a:r>
            <a:r>
              <a:rPr lang="en-US" sz="2400" dirty="0" err="1" smtClean="0"/>
              <a:t>này</a:t>
            </a:r>
            <a:r>
              <a:rPr lang="en-US" sz="2400" dirty="0" smtClean="0"/>
              <a:t> </a:t>
            </a:r>
            <a:r>
              <a:rPr lang="en-US" sz="2400" dirty="0" err="1" smtClean="0"/>
              <a:t>như</a:t>
            </a:r>
            <a:r>
              <a:rPr lang="en-US" sz="2400" dirty="0" smtClean="0"/>
              <a:t> </a:t>
            </a:r>
            <a:r>
              <a:rPr lang="en-US" sz="2400" dirty="0" err="1" smtClean="0"/>
              <a:t>là</a:t>
            </a:r>
            <a:r>
              <a:rPr lang="en-US" sz="2400" dirty="0" smtClean="0"/>
              <a:t> 1 member  </a:t>
            </a:r>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r>
              <a:rPr lang="en-US" b="1" dirty="0" smtClean="0">
                <a:solidFill>
                  <a:srgbClr val="C00000"/>
                </a:solidFill>
                <a:latin typeface="Tahoma" pitchFamily="34" charset="0"/>
                <a:cs typeface="Tahoma" pitchFamily="34" charset="0"/>
                <a:sym typeface="Wingdings" pitchFamily="2" charset="2"/>
              </a:rPr>
              <a:t>3</a:t>
            </a:r>
            <a:r>
              <a:rPr lang="en-US" b="1" dirty="0" smtClean="0">
                <a:solidFill>
                  <a:srgbClr val="C00000"/>
                </a:solidFill>
                <a:latin typeface="Tahoma" pitchFamily="34" charset="0"/>
                <a:cs typeface="Tahoma" pitchFamily="34" charset="0"/>
                <a:sym typeface="Wingdings" pitchFamily="2" charset="2"/>
              </a:rPr>
              <a:t>.</a:t>
            </a:r>
            <a:r>
              <a:rPr lang="en-US" b="1" dirty="0" smtClean="0">
                <a:solidFill>
                  <a:srgbClr val="C00000"/>
                </a:solidFill>
                <a:latin typeface="Tahoma" pitchFamily="34" charset="0"/>
                <a:cs typeface="Tahoma" pitchFamily="34" charset="0"/>
                <a:sym typeface="Wingdings" pitchFamily="2" charset="2"/>
              </a:rPr>
              <a:t>	</a:t>
            </a:r>
            <a:r>
              <a:rPr lang="en-US" b="1" u="sng" dirty="0" smtClean="0">
                <a:solidFill>
                  <a:srgbClr val="C00000"/>
                </a:solidFill>
                <a:latin typeface="Tahoma" pitchFamily="34" charset="0"/>
                <a:cs typeface="Tahoma" pitchFamily="34" charset="0"/>
                <a:sym typeface="Wingdings" pitchFamily="2" charset="2"/>
              </a:rPr>
              <a:t>Download:</a:t>
            </a:r>
            <a:endParaRPr lang="en-US" b="1" u="sng" dirty="0" smtClean="0">
              <a:solidFill>
                <a:srgbClr val="C00000"/>
              </a:solidFill>
              <a:latin typeface="Tahoma" pitchFamily="34" charset="0"/>
              <a:cs typeface="Tahoma" pitchFamily="34" charset="0"/>
              <a:sym typeface="Wingdings" pitchFamily="2" charset="2"/>
            </a:endParaRPr>
          </a:p>
          <a:p>
            <a:pPr marL="342900" indent="-342900" algn="just"/>
            <a:r>
              <a:rPr lang="en-US" b="1" dirty="0" smtClean="0">
                <a:solidFill>
                  <a:srgbClr val="C00000"/>
                </a:solidFill>
                <a:latin typeface="Tahoma" pitchFamily="34" charset="0"/>
                <a:cs typeface="Tahoma" pitchFamily="34" charset="0"/>
                <a:sym typeface="Wingdings" pitchFamily="2" charset="2"/>
              </a:rPr>
              <a:t>	</a:t>
            </a:r>
            <a:r>
              <a:rPr lang="en-US" b="1" dirty="0" smtClean="0">
                <a:latin typeface="Tahoma" pitchFamily="34" charset="0"/>
                <a:cs typeface="Tahoma" pitchFamily="34" charset="0"/>
                <a:sym typeface="Wingdings" pitchFamily="2" charset="2"/>
              </a:rPr>
              <a:t></a:t>
            </a:r>
            <a:r>
              <a:rPr lang="en-US" dirty="0" err="1">
                <a:latin typeface="Tahoma" pitchFamily="34" charset="0"/>
                <a:cs typeface="Tahoma" pitchFamily="34" charset="0"/>
              </a:rPr>
              <a:t>chứa</a:t>
            </a:r>
            <a:r>
              <a:rPr lang="en-US" dirty="0">
                <a:latin typeface="Tahoma" pitchFamily="34" charset="0"/>
                <a:cs typeface="Tahoma" pitchFamily="34" charset="0"/>
              </a:rPr>
              <a:t> </a:t>
            </a:r>
            <a:r>
              <a:rPr lang="en-US" dirty="0" err="1">
                <a:latin typeface="Tahoma" pitchFamily="34" charset="0"/>
                <a:cs typeface="Tahoma" pitchFamily="34" charset="0"/>
              </a:rPr>
              <a:t>các</a:t>
            </a:r>
            <a:r>
              <a:rPr lang="en-US" dirty="0">
                <a:latin typeface="Tahoma" pitchFamily="34" charset="0"/>
                <a:cs typeface="Tahoma" pitchFamily="34" charset="0"/>
              </a:rPr>
              <a:t> </a:t>
            </a:r>
            <a:r>
              <a:rPr lang="en-US" dirty="0" err="1">
                <a:latin typeface="Tahoma" pitchFamily="34" charset="0"/>
                <a:cs typeface="Tahoma" pitchFamily="34" charset="0"/>
              </a:rPr>
              <a:t>mẫu</a:t>
            </a:r>
            <a:r>
              <a:rPr lang="en-US" dirty="0">
                <a:latin typeface="Tahoma" pitchFamily="34" charset="0"/>
                <a:cs typeface="Tahoma" pitchFamily="34" charset="0"/>
              </a:rPr>
              <a:t> </a:t>
            </a:r>
            <a:r>
              <a:rPr lang="en-US" dirty="0" err="1">
                <a:latin typeface="Tahoma" pitchFamily="34" charset="0"/>
                <a:cs typeface="Tahoma" pitchFamily="34" charset="0"/>
              </a:rPr>
              <a:t>cấu</a:t>
            </a:r>
            <a:r>
              <a:rPr lang="en-US" dirty="0">
                <a:latin typeface="Tahoma" pitchFamily="34" charset="0"/>
                <a:cs typeface="Tahoma" pitchFamily="34" charset="0"/>
              </a:rPr>
              <a:t> </a:t>
            </a:r>
            <a:r>
              <a:rPr lang="en-US" dirty="0" err="1" smtClean="0">
                <a:latin typeface="Tahoma" pitchFamily="34" charset="0"/>
                <a:cs typeface="Tahoma" pitchFamily="34" charset="0"/>
              </a:rPr>
              <a:t>hình</a:t>
            </a:r>
            <a:r>
              <a:rPr lang="en-US" dirty="0" smtClean="0">
                <a:latin typeface="Tahoma" pitchFamily="34" charset="0"/>
                <a:cs typeface="Tahoma" pitchFamily="34" charset="0"/>
              </a:rPr>
              <a:t> </a:t>
            </a:r>
            <a:r>
              <a:rPr lang="en-US" dirty="0" err="1" smtClean="0">
                <a:latin typeface="Tahoma" pitchFamily="34" charset="0"/>
                <a:cs typeface="Tahoma" pitchFamily="34" charset="0"/>
              </a:rPr>
              <a:t>và</a:t>
            </a:r>
            <a:r>
              <a:rPr lang="en-US" dirty="0" smtClean="0">
                <a:latin typeface="Tahoma" pitchFamily="34" charset="0"/>
                <a:cs typeface="Tahoma" pitchFamily="34" charset="0"/>
              </a:rPr>
              <a:t> </a:t>
            </a:r>
            <a:r>
              <a:rPr lang="en-US" dirty="0" err="1" smtClean="0">
                <a:latin typeface="Tahoma" pitchFamily="34" charset="0"/>
                <a:cs typeface="Tahoma" pitchFamily="34" charset="0"/>
              </a:rPr>
              <a:t>thiết</a:t>
            </a:r>
            <a:r>
              <a:rPr lang="en-US" dirty="0" smtClean="0">
                <a:latin typeface="Tahoma" pitchFamily="34" charset="0"/>
                <a:cs typeface="Tahoma" pitchFamily="34" charset="0"/>
              </a:rPr>
              <a:t> </a:t>
            </a:r>
            <a:r>
              <a:rPr lang="en-US" dirty="0" err="1" smtClean="0">
                <a:latin typeface="Tahoma" pitchFamily="34" charset="0"/>
                <a:cs typeface="Tahoma" pitchFamily="34" charset="0"/>
              </a:rPr>
              <a:t>lập</a:t>
            </a:r>
            <a:r>
              <a:rPr lang="en-US" dirty="0" smtClean="0">
                <a:latin typeface="Tahoma" pitchFamily="34" charset="0"/>
                <a:cs typeface="Tahoma" pitchFamily="34" charset="0"/>
              </a:rPr>
              <a:t> tab Download</a:t>
            </a:r>
            <a:endParaRPr lang="en-US" b="1" u="sng" dirty="0" smtClean="0">
              <a:solidFill>
                <a:srgbClr val="C00000"/>
              </a:solidFill>
              <a:latin typeface="Tahoma" pitchFamily="34" charset="0"/>
              <a:cs typeface="Tahoma" pitchFamily="34" charset="0"/>
            </a:endParaRPr>
          </a:p>
        </p:txBody>
      </p:sp>
      <p:sp>
        <p:nvSpPr>
          <p:cNvPr id="14" name="TextBox 13"/>
          <p:cNvSpPr txBox="1"/>
          <p:nvPr/>
        </p:nvSpPr>
        <p:spPr>
          <a:xfrm>
            <a:off x="838200" y="5634335"/>
            <a:ext cx="7467600" cy="461665"/>
          </a:xfrm>
          <a:prstGeom prst="rect">
            <a:avLst/>
          </a:prstGeom>
          <a:noFill/>
        </p:spPr>
        <p:txBody>
          <a:bodyPr wrap="square" rtlCol="0">
            <a:spAutoFit/>
          </a:bodyPr>
          <a:lstStyle/>
          <a:p>
            <a:r>
              <a:rPr lang="en-US" sz="2400" smtClean="0">
                <a:latin typeface="Tahoma" pitchFamily="34" charset="0"/>
                <a:cs typeface="Tahoma" pitchFamily="34" charset="0"/>
                <a:sym typeface="Wingdings" pitchFamily="2" charset="2"/>
              </a:rPr>
              <a:t>Các nhãn được định nghĩa trước cho một trang </a:t>
            </a:r>
            <a:r>
              <a:rPr lang="en-US" sz="2400" i="1" smtClean="0">
                <a:latin typeface="Tahoma" pitchFamily="34" charset="0"/>
                <a:cs typeface="Tahoma" pitchFamily="34" charset="0"/>
                <a:sym typeface="Wingdings" pitchFamily="2" charset="2"/>
              </a:rPr>
              <a:t>wiki</a:t>
            </a:r>
            <a:r>
              <a:rPr lang="en-US" sz="2400" smtClean="0">
                <a:latin typeface="Tahoma" pitchFamily="34" charset="0"/>
                <a:cs typeface="Tahoma" pitchFamily="34" charset="0"/>
                <a:sym typeface="Wingdings" pitchFamily="2" charset="2"/>
              </a:rPr>
              <a:t>.</a:t>
            </a:r>
            <a:endParaRPr lang="en-US" sz="2400" i="1">
              <a:latin typeface="Tahoma" pitchFamily="34" charset="0"/>
              <a:cs typeface="Tahoma" pitchFamily="34" charset="0"/>
            </a:endParaRPr>
          </a:p>
        </p:txBody>
      </p:sp>
      <p:cxnSp>
        <p:nvCxnSpPr>
          <p:cNvPr id="15" name="Straight Arrow Connector 14"/>
          <p:cNvCxnSpPr>
            <a:stCxn id="14" idx="0"/>
          </p:cNvCxnSpPr>
          <p:nvPr/>
        </p:nvCxnSpPr>
        <p:spPr>
          <a:xfrm rot="5400000" flipH="1" flipV="1">
            <a:off x="4078933" y="5141268"/>
            <a:ext cx="986135"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180226" name="Picture 2" descr="C:\Documents and Settings\Administrator\Desktop\down.gif"/>
          <p:cNvPicPr>
            <a:picLocks noChangeAspect="1" noChangeArrowheads="1"/>
          </p:cNvPicPr>
          <p:nvPr/>
        </p:nvPicPr>
        <p:blipFill>
          <a:blip r:embed="rId2"/>
          <a:srcRect/>
          <a:stretch>
            <a:fillRect/>
          </a:stretch>
        </p:blipFill>
        <p:spPr bwMode="auto">
          <a:xfrm>
            <a:off x="533400" y="1828800"/>
            <a:ext cx="8010525" cy="3810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Project Home</a:t>
            </a:r>
            <a:endParaRPr lang="en-US">
              <a:solidFill>
                <a:srgbClr val="C00000"/>
              </a:solidFill>
              <a:latin typeface="Tahoma" pitchFamily="34" charset="0"/>
              <a:cs typeface="Tahoma" pitchFamily="34" charset="0"/>
            </a:endParaRPr>
          </a:p>
        </p:txBody>
      </p:sp>
      <p:sp>
        <p:nvSpPr>
          <p:cNvPr id="7" name="TextBox 6"/>
          <p:cNvSpPr txBox="1"/>
          <p:nvPr/>
        </p:nvSpPr>
        <p:spPr>
          <a:xfrm>
            <a:off x="541045" y="1238071"/>
            <a:ext cx="7229993" cy="1200329"/>
          </a:xfrm>
          <a:prstGeom prst="rect">
            <a:avLst/>
          </a:prstGeom>
          <a:noFill/>
        </p:spPr>
        <p:txBody>
          <a:bodyPr wrap="none" rtlCol="0">
            <a:spAutoFit/>
          </a:bodyPr>
          <a:lstStyle/>
          <a:p>
            <a:pPr marL="457200" indent="-457200"/>
            <a:r>
              <a:rPr lang="en-US" sz="2400" b="1" smtClean="0">
                <a:solidFill>
                  <a:srgbClr val="C00000"/>
                </a:solidFill>
                <a:latin typeface="Tahoma" pitchFamily="34" charset="0"/>
                <a:cs typeface="Tahoma" pitchFamily="34" charset="0"/>
              </a:rPr>
              <a:t>2.	</a:t>
            </a:r>
            <a:r>
              <a:rPr lang="en-US" sz="2400" b="1" u="sng" smtClean="0">
                <a:solidFill>
                  <a:srgbClr val="C00000"/>
                </a:solidFill>
                <a:latin typeface="Tahoma" pitchFamily="34" charset="0"/>
                <a:cs typeface="Tahoma" pitchFamily="34" charset="0"/>
              </a:rPr>
              <a:t>Updates:</a:t>
            </a:r>
          </a:p>
          <a:p>
            <a:pPr marL="457200" indent="-457200"/>
            <a:r>
              <a:rPr lang="en-US" sz="2400" smtClean="0">
                <a:latin typeface="Tahoma" pitchFamily="34" charset="0"/>
                <a:cs typeface="Tahoma" pitchFamily="34" charset="0"/>
                <a:sym typeface="Wingdings" pitchFamily="2" charset="2"/>
              </a:rPr>
              <a:t>	 </a:t>
            </a:r>
            <a:r>
              <a:rPr lang="en-US" sz="2400" smtClean="0">
                <a:latin typeface="Tahoma" pitchFamily="34" charset="0"/>
                <a:cs typeface="Tahoma" pitchFamily="34" charset="0"/>
              </a:rPr>
              <a:t>thông tin về những lần project được cập nhật</a:t>
            </a:r>
          </a:p>
          <a:p>
            <a:pPr marL="457200" indent="-457200">
              <a:buAutoNum type="arabicPeriod"/>
            </a:pPr>
            <a:endParaRPr lang="en-US" sz="2400" b="1" u="sng">
              <a:solidFill>
                <a:srgbClr val="C00000"/>
              </a:solidFill>
              <a:latin typeface="Tahoma" pitchFamily="34" charset="0"/>
              <a:cs typeface="Tahoma" pitchFamily="34" charset="0"/>
            </a:endParaRPr>
          </a:p>
        </p:txBody>
      </p:sp>
      <p:pic>
        <p:nvPicPr>
          <p:cNvPr id="148481" name="Picture 1" descr="C:\Documents and Settings\Administrator\Desktop\update.gif"/>
          <p:cNvPicPr>
            <a:picLocks noChangeAspect="1" noChangeArrowheads="1"/>
          </p:cNvPicPr>
          <p:nvPr/>
        </p:nvPicPr>
        <p:blipFill>
          <a:blip r:embed="rId2"/>
          <a:srcRect/>
          <a:stretch>
            <a:fillRect/>
          </a:stretch>
        </p:blipFill>
        <p:spPr bwMode="auto">
          <a:xfrm>
            <a:off x="381000" y="2057400"/>
            <a:ext cx="8458200" cy="4295615"/>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r>
              <a:rPr lang="en-US" b="1" dirty="0" smtClean="0">
                <a:solidFill>
                  <a:srgbClr val="C00000"/>
                </a:solidFill>
                <a:latin typeface="Tahoma" pitchFamily="34" charset="0"/>
                <a:cs typeface="Tahoma" pitchFamily="34" charset="0"/>
                <a:sym typeface="Wingdings" pitchFamily="2" charset="2"/>
              </a:rPr>
              <a:t>4.	</a:t>
            </a:r>
            <a:r>
              <a:rPr lang="en-US" b="1" u="sng" dirty="0" smtClean="0">
                <a:solidFill>
                  <a:srgbClr val="C00000"/>
                </a:solidFill>
                <a:latin typeface="Tahoma" pitchFamily="34" charset="0"/>
                <a:cs typeface="Tahoma" pitchFamily="34" charset="0"/>
                <a:sym typeface="Wingdings" pitchFamily="2" charset="2"/>
              </a:rPr>
              <a:t>Wiki:</a:t>
            </a:r>
          </a:p>
          <a:p>
            <a:pPr marL="342900" indent="-342900" algn="just"/>
            <a:r>
              <a:rPr lang="en-US" b="1" dirty="0" smtClean="0">
                <a:solidFill>
                  <a:srgbClr val="C00000"/>
                </a:solidFill>
                <a:latin typeface="Tahoma" pitchFamily="34" charset="0"/>
                <a:cs typeface="Tahoma" pitchFamily="34" charset="0"/>
                <a:sym typeface="Wingdings" pitchFamily="2" charset="2"/>
              </a:rPr>
              <a:t>	</a:t>
            </a:r>
            <a:r>
              <a:rPr lang="en-US" b="1" dirty="0" smtClean="0">
                <a:latin typeface="Tahoma" pitchFamily="34" charset="0"/>
                <a:cs typeface="Tahoma" pitchFamily="34" charset="0"/>
                <a:sym typeface="Wingdings" pitchFamily="2" charset="2"/>
              </a:rPr>
              <a:t></a:t>
            </a:r>
            <a:r>
              <a:rPr lang="en-US" dirty="0" err="1">
                <a:latin typeface="Tahoma" pitchFamily="34" charset="0"/>
                <a:cs typeface="Tahoma" pitchFamily="34" charset="0"/>
              </a:rPr>
              <a:t>chứa</a:t>
            </a:r>
            <a:r>
              <a:rPr lang="en-US" dirty="0">
                <a:latin typeface="Tahoma" pitchFamily="34" charset="0"/>
                <a:cs typeface="Tahoma" pitchFamily="34" charset="0"/>
              </a:rPr>
              <a:t> </a:t>
            </a:r>
            <a:r>
              <a:rPr lang="en-US" dirty="0" err="1">
                <a:latin typeface="Tahoma" pitchFamily="34" charset="0"/>
                <a:cs typeface="Tahoma" pitchFamily="34" charset="0"/>
              </a:rPr>
              <a:t>các</a:t>
            </a:r>
            <a:r>
              <a:rPr lang="en-US" dirty="0">
                <a:latin typeface="Tahoma" pitchFamily="34" charset="0"/>
                <a:cs typeface="Tahoma" pitchFamily="34" charset="0"/>
              </a:rPr>
              <a:t> </a:t>
            </a:r>
            <a:r>
              <a:rPr lang="en-US" dirty="0" err="1">
                <a:latin typeface="Tahoma" pitchFamily="34" charset="0"/>
                <a:cs typeface="Tahoma" pitchFamily="34" charset="0"/>
              </a:rPr>
              <a:t>mẫu</a:t>
            </a:r>
            <a:r>
              <a:rPr lang="en-US" dirty="0">
                <a:latin typeface="Tahoma" pitchFamily="34" charset="0"/>
                <a:cs typeface="Tahoma" pitchFamily="34" charset="0"/>
              </a:rPr>
              <a:t> </a:t>
            </a:r>
            <a:r>
              <a:rPr lang="en-US" dirty="0" err="1">
                <a:latin typeface="Tahoma" pitchFamily="34" charset="0"/>
                <a:cs typeface="Tahoma" pitchFamily="34" charset="0"/>
              </a:rPr>
              <a:t>cấu</a:t>
            </a:r>
            <a:r>
              <a:rPr lang="en-US" dirty="0">
                <a:latin typeface="Tahoma" pitchFamily="34" charset="0"/>
                <a:cs typeface="Tahoma" pitchFamily="34" charset="0"/>
              </a:rPr>
              <a:t> </a:t>
            </a:r>
            <a:r>
              <a:rPr lang="en-US" dirty="0" err="1" smtClean="0">
                <a:latin typeface="Tahoma" pitchFamily="34" charset="0"/>
                <a:cs typeface="Tahoma" pitchFamily="34" charset="0"/>
              </a:rPr>
              <a:t>hình</a:t>
            </a:r>
            <a:r>
              <a:rPr lang="en-US" dirty="0" smtClean="0">
                <a:latin typeface="Tahoma" pitchFamily="34" charset="0"/>
                <a:cs typeface="Tahoma" pitchFamily="34" charset="0"/>
              </a:rPr>
              <a:t> </a:t>
            </a:r>
            <a:r>
              <a:rPr lang="en-US" dirty="0" err="1" smtClean="0">
                <a:latin typeface="Tahoma" pitchFamily="34" charset="0"/>
                <a:cs typeface="Tahoma" pitchFamily="34" charset="0"/>
              </a:rPr>
              <a:t>và</a:t>
            </a:r>
            <a:r>
              <a:rPr lang="en-US" dirty="0" smtClean="0">
                <a:latin typeface="Tahoma" pitchFamily="34" charset="0"/>
                <a:cs typeface="Tahoma" pitchFamily="34" charset="0"/>
              </a:rPr>
              <a:t> </a:t>
            </a:r>
            <a:r>
              <a:rPr lang="en-US" dirty="0" err="1" smtClean="0">
                <a:latin typeface="Tahoma" pitchFamily="34" charset="0"/>
                <a:cs typeface="Tahoma" pitchFamily="34" charset="0"/>
              </a:rPr>
              <a:t>thiết</a:t>
            </a:r>
            <a:r>
              <a:rPr lang="en-US" dirty="0" smtClean="0">
                <a:latin typeface="Tahoma" pitchFamily="34" charset="0"/>
                <a:cs typeface="Tahoma" pitchFamily="34" charset="0"/>
              </a:rPr>
              <a:t> </a:t>
            </a:r>
            <a:r>
              <a:rPr lang="en-US" dirty="0" err="1" smtClean="0">
                <a:latin typeface="Tahoma" pitchFamily="34" charset="0"/>
                <a:cs typeface="Tahoma" pitchFamily="34" charset="0"/>
              </a:rPr>
              <a:t>lập</a:t>
            </a:r>
            <a:r>
              <a:rPr lang="en-US" dirty="0" smtClean="0">
                <a:latin typeface="Tahoma" pitchFamily="34" charset="0"/>
                <a:cs typeface="Tahoma" pitchFamily="34" charset="0"/>
              </a:rPr>
              <a:t> tab Wiki</a:t>
            </a:r>
            <a:endParaRPr lang="en-US" b="1" u="sng" dirty="0" smtClean="0">
              <a:solidFill>
                <a:srgbClr val="C00000"/>
              </a:solidFill>
              <a:latin typeface="Tahoma" pitchFamily="34" charset="0"/>
              <a:cs typeface="Tahoma" pitchFamily="34" charset="0"/>
            </a:endParaRPr>
          </a:p>
        </p:txBody>
      </p:sp>
      <p:sp>
        <p:nvSpPr>
          <p:cNvPr id="14" name="TextBox 13"/>
          <p:cNvSpPr txBox="1"/>
          <p:nvPr/>
        </p:nvSpPr>
        <p:spPr>
          <a:xfrm>
            <a:off x="838200" y="5634335"/>
            <a:ext cx="7467600" cy="461665"/>
          </a:xfrm>
          <a:prstGeom prst="rect">
            <a:avLst/>
          </a:prstGeom>
          <a:noFill/>
        </p:spPr>
        <p:txBody>
          <a:bodyPr wrap="square" rtlCol="0">
            <a:spAutoFit/>
          </a:bodyPr>
          <a:lstStyle/>
          <a:p>
            <a:r>
              <a:rPr lang="en-US" sz="2400" smtClean="0">
                <a:latin typeface="Tahoma" pitchFamily="34" charset="0"/>
                <a:cs typeface="Tahoma" pitchFamily="34" charset="0"/>
                <a:sym typeface="Wingdings" pitchFamily="2" charset="2"/>
              </a:rPr>
              <a:t>Các nhãn được định nghĩa trước cho một trang </a:t>
            </a:r>
            <a:r>
              <a:rPr lang="en-US" sz="2400" i="1" smtClean="0">
                <a:latin typeface="Tahoma" pitchFamily="34" charset="0"/>
                <a:cs typeface="Tahoma" pitchFamily="34" charset="0"/>
                <a:sym typeface="Wingdings" pitchFamily="2" charset="2"/>
              </a:rPr>
              <a:t>wiki</a:t>
            </a:r>
            <a:r>
              <a:rPr lang="en-US" sz="2400" smtClean="0">
                <a:latin typeface="Tahoma" pitchFamily="34" charset="0"/>
                <a:cs typeface="Tahoma" pitchFamily="34" charset="0"/>
                <a:sym typeface="Wingdings" pitchFamily="2" charset="2"/>
              </a:rPr>
              <a:t>.</a:t>
            </a:r>
            <a:endParaRPr lang="en-US" sz="2400" i="1">
              <a:latin typeface="Tahoma" pitchFamily="34" charset="0"/>
              <a:cs typeface="Tahoma" pitchFamily="34" charset="0"/>
            </a:endParaRPr>
          </a:p>
        </p:txBody>
      </p:sp>
      <p:cxnSp>
        <p:nvCxnSpPr>
          <p:cNvPr id="15" name="Straight Arrow Connector 14"/>
          <p:cNvCxnSpPr>
            <a:stCxn id="14" idx="0"/>
          </p:cNvCxnSpPr>
          <p:nvPr/>
        </p:nvCxnSpPr>
        <p:spPr>
          <a:xfrm rot="5400000" flipH="1" flipV="1">
            <a:off x="4078933" y="5141268"/>
            <a:ext cx="986135"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188418" name="Picture 2" descr="C:\Documents and Settings\Administrator\Desktop\Noname.gif"/>
          <p:cNvPicPr>
            <a:picLocks noChangeAspect="1" noChangeArrowheads="1"/>
          </p:cNvPicPr>
          <p:nvPr/>
        </p:nvPicPr>
        <p:blipFill>
          <a:blip r:embed="rId2"/>
          <a:srcRect/>
          <a:stretch>
            <a:fillRect/>
          </a:stretch>
        </p:blipFill>
        <p:spPr bwMode="auto">
          <a:xfrm>
            <a:off x="533400" y="1752600"/>
            <a:ext cx="8262938" cy="39624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sym typeface="Wingdings" pitchFamily="2" charset="2"/>
              </a:rPr>
              <a:t>4.	</a:t>
            </a:r>
            <a:r>
              <a:rPr lang="en-US" b="1" u="sng" smtClean="0">
                <a:solidFill>
                  <a:srgbClr val="C00000"/>
                </a:solidFill>
                <a:latin typeface="Tahoma" pitchFamily="34" charset="0"/>
                <a:cs typeface="Tahoma" pitchFamily="34" charset="0"/>
                <a:sym typeface="Wingdings" pitchFamily="2" charset="2"/>
              </a:rPr>
              <a:t>Issue tracking:</a:t>
            </a:r>
          </a:p>
          <a:p>
            <a:pPr marL="342900" indent="-342900" algn="just"/>
            <a:r>
              <a:rPr lang="en-US" b="1" smtClean="0">
                <a:solidFill>
                  <a:srgbClr val="C00000"/>
                </a:solidFill>
                <a:latin typeface="Tahoma" pitchFamily="34" charset="0"/>
                <a:cs typeface="Tahoma" pitchFamily="34" charset="0"/>
                <a:sym typeface="Wingdings" pitchFamily="2" charset="2"/>
              </a:rPr>
              <a:t>	</a:t>
            </a:r>
            <a:r>
              <a:rPr lang="en-US" b="1" smtClean="0">
                <a:latin typeface="Tahoma" pitchFamily="34" charset="0"/>
                <a:cs typeface="Tahoma" pitchFamily="34" charset="0"/>
                <a:sym typeface="Wingdings" pitchFamily="2" charset="2"/>
              </a:rPr>
              <a:t></a:t>
            </a:r>
            <a:r>
              <a:rPr lang="en-US" smtClean="0">
                <a:latin typeface="Tahoma" pitchFamily="34" charset="0"/>
                <a:cs typeface="Tahoma" pitchFamily="34" charset="0"/>
                <a:sym typeface="Wingdings" pitchFamily="2" charset="2"/>
              </a:rPr>
              <a:t>theo vết các </a:t>
            </a:r>
            <a:r>
              <a:rPr lang="en-US" i="1" smtClean="0">
                <a:latin typeface="Tahoma" pitchFamily="34" charset="0"/>
                <a:cs typeface="Tahoma" pitchFamily="34" charset="0"/>
                <a:sym typeface="Wingdings" pitchFamily="2" charset="2"/>
              </a:rPr>
              <a:t>issue</a:t>
            </a:r>
            <a:endParaRPr lang="en-US" b="1" u="sng" smtClean="0">
              <a:solidFill>
                <a:srgbClr val="C00000"/>
              </a:solidFill>
              <a:latin typeface="Tahoma" pitchFamily="34" charset="0"/>
              <a:cs typeface="Tahoma" pitchFamily="34" charset="0"/>
            </a:endParaRPr>
          </a:p>
        </p:txBody>
      </p:sp>
      <p:sp>
        <p:nvSpPr>
          <p:cNvPr id="14" name="TextBox 13"/>
          <p:cNvSpPr txBox="1"/>
          <p:nvPr/>
        </p:nvSpPr>
        <p:spPr>
          <a:xfrm>
            <a:off x="712339" y="4452929"/>
            <a:ext cx="7848600" cy="830997"/>
          </a:xfrm>
          <a:prstGeom prst="rect">
            <a:avLst/>
          </a:prstGeom>
          <a:noFill/>
        </p:spPr>
        <p:txBody>
          <a:bodyPr wrap="square" rtlCol="0">
            <a:spAutoFit/>
          </a:bodyPr>
          <a:lstStyle/>
          <a:p>
            <a:pPr algn="ctr"/>
            <a:r>
              <a:rPr lang="en-US" sz="2400">
                <a:latin typeface="Tahoma" pitchFamily="34" charset="0"/>
                <a:cs typeface="Tahoma" pitchFamily="34" charset="0"/>
              </a:rPr>
              <a:t>Một email thông báo </a:t>
            </a:r>
            <a:r>
              <a:rPr lang="en-US" sz="2400" smtClean="0">
                <a:latin typeface="Tahoma" pitchFamily="34" charset="0"/>
                <a:cs typeface="Tahoma" pitchFamily="34" charset="0"/>
              </a:rPr>
              <a:t>những thay đổi trên </a:t>
            </a:r>
            <a:r>
              <a:rPr lang="en-US" sz="2400" i="1" smtClean="0">
                <a:latin typeface="Tahoma" pitchFamily="34" charset="0"/>
                <a:cs typeface="Tahoma" pitchFamily="34" charset="0"/>
              </a:rPr>
              <a:t>issue</a:t>
            </a:r>
            <a:r>
              <a:rPr lang="en-US" sz="2400" smtClean="0">
                <a:latin typeface="Tahoma" pitchFamily="34" charset="0"/>
                <a:cs typeface="Tahoma" pitchFamily="34" charset="0"/>
              </a:rPr>
              <a:t> </a:t>
            </a:r>
            <a:r>
              <a:rPr lang="en-US" sz="2400">
                <a:latin typeface="Tahoma" pitchFamily="34" charset="0"/>
                <a:cs typeface="Tahoma" pitchFamily="34" charset="0"/>
              </a:rPr>
              <a:t>sẽ được gửi </a:t>
            </a:r>
            <a:r>
              <a:rPr lang="en-US" sz="2400" smtClean="0">
                <a:latin typeface="Tahoma" pitchFamily="34" charset="0"/>
                <a:cs typeface="Tahoma" pitchFamily="34" charset="0"/>
              </a:rPr>
              <a:t>đến địa </a:t>
            </a:r>
            <a:r>
              <a:rPr lang="en-US" sz="2400">
                <a:latin typeface="Tahoma" pitchFamily="34" charset="0"/>
                <a:cs typeface="Tahoma" pitchFamily="34" charset="0"/>
              </a:rPr>
              <a:t>chỉ mail do người dùng nhập vào ô này</a:t>
            </a:r>
            <a:endParaRPr lang="en-US" sz="2400" i="1">
              <a:latin typeface="Tahoma" pitchFamily="34" charset="0"/>
              <a:cs typeface="Tahoma" pitchFamily="34" charset="0"/>
            </a:endParaRPr>
          </a:p>
        </p:txBody>
      </p:sp>
      <p:pic>
        <p:nvPicPr>
          <p:cNvPr id="164866" name="Picture 2" descr="Wor83"/>
          <p:cNvPicPr>
            <a:picLocks noChangeAspect="1" noChangeArrowheads="1"/>
          </p:cNvPicPr>
          <p:nvPr/>
        </p:nvPicPr>
        <p:blipFill>
          <a:blip r:embed="rId2"/>
          <a:srcRect r="16522"/>
          <a:stretch>
            <a:fillRect/>
          </a:stretch>
        </p:blipFill>
        <p:spPr bwMode="auto">
          <a:xfrm>
            <a:off x="367937" y="2262723"/>
            <a:ext cx="8461204" cy="1961072"/>
          </a:xfrm>
          <a:prstGeom prst="rect">
            <a:avLst/>
          </a:prstGeom>
          <a:noFill/>
          <a:ln w="9525">
            <a:noFill/>
            <a:miter lim="800000"/>
            <a:headEnd/>
            <a:tailEnd/>
          </a:ln>
        </p:spPr>
      </p:pic>
      <p:cxnSp>
        <p:nvCxnSpPr>
          <p:cNvPr id="15" name="Straight Arrow Connector 14"/>
          <p:cNvCxnSpPr>
            <a:stCxn id="14" idx="0"/>
          </p:cNvCxnSpPr>
          <p:nvPr/>
        </p:nvCxnSpPr>
        <p:spPr>
          <a:xfrm rot="16200000" flipV="1">
            <a:off x="3855589" y="3671879"/>
            <a:ext cx="1066800" cy="4953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sym typeface="Wingdings" pitchFamily="2" charset="2"/>
              </a:rPr>
              <a:t>5.	</a:t>
            </a:r>
            <a:r>
              <a:rPr lang="en-US" b="1" u="sng" smtClean="0">
                <a:solidFill>
                  <a:srgbClr val="C00000"/>
                </a:solidFill>
                <a:latin typeface="Tahoma" pitchFamily="34" charset="0"/>
                <a:cs typeface="Tahoma" pitchFamily="34" charset="0"/>
                <a:sym typeface="Wingdings" pitchFamily="2" charset="2"/>
              </a:rPr>
              <a:t>Source:</a:t>
            </a:r>
          </a:p>
          <a:p>
            <a:pPr marL="342900" indent="-342900" algn="just"/>
            <a:r>
              <a:rPr lang="en-US" b="1" smtClean="0">
                <a:solidFill>
                  <a:srgbClr val="C00000"/>
                </a:solidFill>
                <a:latin typeface="Tahoma" pitchFamily="34" charset="0"/>
                <a:cs typeface="Tahoma" pitchFamily="34" charset="0"/>
                <a:sym typeface="Wingdings" pitchFamily="2" charset="2"/>
              </a:rPr>
              <a:t>	</a:t>
            </a:r>
            <a:r>
              <a:rPr lang="en-US" b="1" smtClean="0">
                <a:latin typeface="Tahoma" pitchFamily="34" charset="0"/>
                <a:cs typeface="Tahoma" pitchFamily="34" charset="0"/>
                <a:sym typeface="Wingdings" pitchFamily="2" charset="2"/>
              </a:rPr>
              <a:t></a:t>
            </a:r>
            <a:r>
              <a:rPr lang="en-US" smtClean="0">
                <a:latin typeface="Tahoma" pitchFamily="34" charset="0"/>
                <a:cs typeface="Tahoma" pitchFamily="34" charset="0"/>
                <a:sym typeface="Wingdings" pitchFamily="2" charset="2"/>
              </a:rPr>
              <a:t>các thiết lập liên quan đến mã nguồn</a:t>
            </a:r>
            <a:endParaRPr lang="en-US" b="1" u="sng" smtClean="0">
              <a:solidFill>
                <a:srgbClr val="C00000"/>
              </a:solidFill>
              <a:latin typeface="Tahoma" pitchFamily="34" charset="0"/>
              <a:cs typeface="Tahoma" pitchFamily="34" charset="0"/>
            </a:endParaRPr>
          </a:p>
        </p:txBody>
      </p:sp>
      <p:pic>
        <p:nvPicPr>
          <p:cNvPr id="181250" name="Picture 2" descr="C:\Documents and Settings\Administrator\Desktop\Noname.gif"/>
          <p:cNvPicPr>
            <a:picLocks noChangeAspect="1" noChangeArrowheads="1"/>
          </p:cNvPicPr>
          <p:nvPr/>
        </p:nvPicPr>
        <p:blipFill>
          <a:blip r:embed="rId2"/>
          <a:srcRect/>
          <a:stretch>
            <a:fillRect/>
          </a:stretch>
        </p:blipFill>
        <p:spPr bwMode="auto">
          <a:xfrm>
            <a:off x="533400" y="1752600"/>
            <a:ext cx="8305800" cy="4357688"/>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sym typeface="Wingdings" pitchFamily="2" charset="2"/>
              </a:rPr>
              <a:t>5.	</a:t>
            </a:r>
            <a:r>
              <a:rPr lang="en-US" b="1" u="sng" smtClean="0">
                <a:solidFill>
                  <a:srgbClr val="C00000"/>
                </a:solidFill>
                <a:latin typeface="Tahoma" pitchFamily="34" charset="0"/>
                <a:cs typeface="Tahoma" pitchFamily="34" charset="0"/>
                <a:sym typeface="Wingdings" pitchFamily="2" charset="2"/>
              </a:rPr>
              <a:t>Source:</a:t>
            </a:r>
          </a:p>
          <a:p>
            <a:pPr marL="342900" indent="-342900" algn="just"/>
            <a:r>
              <a:rPr lang="en-US" b="1" smtClean="0">
                <a:solidFill>
                  <a:srgbClr val="C00000"/>
                </a:solidFill>
                <a:latin typeface="Tahoma" pitchFamily="34" charset="0"/>
                <a:cs typeface="Tahoma" pitchFamily="34" charset="0"/>
                <a:sym typeface="Wingdings" pitchFamily="2" charset="2"/>
              </a:rPr>
              <a:t>	</a:t>
            </a:r>
            <a:r>
              <a:rPr lang="en-US" b="1" smtClean="0">
                <a:latin typeface="Tahoma" pitchFamily="34" charset="0"/>
                <a:cs typeface="Tahoma" pitchFamily="34" charset="0"/>
                <a:sym typeface="Wingdings" pitchFamily="2" charset="2"/>
              </a:rPr>
              <a:t></a:t>
            </a:r>
            <a:r>
              <a:rPr lang="en-US" smtClean="0">
                <a:latin typeface="Tahoma" pitchFamily="34" charset="0"/>
                <a:cs typeface="Tahoma" pitchFamily="34" charset="0"/>
                <a:sym typeface="Wingdings" pitchFamily="2" charset="2"/>
              </a:rPr>
              <a:t>các thiết lập liên quan đến mã nguồn</a:t>
            </a:r>
            <a:endParaRPr lang="en-US" b="1" u="sng" smtClean="0">
              <a:solidFill>
                <a:srgbClr val="C00000"/>
              </a:solidFill>
              <a:latin typeface="Tahoma" pitchFamily="34" charset="0"/>
              <a:cs typeface="Tahoma" pitchFamily="34" charset="0"/>
            </a:endParaRPr>
          </a:p>
        </p:txBody>
      </p:sp>
      <p:sp>
        <p:nvSpPr>
          <p:cNvPr id="11" name="TextBox 10"/>
          <p:cNvSpPr txBox="1"/>
          <p:nvPr/>
        </p:nvSpPr>
        <p:spPr>
          <a:xfrm>
            <a:off x="1143000" y="5048071"/>
            <a:ext cx="7162800" cy="1200329"/>
          </a:xfrm>
          <a:prstGeom prst="rect">
            <a:avLst/>
          </a:prstGeom>
          <a:noFill/>
        </p:spPr>
        <p:txBody>
          <a:bodyPr wrap="square" rtlCol="0">
            <a:spAutoFit/>
          </a:bodyPr>
          <a:lstStyle/>
          <a:p>
            <a:pPr algn="ctr"/>
            <a:r>
              <a:rPr lang="en-US" sz="2400" b="1" i="1" smtClean="0">
                <a:solidFill>
                  <a:srgbClr val="C00000"/>
                </a:solidFill>
                <a:latin typeface="Tahoma" pitchFamily="34" charset="0"/>
                <a:cs typeface="Tahoma" pitchFamily="34" charset="0"/>
              </a:rPr>
              <a:t>Default </a:t>
            </a:r>
            <a:r>
              <a:rPr lang="en-US" sz="2400" b="1" i="1">
                <a:solidFill>
                  <a:srgbClr val="C00000"/>
                </a:solidFill>
                <a:latin typeface="Tahoma" pitchFamily="34" charset="0"/>
                <a:cs typeface="Tahoma" pitchFamily="34" charset="0"/>
              </a:rPr>
              <a:t>browsing </a:t>
            </a:r>
            <a:r>
              <a:rPr lang="en-US" sz="2400" b="1" i="1" smtClean="0">
                <a:solidFill>
                  <a:srgbClr val="C00000"/>
                </a:solidFill>
                <a:latin typeface="Tahoma" pitchFamily="34" charset="0"/>
                <a:cs typeface="Tahoma" pitchFamily="34" charset="0"/>
              </a:rPr>
              <a:t>path	</a:t>
            </a:r>
            <a:r>
              <a:rPr lang="en-US" sz="2400" smtClean="0">
                <a:latin typeface="Tahoma" pitchFamily="34" charset="0"/>
                <a:cs typeface="Tahoma" pitchFamily="34" charset="0"/>
              </a:rPr>
              <a:t>: cho </a:t>
            </a:r>
            <a:r>
              <a:rPr lang="en-US" sz="2400">
                <a:latin typeface="Tahoma" pitchFamily="34" charset="0"/>
                <a:cs typeface="Tahoma" pitchFamily="34" charset="0"/>
              </a:rPr>
              <a:t>phép </a:t>
            </a:r>
            <a:r>
              <a:rPr lang="en-US" sz="2400" smtClean="0">
                <a:latin typeface="Tahoma" pitchFamily="34" charset="0"/>
                <a:cs typeface="Tahoma" pitchFamily="34" charset="0"/>
              </a:rPr>
              <a:t>chọn </a:t>
            </a:r>
            <a:r>
              <a:rPr lang="en-US" sz="2400">
                <a:latin typeface="Tahoma" pitchFamily="34" charset="0"/>
                <a:cs typeface="Tahoma" pitchFamily="34" charset="0"/>
              </a:rPr>
              <a:t>thư mục mặc định </a:t>
            </a:r>
            <a:r>
              <a:rPr lang="en-US" sz="2400" smtClean="0">
                <a:latin typeface="Tahoma" pitchFamily="34" charset="0"/>
                <a:cs typeface="Tahoma" pitchFamily="34" charset="0"/>
              </a:rPr>
              <a:t>(được </a:t>
            </a:r>
            <a:r>
              <a:rPr lang="en-US" sz="2400">
                <a:latin typeface="Tahoma" pitchFamily="34" charset="0"/>
                <a:cs typeface="Tahoma" pitchFamily="34" charset="0"/>
              </a:rPr>
              <a:t>hiển thị khi cây tìm kiếm mã nguồn được hiển </a:t>
            </a:r>
            <a:r>
              <a:rPr lang="en-US" sz="2400" smtClean="0">
                <a:latin typeface="Tahoma" pitchFamily="34" charset="0"/>
                <a:cs typeface="Tahoma" pitchFamily="34" charset="0"/>
              </a:rPr>
              <a:t>thị)</a:t>
            </a:r>
            <a:endParaRPr lang="en-US" sz="2400">
              <a:latin typeface="Tahoma" pitchFamily="34" charset="0"/>
              <a:cs typeface="Tahoma" pitchFamily="34" charset="0"/>
            </a:endParaRPr>
          </a:p>
        </p:txBody>
      </p:sp>
      <p:pic>
        <p:nvPicPr>
          <p:cNvPr id="182274" name="Picture 2" descr="C:\Documents and Settings\Administrator\Desktop\Noname.gif"/>
          <p:cNvPicPr>
            <a:picLocks noChangeAspect="1" noChangeArrowheads="1"/>
          </p:cNvPicPr>
          <p:nvPr/>
        </p:nvPicPr>
        <p:blipFill>
          <a:blip r:embed="rId2"/>
          <a:srcRect/>
          <a:stretch>
            <a:fillRect/>
          </a:stretch>
        </p:blipFill>
        <p:spPr bwMode="auto">
          <a:xfrm>
            <a:off x="762001" y="2062163"/>
            <a:ext cx="7772400" cy="2733675"/>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sym typeface="Wingdings" pitchFamily="2" charset="2"/>
              </a:rPr>
              <a:t>5.	</a:t>
            </a:r>
            <a:r>
              <a:rPr lang="en-US" b="1" u="sng" smtClean="0">
                <a:solidFill>
                  <a:srgbClr val="C00000"/>
                </a:solidFill>
                <a:latin typeface="Tahoma" pitchFamily="34" charset="0"/>
                <a:cs typeface="Tahoma" pitchFamily="34" charset="0"/>
                <a:sym typeface="Wingdings" pitchFamily="2" charset="2"/>
              </a:rPr>
              <a:t>Source:</a:t>
            </a:r>
          </a:p>
          <a:p>
            <a:pPr marL="342900" indent="-342900" algn="just"/>
            <a:r>
              <a:rPr lang="en-US" b="1" smtClean="0">
                <a:solidFill>
                  <a:srgbClr val="C00000"/>
                </a:solidFill>
                <a:latin typeface="Tahoma" pitchFamily="34" charset="0"/>
                <a:cs typeface="Tahoma" pitchFamily="34" charset="0"/>
                <a:sym typeface="Wingdings" pitchFamily="2" charset="2"/>
              </a:rPr>
              <a:t>	</a:t>
            </a:r>
            <a:r>
              <a:rPr lang="en-US" b="1" smtClean="0">
                <a:latin typeface="Tahoma" pitchFamily="34" charset="0"/>
                <a:cs typeface="Tahoma" pitchFamily="34" charset="0"/>
                <a:sym typeface="Wingdings" pitchFamily="2" charset="2"/>
              </a:rPr>
              <a:t></a:t>
            </a:r>
            <a:r>
              <a:rPr lang="en-US" smtClean="0">
                <a:latin typeface="Tahoma" pitchFamily="34" charset="0"/>
                <a:cs typeface="Tahoma" pitchFamily="34" charset="0"/>
                <a:sym typeface="Wingdings" pitchFamily="2" charset="2"/>
              </a:rPr>
              <a:t>các thiết lập liên quan đến mã nguồn</a:t>
            </a:r>
            <a:endParaRPr lang="en-US" b="1" u="sng" smtClean="0">
              <a:solidFill>
                <a:srgbClr val="C00000"/>
              </a:solidFill>
              <a:latin typeface="Tahoma" pitchFamily="34" charset="0"/>
              <a:cs typeface="Tahoma" pitchFamily="34" charset="0"/>
            </a:endParaRPr>
          </a:p>
        </p:txBody>
      </p:sp>
      <p:sp>
        <p:nvSpPr>
          <p:cNvPr id="11" name="TextBox 10"/>
          <p:cNvSpPr txBox="1"/>
          <p:nvPr/>
        </p:nvSpPr>
        <p:spPr>
          <a:xfrm>
            <a:off x="1143000" y="5048071"/>
            <a:ext cx="7162800" cy="830997"/>
          </a:xfrm>
          <a:prstGeom prst="rect">
            <a:avLst/>
          </a:prstGeom>
          <a:noFill/>
        </p:spPr>
        <p:txBody>
          <a:bodyPr wrap="square" rtlCol="0">
            <a:spAutoFit/>
          </a:bodyPr>
          <a:lstStyle/>
          <a:p>
            <a:pPr algn="ctr"/>
            <a:r>
              <a:rPr lang="en-US" sz="2400" b="1" i="1">
                <a:solidFill>
                  <a:srgbClr val="C00000"/>
                </a:solidFill>
                <a:latin typeface="Tahoma" pitchFamily="34" charset="0"/>
                <a:cs typeface="Tahoma" pitchFamily="34" charset="0"/>
              </a:rPr>
              <a:t>Checkout </a:t>
            </a:r>
            <a:r>
              <a:rPr lang="en-US" sz="2400" b="1" i="1" smtClean="0">
                <a:solidFill>
                  <a:srgbClr val="C00000"/>
                </a:solidFill>
                <a:latin typeface="Tahoma" pitchFamily="34" charset="0"/>
                <a:cs typeface="Tahoma" pitchFamily="34" charset="0"/>
              </a:rPr>
              <a:t>path </a:t>
            </a:r>
            <a:r>
              <a:rPr lang="en-US" sz="2400" smtClean="0">
                <a:latin typeface="Tahoma" pitchFamily="34" charset="0"/>
                <a:cs typeface="Tahoma" pitchFamily="34" charset="0"/>
              </a:rPr>
              <a:t>: </a:t>
            </a:r>
            <a:r>
              <a:rPr lang="en-US" sz="2400">
                <a:latin typeface="Tahoma" pitchFamily="34" charset="0"/>
                <a:cs typeface="Tahoma" pitchFamily="34" charset="0"/>
              </a:rPr>
              <a:t>khi người dùng checkout, nội dung trong thư mục này sẽ được tải về</a:t>
            </a:r>
          </a:p>
        </p:txBody>
      </p:sp>
      <p:pic>
        <p:nvPicPr>
          <p:cNvPr id="183298" name="Picture 2" descr="C:\Documents and Settings\Administrator\Desktop\Noname.gif"/>
          <p:cNvPicPr>
            <a:picLocks noChangeAspect="1" noChangeArrowheads="1"/>
          </p:cNvPicPr>
          <p:nvPr/>
        </p:nvPicPr>
        <p:blipFill>
          <a:blip r:embed="rId2"/>
          <a:srcRect/>
          <a:stretch>
            <a:fillRect/>
          </a:stretch>
        </p:blipFill>
        <p:spPr bwMode="auto">
          <a:xfrm>
            <a:off x="533400" y="2062163"/>
            <a:ext cx="8153399" cy="2733675"/>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sym typeface="Wingdings" pitchFamily="2" charset="2"/>
              </a:rPr>
              <a:t>5.	</a:t>
            </a:r>
            <a:r>
              <a:rPr lang="en-US" b="1" u="sng" smtClean="0">
                <a:solidFill>
                  <a:srgbClr val="C00000"/>
                </a:solidFill>
                <a:latin typeface="Tahoma" pitchFamily="34" charset="0"/>
                <a:cs typeface="Tahoma" pitchFamily="34" charset="0"/>
                <a:sym typeface="Wingdings" pitchFamily="2" charset="2"/>
              </a:rPr>
              <a:t>Source:</a:t>
            </a:r>
          </a:p>
          <a:p>
            <a:pPr marL="342900" indent="-342900" algn="just"/>
            <a:r>
              <a:rPr lang="en-US" b="1" smtClean="0">
                <a:solidFill>
                  <a:srgbClr val="C00000"/>
                </a:solidFill>
                <a:latin typeface="Tahoma" pitchFamily="34" charset="0"/>
                <a:cs typeface="Tahoma" pitchFamily="34" charset="0"/>
                <a:sym typeface="Wingdings" pitchFamily="2" charset="2"/>
              </a:rPr>
              <a:t>	</a:t>
            </a:r>
            <a:r>
              <a:rPr lang="en-US" b="1" smtClean="0">
                <a:latin typeface="Tahoma" pitchFamily="34" charset="0"/>
                <a:cs typeface="Tahoma" pitchFamily="34" charset="0"/>
                <a:sym typeface="Wingdings" pitchFamily="2" charset="2"/>
              </a:rPr>
              <a:t></a:t>
            </a:r>
            <a:r>
              <a:rPr lang="en-US" smtClean="0">
                <a:latin typeface="Tahoma" pitchFamily="34" charset="0"/>
                <a:cs typeface="Tahoma" pitchFamily="34" charset="0"/>
                <a:sym typeface="Wingdings" pitchFamily="2" charset="2"/>
              </a:rPr>
              <a:t>các thiết lập liên quan đến mã nguồn</a:t>
            </a:r>
            <a:endParaRPr lang="en-US" b="1" u="sng" smtClean="0">
              <a:solidFill>
                <a:srgbClr val="C00000"/>
              </a:solidFill>
              <a:latin typeface="Tahoma" pitchFamily="34" charset="0"/>
              <a:cs typeface="Tahoma" pitchFamily="34" charset="0"/>
            </a:endParaRPr>
          </a:p>
        </p:txBody>
      </p:sp>
      <p:pic>
        <p:nvPicPr>
          <p:cNvPr id="169986" name="Picture 2" descr="Wor7B"/>
          <p:cNvPicPr>
            <a:picLocks noChangeAspect="1" noChangeArrowheads="1"/>
          </p:cNvPicPr>
          <p:nvPr/>
        </p:nvPicPr>
        <p:blipFill>
          <a:blip r:embed="rId2"/>
          <a:srcRect b="58820"/>
          <a:stretch>
            <a:fillRect/>
          </a:stretch>
        </p:blipFill>
        <p:spPr bwMode="auto">
          <a:xfrm>
            <a:off x="457200" y="1685107"/>
            <a:ext cx="8222256" cy="1210493"/>
          </a:xfrm>
          <a:prstGeom prst="rect">
            <a:avLst/>
          </a:prstGeom>
          <a:noFill/>
          <a:ln w="9525">
            <a:noFill/>
            <a:miter lim="800000"/>
            <a:headEnd/>
            <a:tailEnd/>
          </a:ln>
        </p:spPr>
      </p:pic>
      <p:pic>
        <p:nvPicPr>
          <p:cNvPr id="169987" name="Picture 3" descr="Wor7C"/>
          <p:cNvPicPr>
            <a:picLocks noChangeAspect="1" noChangeArrowheads="1"/>
          </p:cNvPicPr>
          <p:nvPr/>
        </p:nvPicPr>
        <p:blipFill>
          <a:blip r:embed="rId3"/>
          <a:srcRect t="17647" r="19382"/>
          <a:stretch>
            <a:fillRect/>
          </a:stretch>
        </p:blipFill>
        <p:spPr bwMode="auto">
          <a:xfrm>
            <a:off x="495300" y="4470400"/>
            <a:ext cx="7886700" cy="1168400"/>
          </a:xfrm>
          <a:prstGeom prst="rect">
            <a:avLst/>
          </a:prstGeom>
          <a:noFill/>
          <a:ln w="9525">
            <a:noFill/>
            <a:miter lim="800000"/>
            <a:headEnd/>
            <a:tailEnd/>
          </a:ln>
        </p:spPr>
      </p:pic>
      <p:sp>
        <p:nvSpPr>
          <p:cNvPr id="13" name="TextBox 12"/>
          <p:cNvSpPr txBox="1"/>
          <p:nvPr/>
        </p:nvSpPr>
        <p:spPr>
          <a:xfrm>
            <a:off x="685800" y="2971800"/>
            <a:ext cx="7391400" cy="1200329"/>
          </a:xfrm>
          <a:prstGeom prst="rect">
            <a:avLst/>
          </a:prstGeom>
          <a:noFill/>
        </p:spPr>
        <p:txBody>
          <a:bodyPr wrap="square" rtlCol="0">
            <a:spAutoFit/>
          </a:bodyPr>
          <a:lstStyle/>
          <a:p>
            <a:pPr algn="ctr"/>
            <a:r>
              <a:rPr lang="en-US" sz="2400" b="1" i="1" smtClean="0">
                <a:solidFill>
                  <a:srgbClr val="C00000"/>
                </a:solidFill>
                <a:latin typeface="Tahoma" pitchFamily="34" charset="0"/>
                <a:cs typeface="Tahoma" pitchFamily="34" charset="0"/>
              </a:rPr>
              <a:t>Post-Commit URL	</a:t>
            </a:r>
            <a:r>
              <a:rPr lang="en-US" sz="2400" smtClean="0">
                <a:latin typeface="Tahoma" pitchFamily="34" charset="0"/>
                <a:cs typeface="Tahoma" pitchFamily="34" charset="0"/>
              </a:rPr>
              <a:t>: sau mỗi lần commit, một </a:t>
            </a:r>
            <a:r>
              <a:rPr lang="en-US" sz="2400" i="1" smtClean="0">
                <a:latin typeface="Tahoma" pitchFamily="34" charset="0"/>
                <a:cs typeface="Tahoma" pitchFamily="34" charset="0"/>
              </a:rPr>
              <a:t>HTTP POST request</a:t>
            </a:r>
            <a:r>
              <a:rPr lang="en-US" sz="2400" smtClean="0">
                <a:latin typeface="Tahoma" pitchFamily="34" charset="0"/>
                <a:cs typeface="Tahoma" pitchFamily="34" charset="0"/>
              </a:rPr>
              <a:t> sẽ được tự động gửi đến URL này (việc này được gọi là </a:t>
            </a:r>
            <a:r>
              <a:rPr lang="en-US" sz="2400" i="1" smtClean="0">
                <a:latin typeface="Tahoma" pitchFamily="34" charset="0"/>
                <a:cs typeface="Tahoma" pitchFamily="34" charset="0"/>
              </a:rPr>
              <a:t>post commit hook</a:t>
            </a:r>
            <a:r>
              <a:rPr lang="en-US" sz="2400" smtClean="0">
                <a:latin typeface="Tahoma" pitchFamily="34" charset="0"/>
                <a:cs typeface="Tahoma" pitchFamily="34" charset="0"/>
              </a:rPr>
              <a:t>)</a:t>
            </a:r>
            <a:endParaRPr lang="en-US" sz="2400">
              <a:latin typeface="Tahoma" pitchFamily="34" charset="0"/>
              <a:cs typeface="Tahoma" pitchFamily="34" charset="0"/>
            </a:endParaRPr>
          </a:p>
        </p:txBody>
      </p:sp>
      <p:sp>
        <p:nvSpPr>
          <p:cNvPr id="14" name="TextBox 13"/>
          <p:cNvSpPr txBox="1"/>
          <p:nvPr/>
        </p:nvSpPr>
        <p:spPr>
          <a:xfrm>
            <a:off x="609600" y="5646003"/>
            <a:ext cx="7467600" cy="830997"/>
          </a:xfrm>
          <a:prstGeom prst="rect">
            <a:avLst/>
          </a:prstGeom>
          <a:noFill/>
        </p:spPr>
        <p:txBody>
          <a:bodyPr wrap="square" rtlCol="0">
            <a:spAutoFit/>
          </a:bodyPr>
          <a:lstStyle/>
          <a:p>
            <a:pPr algn="ctr"/>
            <a:r>
              <a:rPr lang="en-US" sz="2400" b="1" i="1" smtClean="0">
                <a:solidFill>
                  <a:srgbClr val="C00000"/>
                </a:solidFill>
                <a:latin typeface="Tahoma" pitchFamily="34" charset="0"/>
                <a:cs typeface="Tahoma" pitchFamily="34" charset="0"/>
              </a:rPr>
              <a:t>Post-Commit Authentication key </a:t>
            </a:r>
            <a:r>
              <a:rPr lang="en-US" sz="2400" smtClean="0">
                <a:latin typeface="Tahoma" pitchFamily="34" charset="0"/>
                <a:cs typeface="Tahoma" pitchFamily="34" charset="0"/>
              </a:rPr>
              <a:t>: </a:t>
            </a:r>
            <a:r>
              <a:rPr lang="en-US" sz="2400">
                <a:latin typeface="Tahoma" pitchFamily="34" charset="0"/>
                <a:cs typeface="Tahoma" pitchFamily="34" charset="0"/>
              </a:rPr>
              <a:t>khóa xác nhận để thực hiện việc </a:t>
            </a:r>
            <a:r>
              <a:rPr lang="en-US" sz="2400" i="1">
                <a:latin typeface="Tahoma" pitchFamily="34" charset="0"/>
                <a:cs typeface="Tahoma" pitchFamily="34" charset="0"/>
              </a:rPr>
              <a:t>post commit hook</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sym typeface="Wingdings" pitchFamily="2" charset="2"/>
              </a:rPr>
              <a:t>5.	</a:t>
            </a:r>
            <a:r>
              <a:rPr lang="en-US" b="1" u="sng" smtClean="0">
                <a:solidFill>
                  <a:srgbClr val="C00000"/>
                </a:solidFill>
                <a:latin typeface="Tahoma" pitchFamily="34" charset="0"/>
                <a:cs typeface="Tahoma" pitchFamily="34" charset="0"/>
                <a:sym typeface="Wingdings" pitchFamily="2" charset="2"/>
              </a:rPr>
              <a:t>Source:</a:t>
            </a:r>
          </a:p>
          <a:p>
            <a:pPr marL="342900" indent="-342900" algn="just"/>
            <a:r>
              <a:rPr lang="en-US" b="1" smtClean="0">
                <a:solidFill>
                  <a:srgbClr val="C00000"/>
                </a:solidFill>
                <a:latin typeface="Tahoma" pitchFamily="34" charset="0"/>
                <a:cs typeface="Tahoma" pitchFamily="34" charset="0"/>
                <a:sym typeface="Wingdings" pitchFamily="2" charset="2"/>
              </a:rPr>
              <a:t>	</a:t>
            </a:r>
            <a:r>
              <a:rPr lang="en-US" b="1" smtClean="0">
                <a:latin typeface="Tahoma" pitchFamily="34" charset="0"/>
                <a:cs typeface="Tahoma" pitchFamily="34" charset="0"/>
                <a:sym typeface="Wingdings" pitchFamily="2" charset="2"/>
              </a:rPr>
              <a:t></a:t>
            </a:r>
            <a:r>
              <a:rPr lang="en-US" smtClean="0">
                <a:latin typeface="Tahoma" pitchFamily="34" charset="0"/>
                <a:cs typeface="Tahoma" pitchFamily="34" charset="0"/>
                <a:sym typeface="Wingdings" pitchFamily="2" charset="2"/>
              </a:rPr>
              <a:t>các thiết lập liên quan đến mã nguồn</a:t>
            </a:r>
            <a:endParaRPr lang="en-US" b="1" u="sng" smtClean="0">
              <a:solidFill>
                <a:srgbClr val="C00000"/>
              </a:solidFill>
              <a:latin typeface="Tahoma" pitchFamily="34" charset="0"/>
              <a:cs typeface="Tahoma" pitchFamily="34" charset="0"/>
            </a:endParaRPr>
          </a:p>
        </p:txBody>
      </p:sp>
      <p:pic>
        <p:nvPicPr>
          <p:cNvPr id="171010" name="Picture 2" descr="Wor7D"/>
          <p:cNvPicPr>
            <a:picLocks noChangeAspect="1" noChangeArrowheads="1"/>
          </p:cNvPicPr>
          <p:nvPr/>
        </p:nvPicPr>
        <p:blipFill>
          <a:blip r:embed="rId2"/>
          <a:srcRect r="46478" b="17365"/>
          <a:stretch>
            <a:fillRect/>
          </a:stretch>
        </p:blipFill>
        <p:spPr bwMode="auto">
          <a:xfrm>
            <a:off x="990600" y="1841862"/>
            <a:ext cx="7007634" cy="3873138"/>
          </a:xfrm>
          <a:prstGeom prst="rect">
            <a:avLst/>
          </a:prstGeom>
          <a:noFill/>
          <a:ln w="9525">
            <a:noFill/>
            <a:miter lim="800000"/>
            <a:headEnd/>
            <a:tailEnd/>
          </a:ln>
        </p:spPr>
      </p:pic>
      <p:sp>
        <p:nvSpPr>
          <p:cNvPr id="15" name="TextBox 14"/>
          <p:cNvSpPr txBox="1"/>
          <p:nvPr/>
        </p:nvSpPr>
        <p:spPr>
          <a:xfrm>
            <a:off x="685800" y="5867400"/>
            <a:ext cx="7391400" cy="461665"/>
          </a:xfrm>
          <a:prstGeom prst="rect">
            <a:avLst/>
          </a:prstGeom>
          <a:noFill/>
        </p:spPr>
        <p:txBody>
          <a:bodyPr wrap="square" rtlCol="0">
            <a:spAutoFit/>
          </a:bodyPr>
          <a:lstStyle/>
          <a:p>
            <a:pPr algn="ctr"/>
            <a:r>
              <a:rPr lang="en-US" sz="2400" b="1" i="1" smtClean="0">
                <a:solidFill>
                  <a:srgbClr val="C00000"/>
                </a:solidFill>
                <a:latin typeface="Tahoma" pitchFamily="34" charset="0"/>
                <a:cs typeface="Tahoma" pitchFamily="34" charset="0"/>
              </a:rPr>
              <a:t>Code reviews </a:t>
            </a:r>
            <a:r>
              <a:rPr lang="en-US" sz="2400" smtClean="0">
                <a:latin typeface="Tahoma" pitchFamily="34" charset="0"/>
                <a:cs typeface="Tahoma" pitchFamily="34" charset="0"/>
              </a:rPr>
              <a:t>: xem lại mã nguồn</a:t>
            </a:r>
            <a:endParaRPr lang="en-US" sz="240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Administer</a:t>
            </a:r>
            <a:endParaRPr lang="en-US">
              <a:solidFill>
                <a:srgbClr val="C00000"/>
              </a:solidFill>
              <a:latin typeface="Tahoma" pitchFamily="34" charset="0"/>
              <a:cs typeface="Tahoma" pitchFamily="34" charset="0"/>
            </a:endParaRPr>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1066800"/>
            <a:ext cx="5791200" cy="646331"/>
          </a:xfrm>
          <a:prstGeom prst="rect">
            <a:avLst/>
          </a:prstGeom>
          <a:noFill/>
        </p:spPr>
        <p:txBody>
          <a:bodyPr wrap="square" rtlCol="0">
            <a:spAutoFit/>
          </a:bodyPr>
          <a:lstStyle/>
          <a:p>
            <a:pPr marL="342900" indent="-342900" algn="just"/>
            <a:r>
              <a:rPr lang="en-US" b="1" smtClean="0">
                <a:solidFill>
                  <a:srgbClr val="C00000"/>
                </a:solidFill>
                <a:latin typeface="Tahoma" pitchFamily="34" charset="0"/>
                <a:cs typeface="Tahoma" pitchFamily="34" charset="0"/>
                <a:sym typeface="Wingdings" pitchFamily="2" charset="2"/>
              </a:rPr>
              <a:t>5.	</a:t>
            </a:r>
            <a:r>
              <a:rPr lang="en-US" b="1" u="sng" smtClean="0">
                <a:solidFill>
                  <a:srgbClr val="C00000"/>
                </a:solidFill>
                <a:latin typeface="Tahoma" pitchFamily="34" charset="0"/>
                <a:cs typeface="Tahoma" pitchFamily="34" charset="0"/>
                <a:sym typeface="Wingdings" pitchFamily="2" charset="2"/>
              </a:rPr>
              <a:t>Source:</a:t>
            </a:r>
          </a:p>
          <a:p>
            <a:pPr marL="342900" indent="-342900" algn="just"/>
            <a:r>
              <a:rPr lang="en-US" b="1" smtClean="0">
                <a:solidFill>
                  <a:srgbClr val="C00000"/>
                </a:solidFill>
                <a:latin typeface="Tahoma" pitchFamily="34" charset="0"/>
                <a:cs typeface="Tahoma" pitchFamily="34" charset="0"/>
                <a:sym typeface="Wingdings" pitchFamily="2" charset="2"/>
              </a:rPr>
              <a:t>	</a:t>
            </a:r>
            <a:r>
              <a:rPr lang="en-US" b="1" smtClean="0">
                <a:latin typeface="Tahoma" pitchFamily="34" charset="0"/>
                <a:cs typeface="Tahoma" pitchFamily="34" charset="0"/>
                <a:sym typeface="Wingdings" pitchFamily="2" charset="2"/>
              </a:rPr>
              <a:t></a:t>
            </a:r>
            <a:r>
              <a:rPr lang="en-US" smtClean="0">
                <a:latin typeface="Tahoma" pitchFamily="34" charset="0"/>
                <a:cs typeface="Tahoma" pitchFamily="34" charset="0"/>
                <a:sym typeface="Wingdings" pitchFamily="2" charset="2"/>
              </a:rPr>
              <a:t>các thiết lập liên quan đến mã nguồn</a:t>
            </a:r>
            <a:endParaRPr lang="en-US" b="1" u="sng" smtClean="0">
              <a:solidFill>
                <a:srgbClr val="C00000"/>
              </a:solidFill>
              <a:latin typeface="Tahoma" pitchFamily="34" charset="0"/>
              <a:cs typeface="Tahoma" pitchFamily="34" charset="0"/>
            </a:endParaRPr>
          </a:p>
        </p:txBody>
      </p:sp>
      <p:sp>
        <p:nvSpPr>
          <p:cNvPr id="15" name="TextBox 14"/>
          <p:cNvSpPr txBox="1"/>
          <p:nvPr/>
        </p:nvSpPr>
        <p:spPr>
          <a:xfrm>
            <a:off x="685800" y="4655403"/>
            <a:ext cx="7391400" cy="830997"/>
          </a:xfrm>
          <a:prstGeom prst="rect">
            <a:avLst/>
          </a:prstGeom>
          <a:noFill/>
        </p:spPr>
        <p:txBody>
          <a:bodyPr wrap="square" rtlCol="0">
            <a:spAutoFit/>
          </a:bodyPr>
          <a:lstStyle/>
          <a:p>
            <a:pPr algn="ctr"/>
            <a:r>
              <a:rPr lang="en-US" sz="2400" b="1" i="1" smtClean="0">
                <a:solidFill>
                  <a:srgbClr val="C00000"/>
                </a:solidFill>
                <a:latin typeface="Tahoma" pitchFamily="34" charset="0"/>
                <a:cs typeface="Tahoma" pitchFamily="34" charset="0"/>
              </a:rPr>
              <a:t>Branches Path </a:t>
            </a:r>
            <a:r>
              <a:rPr lang="en-US" sz="2400" smtClean="0">
                <a:latin typeface="Tahoma" pitchFamily="34" charset="0"/>
                <a:cs typeface="Tahoma" pitchFamily="34" charset="0"/>
              </a:rPr>
              <a:t>: xác định nơi lưu phân nhánh bên trong thùng chứa</a:t>
            </a:r>
            <a:endParaRPr lang="en-US" sz="2400">
              <a:latin typeface="Tahoma" pitchFamily="34" charset="0"/>
              <a:cs typeface="Tahoma" pitchFamily="34" charset="0"/>
            </a:endParaRPr>
          </a:p>
        </p:txBody>
      </p:sp>
      <p:pic>
        <p:nvPicPr>
          <p:cNvPr id="172034" name="Picture 2" descr="Wor7E"/>
          <p:cNvPicPr>
            <a:picLocks noChangeAspect="1" noChangeArrowheads="1"/>
          </p:cNvPicPr>
          <p:nvPr/>
        </p:nvPicPr>
        <p:blipFill>
          <a:blip r:embed="rId2"/>
          <a:srcRect r="5401"/>
          <a:stretch>
            <a:fillRect/>
          </a:stretch>
        </p:blipFill>
        <p:spPr bwMode="auto">
          <a:xfrm>
            <a:off x="325677" y="2133600"/>
            <a:ext cx="8549671" cy="25601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4800" cy="885825"/>
          </a:xfrm>
        </p:spPr>
        <p:txBody>
          <a:bodyPr/>
          <a:lstStyle/>
          <a:p>
            <a:pPr algn="dist"/>
            <a:r>
              <a:rPr lang="en-US" sz="4800">
                <a:solidFill>
                  <a:srgbClr val="C00000"/>
                </a:solidFill>
                <a:latin typeface="Tahoma" pitchFamily="34" charset="0"/>
                <a:cs typeface="Tahoma" pitchFamily="34" charset="0"/>
              </a:rPr>
              <a:t>Thank You</a:t>
            </a:r>
            <a:r>
              <a:rPr lang="en-US" sz="4800" smtClean="0">
                <a:solidFill>
                  <a:srgbClr val="C00000"/>
                </a:solidFill>
                <a:latin typeface="Tahoma" pitchFamily="34" charset="0"/>
                <a:cs typeface="Tahoma" pitchFamily="34" charset="0"/>
              </a:rPr>
              <a:t>!!!</a:t>
            </a:r>
            <a:endParaRPr lang="en-US" sz="4800">
              <a:solidFill>
                <a:srgbClr val="C00000"/>
              </a:solidFill>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dirty="0" smtClean="0">
                <a:solidFill>
                  <a:srgbClr val="C00000"/>
                </a:solidFill>
                <a:latin typeface="Tahoma" pitchFamily="34" charset="0"/>
                <a:cs typeface="Tahoma" pitchFamily="34" charset="0"/>
              </a:rPr>
              <a:t>Tab </a:t>
            </a:r>
            <a:r>
              <a:rPr lang="en-US" i="1" dirty="0" smtClean="0">
                <a:solidFill>
                  <a:srgbClr val="C00000"/>
                </a:solidFill>
                <a:latin typeface="Tahoma" pitchFamily="34" charset="0"/>
                <a:cs typeface="Tahoma" pitchFamily="34" charset="0"/>
              </a:rPr>
              <a:t>Wiki</a:t>
            </a:r>
            <a:endParaRPr lang="en-US" dirty="0">
              <a:solidFill>
                <a:srgbClr val="C00000"/>
              </a:solidFill>
              <a:latin typeface="Tahoma" pitchFamily="34" charset="0"/>
              <a:cs typeface="Tahoma" pitchFamily="34" charset="0"/>
            </a:endParaRPr>
          </a:p>
        </p:txBody>
      </p:sp>
      <p:sp>
        <p:nvSpPr>
          <p:cNvPr id="7" name="TextBox 6"/>
          <p:cNvSpPr txBox="1"/>
          <p:nvPr/>
        </p:nvSpPr>
        <p:spPr>
          <a:xfrm>
            <a:off x="457200" y="986135"/>
            <a:ext cx="8229600" cy="461665"/>
          </a:xfrm>
          <a:prstGeom prst="rect">
            <a:avLst/>
          </a:prstGeom>
          <a:noFill/>
        </p:spPr>
        <p:txBody>
          <a:bodyPr wrap="square" rtlCol="0">
            <a:spAutoFit/>
          </a:bodyPr>
          <a:lstStyle/>
          <a:p>
            <a:pPr marL="457200" indent="-457200">
              <a:buFont typeface="Wingdings"/>
              <a:buChar char="à"/>
            </a:pPr>
            <a:r>
              <a:rPr lang="en-US" sz="2400" dirty="0" err="1" smtClean="0">
                <a:latin typeface="Tahoma" pitchFamily="34" charset="0"/>
                <a:cs typeface="Tahoma" pitchFamily="34" charset="0"/>
                <a:sym typeface="Wingdings" pitchFamily="2" charset="2"/>
              </a:rPr>
              <a:t>cho</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phép</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tạo</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và</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quản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lý</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các</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mẫu</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cấu</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hình</a:t>
            </a:r>
            <a:r>
              <a:rPr lang="en-US" sz="2400" dirty="0" smtClean="0">
                <a:latin typeface="Tahoma" pitchFamily="34" charset="0"/>
                <a:cs typeface="Tahoma" pitchFamily="34" charset="0"/>
                <a:sym typeface="Wingdings" pitchFamily="2" charset="2"/>
              </a:rPr>
              <a:t>.</a:t>
            </a:r>
          </a:p>
        </p:txBody>
      </p:sp>
      <p:sp>
        <p:nvSpPr>
          <p:cNvPr id="6" name="TextBox 5"/>
          <p:cNvSpPr txBox="1"/>
          <p:nvPr/>
        </p:nvSpPr>
        <p:spPr>
          <a:xfrm>
            <a:off x="685800" y="1981200"/>
            <a:ext cx="3297698" cy="369332"/>
          </a:xfrm>
          <a:prstGeom prst="rect">
            <a:avLst/>
          </a:prstGeom>
          <a:noFill/>
        </p:spPr>
        <p:txBody>
          <a:bodyPr wrap="none" rtlCol="0">
            <a:spAutoFit/>
          </a:bodyPr>
          <a:lstStyle/>
          <a:p>
            <a:r>
              <a:rPr lang="en-US" b="1" dirty="0" smtClean="0">
                <a:solidFill>
                  <a:srgbClr val="C00000"/>
                </a:solidFill>
                <a:latin typeface="Tahoma" pitchFamily="34" charset="0"/>
                <a:cs typeface="Tahoma" pitchFamily="34" charset="0"/>
              </a:rPr>
              <a:t>1.   </a:t>
            </a:r>
            <a:r>
              <a:rPr lang="en-US" b="1" u="sng" dirty="0" err="1" smtClean="0">
                <a:solidFill>
                  <a:srgbClr val="C00000"/>
                </a:solidFill>
                <a:latin typeface="Tahoma" pitchFamily="34" charset="0"/>
                <a:cs typeface="Tahoma" pitchFamily="34" charset="0"/>
              </a:rPr>
              <a:t>Tạo</a:t>
            </a:r>
            <a:r>
              <a:rPr lang="en-US" b="1" u="sng" dirty="0" smtClean="0">
                <a:solidFill>
                  <a:srgbClr val="C00000"/>
                </a:solidFill>
                <a:latin typeface="Tahoma" pitchFamily="34" charset="0"/>
                <a:cs typeface="Tahoma" pitchFamily="34" charset="0"/>
              </a:rPr>
              <a:t> </a:t>
            </a:r>
            <a:r>
              <a:rPr lang="en-US" b="1" u="sng" dirty="0" err="1" smtClean="0">
                <a:solidFill>
                  <a:srgbClr val="C00000"/>
                </a:solidFill>
                <a:latin typeface="Tahoma" pitchFamily="34" charset="0"/>
                <a:cs typeface="Tahoma" pitchFamily="34" charset="0"/>
              </a:rPr>
              <a:t>một</a:t>
            </a:r>
            <a:r>
              <a:rPr lang="en-US" b="1" u="sng" dirty="0" smtClean="0">
                <a:solidFill>
                  <a:srgbClr val="C00000"/>
                </a:solidFill>
                <a:latin typeface="Tahoma" pitchFamily="34" charset="0"/>
                <a:cs typeface="Tahoma" pitchFamily="34" charset="0"/>
              </a:rPr>
              <a:t> </a:t>
            </a:r>
            <a:r>
              <a:rPr lang="en-US" b="1" u="sng" dirty="0" err="1" smtClean="0">
                <a:solidFill>
                  <a:srgbClr val="C00000"/>
                </a:solidFill>
                <a:latin typeface="Tahoma" pitchFamily="34" charset="0"/>
                <a:cs typeface="Tahoma" pitchFamily="34" charset="0"/>
              </a:rPr>
              <a:t>trang</a:t>
            </a:r>
            <a:r>
              <a:rPr lang="en-US" b="1" u="sng" dirty="0" smtClean="0">
                <a:solidFill>
                  <a:srgbClr val="C00000"/>
                </a:solidFill>
                <a:latin typeface="Tahoma" pitchFamily="34" charset="0"/>
                <a:cs typeface="Tahoma" pitchFamily="34" charset="0"/>
              </a:rPr>
              <a:t> wiki </a:t>
            </a:r>
            <a:r>
              <a:rPr lang="en-US" b="1" u="sng" dirty="0" err="1" smtClean="0">
                <a:solidFill>
                  <a:srgbClr val="C00000"/>
                </a:solidFill>
                <a:latin typeface="Tahoma" pitchFamily="34" charset="0"/>
                <a:cs typeface="Tahoma" pitchFamily="34" charset="0"/>
              </a:rPr>
              <a:t>mới</a:t>
            </a:r>
            <a:endParaRPr lang="en-US" b="1" u="sng" dirty="0" smtClean="0">
              <a:solidFill>
                <a:srgbClr val="C00000"/>
              </a:solidFill>
              <a:latin typeface="Tahoma" pitchFamily="34" charset="0"/>
              <a:cs typeface="Tahoma" pitchFamily="34" charset="0"/>
            </a:endParaRPr>
          </a:p>
        </p:txBody>
      </p:sp>
      <p:pic>
        <p:nvPicPr>
          <p:cNvPr id="172033" name="Picture 1" descr="C:\Documents and Settings\Administrator\Desktop\wiki.gif"/>
          <p:cNvPicPr>
            <a:picLocks noChangeAspect="1" noChangeArrowheads="1"/>
          </p:cNvPicPr>
          <p:nvPr/>
        </p:nvPicPr>
        <p:blipFill>
          <a:blip r:embed="rId2"/>
          <a:srcRect/>
          <a:stretch>
            <a:fillRect/>
          </a:stretch>
        </p:blipFill>
        <p:spPr bwMode="auto">
          <a:xfrm>
            <a:off x="213030" y="2438400"/>
            <a:ext cx="8617928" cy="3733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dirty="0" smtClean="0">
                <a:solidFill>
                  <a:srgbClr val="C00000"/>
                </a:solidFill>
                <a:latin typeface="Tahoma" pitchFamily="34" charset="0"/>
                <a:cs typeface="Tahoma" pitchFamily="34" charset="0"/>
              </a:rPr>
              <a:t>Tab </a:t>
            </a:r>
            <a:r>
              <a:rPr lang="en-US" i="1" dirty="0" smtClean="0">
                <a:solidFill>
                  <a:srgbClr val="C00000"/>
                </a:solidFill>
                <a:latin typeface="Tahoma" pitchFamily="34" charset="0"/>
                <a:cs typeface="Tahoma" pitchFamily="34" charset="0"/>
              </a:rPr>
              <a:t>Wiki</a:t>
            </a:r>
            <a:endParaRPr lang="en-US" dirty="0">
              <a:solidFill>
                <a:srgbClr val="C00000"/>
              </a:solidFill>
              <a:latin typeface="Tahoma" pitchFamily="34" charset="0"/>
              <a:cs typeface="Tahoma" pitchFamily="34" charset="0"/>
            </a:endParaRPr>
          </a:p>
        </p:txBody>
      </p:sp>
      <p:sp>
        <p:nvSpPr>
          <p:cNvPr id="7" name="TextBox 6"/>
          <p:cNvSpPr txBox="1"/>
          <p:nvPr/>
        </p:nvSpPr>
        <p:spPr>
          <a:xfrm>
            <a:off x="457200" y="986135"/>
            <a:ext cx="8229600" cy="5262979"/>
          </a:xfrm>
          <a:prstGeom prst="rect">
            <a:avLst/>
          </a:prstGeom>
          <a:noFill/>
        </p:spPr>
        <p:txBody>
          <a:bodyPr wrap="square" rtlCol="0">
            <a:spAutoFit/>
          </a:bodyPr>
          <a:lstStyle/>
          <a:p>
            <a:pPr marL="457200" indent="-457200">
              <a:buFont typeface="Wingdings"/>
              <a:buChar char="à"/>
            </a:pPr>
            <a:r>
              <a:rPr lang="en-US" sz="2400" dirty="0" err="1" smtClean="0">
                <a:latin typeface="Tahoma" pitchFamily="34" charset="0"/>
                <a:cs typeface="Tahoma" pitchFamily="34" charset="0"/>
                <a:sym typeface="Wingdings" pitchFamily="2" charset="2"/>
              </a:rPr>
              <a:t>Tại</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đây</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bạn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có</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thể</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định</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nghĩa</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giới</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thiệu</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hướng</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dẫn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về</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dự</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án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để</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các</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thành</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viên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mới</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tham</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gia</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vào</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dự</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án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có</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thể</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hiểu</a:t>
            </a:r>
            <a:r>
              <a:rPr lang="en-US" sz="2400" dirty="0" smtClean="0">
                <a:latin typeface="Tahoma" pitchFamily="34" charset="0"/>
                <a:cs typeface="Tahoma" pitchFamily="34" charset="0"/>
                <a:sym typeface="Wingdings" pitchFamily="2" charset="2"/>
              </a:rPr>
              <a:t>.</a:t>
            </a:r>
          </a:p>
          <a:p>
            <a:pPr marL="457200" indent="-457200">
              <a:buFont typeface="Wingdings"/>
              <a:buChar char="à"/>
            </a:pPr>
            <a:endParaRPr lang="en-US" sz="2400" dirty="0" smtClean="0">
              <a:latin typeface="Tahoma" pitchFamily="34" charset="0"/>
              <a:cs typeface="Tahoma" pitchFamily="34" charset="0"/>
              <a:sym typeface="Wingdings" pitchFamily="2" charset="2"/>
            </a:endParaRPr>
          </a:p>
          <a:p>
            <a:pPr marL="457200" indent="-457200">
              <a:buFont typeface="Wingdings"/>
              <a:buChar char="à"/>
            </a:pPr>
            <a:r>
              <a:rPr lang="en-US" sz="2400" dirty="0" smtClean="0">
                <a:latin typeface="Tahoma" pitchFamily="34" charset="0"/>
                <a:cs typeface="Tahoma" pitchFamily="34" charset="0"/>
                <a:sym typeface="Wingdings" pitchFamily="2" charset="2"/>
              </a:rPr>
              <a:t>Google </a:t>
            </a:r>
            <a:r>
              <a:rPr lang="en-US" sz="2400" dirty="0" err="1" smtClean="0">
                <a:latin typeface="Tahoma" pitchFamily="34" charset="0"/>
                <a:cs typeface="Tahoma" pitchFamily="34" charset="0"/>
                <a:sym typeface="Wingdings" pitchFamily="2" charset="2"/>
              </a:rPr>
              <a:t>hiện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tại</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có</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hỗ</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trợ</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cách</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trình</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bày</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văn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bản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trong</a:t>
            </a:r>
            <a:r>
              <a:rPr lang="en-US" sz="2400" dirty="0" smtClean="0">
                <a:latin typeface="Tahoma" pitchFamily="34" charset="0"/>
                <a:cs typeface="Tahoma" pitchFamily="34" charset="0"/>
                <a:sym typeface="Wingdings" pitchFamily="2" charset="2"/>
              </a:rPr>
              <a:t> wiki qua </a:t>
            </a:r>
            <a:r>
              <a:rPr lang="en-US" sz="2400" dirty="0" err="1" smtClean="0">
                <a:latin typeface="Tahoma" pitchFamily="34" charset="0"/>
                <a:cs typeface="Tahoma" pitchFamily="34" charset="0"/>
                <a:sym typeface="Wingdings" pitchFamily="2" charset="2"/>
              </a:rPr>
              <a:t>các</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mã</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lệnh,thẻ</a:t>
            </a:r>
            <a:r>
              <a:rPr lang="en-US" sz="2400" dirty="0" smtClean="0">
                <a:latin typeface="Tahoma" pitchFamily="34" charset="0"/>
                <a:cs typeface="Tahoma" pitchFamily="34" charset="0"/>
                <a:sym typeface="Wingdings" pitchFamily="2" charset="2"/>
              </a:rPr>
              <a:t> tags HTML .</a:t>
            </a:r>
            <a:r>
              <a:rPr lang="en-US" sz="2400" dirty="0" err="1" smtClean="0">
                <a:latin typeface="Tahoma" pitchFamily="34" charset="0"/>
                <a:cs typeface="Tahoma" pitchFamily="34" charset="0"/>
                <a:sym typeface="Wingdings" pitchFamily="2" charset="2"/>
              </a:rPr>
              <a:t>Chúng</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ta</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có</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thể</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xem</a:t>
            </a:r>
            <a:r>
              <a:rPr lang="en-US" sz="2400" dirty="0" smtClean="0">
                <a:latin typeface="Tahoma" pitchFamily="34" charset="0"/>
                <a:cs typeface="Tahoma" pitchFamily="34" charset="0"/>
                <a:sym typeface="Wingdings" pitchFamily="2" charset="2"/>
              </a:rPr>
              <a:t> chi </a:t>
            </a:r>
            <a:r>
              <a:rPr lang="en-US" sz="2400" dirty="0" err="1" smtClean="0">
                <a:latin typeface="Tahoma" pitchFamily="34" charset="0"/>
                <a:cs typeface="Tahoma" pitchFamily="34" charset="0"/>
                <a:sym typeface="Wingdings" pitchFamily="2" charset="2"/>
              </a:rPr>
              <a:t>tiết</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tại</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đây</a:t>
            </a:r>
            <a:r>
              <a:rPr lang="en-US" sz="2400" dirty="0" smtClean="0">
                <a:latin typeface="Tahoma" pitchFamily="34" charset="0"/>
                <a:cs typeface="Tahoma" pitchFamily="34" charset="0"/>
                <a:sym typeface="Wingdings" pitchFamily="2" charset="2"/>
              </a:rPr>
              <a:t> </a:t>
            </a:r>
            <a:r>
              <a:rPr lang="en-US" sz="2400" dirty="0" err="1" smtClean="0">
                <a:hlinkClick r:id="rId2"/>
              </a:rPr>
              <a:t>http://code.google.com/p/support/wiki/WikiSyntax</a:t>
            </a:r>
            <a:endParaRPr lang="en-US" sz="2400" dirty="0" smtClean="0"/>
          </a:p>
          <a:p>
            <a:pPr marL="457200" indent="-457200"/>
            <a:endParaRPr lang="en-US" sz="2400" dirty="0" smtClean="0">
              <a:latin typeface="Tahoma" pitchFamily="34" charset="0"/>
              <a:cs typeface="Tahoma" pitchFamily="34" charset="0"/>
              <a:sym typeface="Wingdings" pitchFamily="2" charset="2"/>
            </a:endParaRPr>
          </a:p>
          <a:p>
            <a:pPr marL="457200" indent="-457200">
              <a:buFont typeface="Wingdings"/>
              <a:buChar char="à"/>
            </a:pPr>
            <a:r>
              <a:rPr lang="en-US" sz="2400" dirty="0" err="1" smtClean="0">
                <a:latin typeface="Tahoma" pitchFamily="34" charset="0"/>
                <a:cs typeface="Tahoma" pitchFamily="34" charset="0"/>
                <a:sym typeface="Wingdings" pitchFamily="2" charset="2"/>
              </a:rPr>
              <a:t>Bạn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cũng</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có</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thể</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dùng</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phần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mềm</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để</a:t>
            </a:r>
            <a:r>
              <a:rPr lang="en-US" sz="2400" dirty="0" smtClean="0">
                <a:latin typeface="Tahoma" pitchFamily="34" charset="0"/>
                <a:cs typeface="Tahoma" pitchFamily="34" charset="0"/>
                <a:sym typeface="Wingdings" pitchFamily="2" charset="2"/>
              </a:rPr>
              <a:t> download </a:t>
            </a:r>
            <a:r>
              <a:rPr lang="en-US" sz="2400" dirty="0" err="1" smtClean="0">
                <a:latin typeface="Tahoma" pitchFamily="34" charset="0"/>
                <a:cs typeface="Tahoma" pitchFamily="34" charset="0"/>
                <a:sym typeface="Wingdings" pitchFamily="2" charset="2"/>
              </a:rPr>
              <a:t>theo</a:t>
            </a:r>
            <a:r>
              <a:rPr lang="en-US" sz="2400" dirty="0" smtClean="0">
                <a:latin typeface="Tahoma" pitchFamily="34" charset="0"/>
                <a:cs typeface="Tahoma" pitchFamily="34" charset="0"/>
                <a:sym typeface="Wingdings" pitchFamily="2" charset="2"/>
              </a:rPr>
              <a:t> link </a:t>
            </a:r>
            <a:r>
              <a:rPr lang="en-US" sz="2400" dirty="0" err="1" smtClean="0">
                <a:latin typeface="Tahoma" pitchFamily="34" charset="0"/>
                <a:cs typeface="Tahoma" pitchFamily="34" charset="0"/>
                <a:sym typeface="Wingdings" pitchFamily="2" charset="2"/>
              </a:rPr>
              <a:t>sau</a:t>
            </a:r>
            <a:r>
              <a:rPr lang="en-US" sz="2400" dirty="0" smtClean="0">
                <a:latin typeface="Tahoma" pitchFamily="34" charset="0"/>
                <a:cs typeface="Tahoma" pitchFamily="34" charset="0"/>
                <a:sym typeface="Wingdings" pitchFamily="2" charset="2"/>
              </a:rPr>
              <a:t>  </a:t>
            </a:r>
            <a:r>
              <a:rPr lang="en-US" sz="2400" dirty="0" smtClean="0">
                <a:hlinkClick r:id="rId3"/>
              </a:rPr>
              <a:t>http://</a:t>
            </a:r>
            <a:r>
              <a:rPr lang="en-US" sz="2400" dirty="0" err="1" smtClean="0">
                <a:hlinkClick r:id="rId3"/>
              </a:rPr>
              <a:t>code.google.com</a:t>
            </a:r>
            <a:r>
              <a:rPr lang="en-US" sz="2400" dirty="0" smtClean="0">
                <a:hlinkClick r:id="rId3"/>
              </a:rPr>
              <a:t>/p/</a:t>
            </a:r>
            <a:r>
              <a:rPr lang="en-US" sz="2400" dirty="0" err="1" smtClean="0">
                <a:hlinkClick r:id="rId3"/>
              </a:rPr>
              <a:t>google</a:t>
            </a:r>
            <a:r>
              <a:rPr lang="en-US" sz="2400" dirty="0" smtClean="0">
                <a:hlinkClick r:id="rId3"/>
              </a:rPr>
              <a:t>-code-wiki-to-html/</a:t>
            </a:r>
            <a:endParaRPr lang="en-US" sz="2400" dirty="0" smtClean="0"/>
          </a:p>
          <a:p>
            <a:pPr marL="457200" indent="-457200">
              <a:buFont typeface="Wingdings"/>
              <a:buChar char="à"/>
            </a:pPr>
            <a:endParaRPr lang="en-US" sz="2400" dirty="0" smtClean="0"/>
          </a:p>
          <a:p>
            <a:pPr marL="457200" indent="-457200">
              <a:buFont typeface="Wingdings"/>
              <a:buChar char="à"/>
            </a:pPr>
            <a:endParaRPr lang="en-US" sz="2400" dirty="0" smtClean="0">
              <a:latin typeface="Tahoma" pitchFamily="34" charset="0"/>
              <a:cs typeface="Tahoma" pitchFamily="34" charset="0"/>
              <a:sym typeface="Wingdings" pitchFamily="2" charset="2"/>
            </a:endParaRPr>
          </a:p>
          <a:p>
            <a:pPr marL="457200" indent="-457200">
              <a:buFont typeface="Wingdings"/>
              <a:buChar char="à"/>
            </a:pPr>
            <a:endParaRPr lang="en-US" sz="2400" b="1" u="sng" dirty="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dirty="0" smtClean="0">
                <a:solidFill>
                  <a:srgbClr val="C00000"/>
                </a:solidFill>
                <a:latin typeface="Tahoma" pitchFamily="34" charset="0"/>
                <a:cs typeface="Tahoma" pitchFamily="34" charset="0"/>
              </a:rPr>
              <a:t>Tab </a:t>
            </a:r>
            <a:r>
              <a:rPr lang="en-US" i="1" dirty="0" smtClean="0">
                <a:solidFill>
                  <a:srgbClr val="C00000"/>
                </a:solidFill>
                <a:latin typeface="Tahoma" pitchFamily="34" charset="0"/>
                <a:cs typeface="Tahoma" pitchFamily="34" charset="0"/>
              </a:rPr>
              <a:t>Wiki</a:t>
            </a:r>
            <a:endParaRPr lang="en-US" dirty="0">
              <a:solidFill>
                <a:srgbClr val="C00000"/>
              </a:solidFill>
              <a:latin typeface="Tahoma" pitchFamily="34" charset="0"/>
              <a:cs typeface="Tahoma" pitchFamily="34" charset="0"/>
            </a:endParaRPr>
          </a:p>
        </p:txBody>
      </p:sp>
      <p:sp>
        <p:nvSpPr>
          <p:cNvPr id="7" name="TextBox 6"/>
          <p:cNvSpPr txBox="1"/>
          <p:nvPr/>
        </p:nvSpPr>
        <p:spPr>
          <a:xfrm>
            <a:off x="457200" y="986135"/>
            <a:ext cx="8229600" cy="1938992"/>
          </a:xfrm>
          <a:prstGeom prst="rect">
            <a:avLst/>
          </a:prstGeom>
          <a:noFill/>
        </p:spPr>
        <p:txBody>
          <a:bodyPr wrap="square" rtlCol="0">
            <a:spAutoFit/>
          </a:bodyPr>
          <a:lstStyle/>
          <a:p>
            <a:pPr marL="457200" indent="-457200">
              <a:buFont typeface="Wingdings"/>
              <a:buChar char="à"/>
            </a:pPr>
            <a:endParaRPr lang="en-US" sz="2400" dirty="0" smtClean="0">
              <a:latin typeface="Tahoma" pitchFamily="34" charset="0"/>
              <a:cs typeface="Tahoma" pitchFamily="34" charset="0"/>
              <a:sym typeface="Wingdings" pitchFamily="2" charset="2"/>
            </a:endParaRPr>
          </a:p>
          <a:p>
            <a:pPr marL="457200" indent="-457200">
              <a:buFont typeface="Wingdings"/>
              <a:buChar char="à"/>
            </a:pPr>
            <a:r>
              <a:rPr lang="en-US" sz="2400" dirty="0" smtClean="0">
                <a:latin typeface="Tahoma" pitchFamily="34" charset="0"/>
                <a:cs typeface="Tahoma" pitchFamily="34" charset="0"/>
                <a:sym typeface="Wingdings" pitchFamily="2" charset="2"/>
              </a:rPr>
              <a:t>Google code </a:t>
            </a:r>
            <a:r>
              <a:rPr lang="en-US" sz="2400" dirty="0" err="1" smtClean="0">
                <a:latin typeface="Tahoma" pitchFamily="34" charset="0"/>
                <a:cs typeface="Tahoma" pitchFamily="34" charset="0"/>
                <a:sym typeface="Wingdings" pitchFamily="2" charset="2"/>
              </a:rPr>
              <a:t>có</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xây</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dựng</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sẵn</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một</a:t>
            </a:r>
            <a:r>
              <a:rPr lang="en-US" sz="2400" dirty="0" smtClean="0">
                <a:latin typeface="Tahoma" pitchFamily="34" charset="0"/>
                <a:cs typeface="Tahoma" pitchFamily="34" charset="0"/>
                <a:sym typeface="Wingdings" pitchFamily="2" charset="2"/>
              </a:rPr>
              <a:t> </a:t>
            </a:r>
            <a:r>
              <a:rPr lang="en-US" sz="2400" dirty="0" err="1" smtClean="0">
                <a:latin typeface="Tahoma" pitchFamily="34" charset="0"/>
                <a:cs typeface="Tahoma" pitchFamily="34" charset="0"/>
                <a:sym typeface="Wingdings" pitchFamily="2" charset="2"/>
              </a:rPr>
              <a:t>số</a:t>
            </a:r>
            <a:r>
              <a:rPr lang="en-US" sz="2400" dirty="0" smtClean="0">
                <a:latin typeface="Tahoma" pitchFamily="34" charset="0"/>
                <a:cs typeface="Tahoma" pitchFamily="34" charset="0"/>
                <a:sym typeface="Wingdings" pitchFamily="2" charset="2"/>
              </a:rPr>
              <a:t> template </a:t>
            </a:r>
            <a:r>
              <a:rPr lang="en-US" sz="2400" dirty="0" err="1" smtClean="0">
                <a:latin typeface="Tahoma" pitchFamily="34" charset="0"/>
                <a:cs typeface="Tahoma" pitchFamily="34" charset="0"/>
                <a:sym typeface="Wingdings" pitchFamily="2" charset="2"/>
              </a:rPr>
              <a:t>cho</a:t>
            </a:r>
            <a:r>
              <a:rPr lang="en-US" sz="2400" dirty="0" smtClean="0">
                <a:latin typeface="Tahoma" pitchFamily="34" charset="0"/>
                <a:cs typeface="Tahoma" pitchFamily="34" charset="0"/>
                <a:sym typeface="Wingdings" pitchFamily="2" charset="2"/>
              </a:rPr>
              <a:t> Wiki </a:t>
            </a:r>
          </a:p>
          <a:p>
            <a:pPr marL="457200" indent="-457200">
              <a:buFont typeface="Wingdings"/>
              <a:buChar char="à"/>
            </a:pPr>
            <a:endParaRPr lang="en-US" sz="2400" dirty="0" smtClean="0"/>
          </a:p>
          <a:p>
            <a:pPr marL="457200" indent="-457200">
              <a:buFont typeface="Wingdings"/>
              <a:buChar char="à"/>
            </a:pPr>
            <a:endParaRPr lang="en-US" sz="2400" dirty="0" smtClean="0">
              <a:latin typeface="Tahoma" pitchFamily="34" charset="0"/>
              <a:cs typeface="Tahoma" pitchFamily="34" charset="0"/>
              <a:sym typeface="Wingdings" pitchFamily="2" charset="2"/>
            </a:endParaRPr>
          </a:p>
          <a:p>
            <a:pPr marL="457200" indent="-457200">
              <a:buFont typeface="Wingdings"/>
              <a:buChar char="à"/>
            </a:pPr>
            <a:endParaRPr lang="en-US" sz="2400" b="1" u="sng" dirty="0">
              <a:latin typeface="Tahoma" pitchFamily="34" charset="0"/>
              <a:cs typeface="Tahoma" pitchFamily="34" charset="0"/>
            </a:endParaRPr>
          </a:p>
        </p:txBody>
      </p:sp>
      <p:pic>
        <p:nvPicPr>
          <p:cNvPr id="178179" name="Picture 3" descr="C:\Documents and Settings\Administrator\Desktop\wiki.gif"/>
          <p:cNvPicPr>
            <a:picLocks noChangeAspect="1" noChangeArrowheads="1"/>
          </p:cNvPicPr>
          <p:nvPr/>
        </p:nvPicPr>
        <p:blipFill>
          <a:blip r:embed="rId2"/>
          <a:srcRect/>
          <a:stretch>
            <a:fillRect/>
          </a:stretch>
        </p:blipFill>
        <p:spPr bwMode="auto">
          <a:xfrm>
            <a:off x="609600" y="2209800"/>
            <a:ext cx="7848600" cy="37528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smtClean="0">
                <a:solidFill>
                  <a:srgbClr val="C00000"/>
                </a:solidFill>
                <a:latin typeface="Tahoma" pitchFamily="34" charset="0"/>
                <a:cs typeface="Tahoma" pitchFamily="34" charset="0"/>
              </a:rPr>
              <a:t>Tab </a:t>
            </a:r>
            <a:r>
              <a:rPr lang="en-US" i="1" smtClean="0">
                <a:solidFill>
                  <a:srgbClr val="C00000"/>
                </a:solidFill>
                <a:latin typeface="Tahoma" pitchFamily="34" charset="0"/>
                <a:cs typeface="Tahoma" pitchFamily="34" charset="0"/>
              </a:rPr>
              <a:t>Downloads</a:t>
            </a:r>
            <a:endParaRPr lang="en-US">
              <a:solidFill>
                <a:srgbClr val="C00000"/>
              </a:solidFill>
              <a:latin typeface="Tahoma" pitchFamily="34" charset="0"/>
              <a:cs typeface="Tahoma" pitchFamily="34" charset="0"/>
            </a:endParaRPr>
          </a:p>
        </p:txBody>
      </p:sp>
      <p:sp>
        <p:nvSpPr>
          <p:cNvPr id="9" name="TextBox 8"/>
          <p:cNvSpPr txBox="1"/>
          <p:nvPr/>
        </p:nvSpPr>
        <p:spPr>
          <a:xfrm>
            <a:off x="381000" y="5029200"/>
            <a:ext cx="8458200" cy="1785104"/>
          </a:xfrm>
          <a:prstGeom prst="rect">
            <a:avLst/>
          </a:prstGeom>
          <a:noFill/>
        </p:spPr>
        <p:txBody>
          <a:bodyPr wrap="square" rtlCol="0">
            <a:spAutoFit/>
          </a:bodyPr>
          <a:lstStyle/>
          <a:p>
            <a:pPr algn="just"/>
            <a:r>
              <a:rPr lang="en-US" sz="2200" b="1" smtClean="0">
                <a:latin typeface="Tahoma" pitchFamily="34" charset="0"/>
                <a:cs typeface="Tahoma" pitchFamily="34" charset="0"/>
              </a:rPr>
              <a:t>Đây là nơi phục vụ cho việc release sản phẩm cuối cùng nhằm mục đích cho người khác download về dùng. Nó cũng là nơi mà bạn có thể public source code, documents,… tất cả những gì thuộc về project mà bạn muốn phát hành.</a:t>
            </a:r>
          </a:p>
        </p:txBody>
      </p:sp>
      <p:pic>
        <p:nvPicPr>
          <p:cNvPr id="167937" name="Picture 1" descr="C:\Documents and Settings\Administrator\Desktop\down.gif"/>
          <p:cNvPicPr>
            <a:picLocks noChangeAspect="1" noChangeArrowheads="1"/>
          </p:cNvPicPr>
          <p:nvPr/>
        </p:nvPicPr>
        <p:blipFill>
          <a:blip r:embed="rId2"/>
          <a:srcRect/>
          <a:stretch>
            <a:fillRect/>
          </a:stretch>
        </p:blipFill>
        <p:spPr bwMode="auto">
          <a:xfrm>
            <a:off x="152400" y="1066801"/>
            <a:ext cx="8763000" cy="3886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76TGp_report_light">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576TGp_report_light</Template>
  <TotalTime>862</TotalTime>
  <Words>1533</Words>
  <Application>Microsoft Office PowerPoint</Application>
  <PresentationFormat>On-screen Show (4:3)</PresentationFormat>
  <Paragraphs>310</Paragraphs>
  <Slides>58</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58</vt:i4>
      </vt:variant>
    </vt:vector>
  </HeadingPairs>
  <TitlesOfParts>
    <vt:vector size="59" baseType="lpstr">
      <vt:lpstr>576TGp_report_light</vt:lpstr>
      <vt:lpstr>Slide 1</vt:lpstr>
      <vt:lpstr>Creating a new project</vt:lpstr>
      <vt:lpstr>Creating a new project</vt:lpstr>
      <vt:lpstr>Tab Project Home</vt:lpstr>
      <vt:lpstr>Tab Project Home</vt:lpstr>
      <vt:lpstr>Tab Wiki</vt:lpstr>
      <vt:lpstr>Tab Wiki</vt:lpstr>
      <vt:lpstr>Tab Wiki</vt:lpstr>
      <vt:lpstr>Tab Downloads</vt:lpstr>
      <vt:lpstr>Tab Downloads</vt:lpstr>
      <vt:lpstr>Tab Downloads</vt:lpstr>
      <vt:lpstr>Tab Downloads</vt:lpstr>
      <vt:lpstr>Tab Downloads</vt:lpstr>
      <vt:lpstr>Tab Downloads</vt:lpstr>
      <vt:lpstr>Tab Issues</vt:lpstr>
      <vt:lpstr>Tab Issues</vt:lpstr>
      <vt:lpstr>Tab Issues</vt:lpstr>
      <vt:lpstr>Tab Issues</vt:lpstr>
      <vt:lpstr>Tab Issues</vt:lpstr>
      <vt:lpstr>Tab Issues</vt:lpstr>
      <vt:lpstr>Tab Issues</vt:lpstr>
      <vt:lpstr>Tab Issues</vt:lpstr>
      <vt:lpstr>Tab Issues</vt:lpstr>
      <vt:lpstr>Tab Issues</vt:lpstr>
      <vt:lpstr>Tab Issues</vt:lpstr>
      <vt:lpstr>Tab Issues</vt:lpstr>
      <vt:lpstr>Tab Issues</vt:lpstr>
      <vt:lpstr>Tab Source</vt:lpstr>
      <vt:lpstr>Tab Source</vt:lpstr>
      <vt:lpstr>Tab Source</vt:lpstr>
      <vt:lpstr>Tab Source</vt:lpstr>
      <vt:lpstr>Tab Source</vt:lpstr>
      <vt:lpstr>Tab Source</vt:lpstr>
      <vt:lpstr>Tab Source</vt:lpstr>
      <vt:lpstr>Tab Source</vt:lpstr>
      <vt:lpstr>Tab Source</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Tab Administer</vt:lpstr>
      <vt:lpstr>Thank You!!!</vt:lpstr>
    </vt:vector>
  </TitlesOfParts>
  <Company>Universite des Sciences Naturelles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Son Huy</dc:creator>
  <cp:lastModifiedBy>vantinh90</cp:lastModifiedBy>
  <cp:revision>219</cp:revision>
  <dcterms:created xsi:type="dcterms:W3CDTF">2009-04-03T13:33:34Z</dcterms:created>
  <dcterms:modified xsi:type="dcterms:W3CDTF">2010-12-09T05:02:32Z</dcterms:modified>
</cp:coreProperties>
</file>